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a:pPr/>
              <a:t>1/21/25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a:pPr/>
              <a:t>1/21/25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a:pPr/>
              <a:t>1/21/25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a:pPr/>
              <a:t>1/21/25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a:pPr/>
              <a:t>1/21/25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146B-219F-C208-C129-E5E76BC75B23}"/>
              </a:ext>
            </a:extLst>
          </p:cNvPr>
          <p:cNvSpPr>
            <a:spLocks noGrp="1"/>
          </p:cNvSpPr>
          <p:nvPr>
            <p:ph type="ctrTitle"/>
          </p:nvPr>
        </p:nvSpPr>
        <p:spPr/>
        <p:txBody>
          <a:bodyPr/>
          <a:lstStyle/>
          <a:p>
            <a:r>
              <a:rPr lang="en-US" dirty="0"/>
              <a:t>BIB 114		Unit #1			Sessions 3 &amp; 4</a:t>
            </a:r>
          </a:p>
        </p:txBody>
      </p:sp>
      <p:sp>
        <p:nvSpPr>
          <p:cNvPr id="4" name="TextBox 3">
            <a:extLst>
              <a:ext uri="{FF2B5EF4-FFF2-40B4-BE49-F238E27FC236}">
                <a16:creationId xmlns:a16="http://schemas.microsoft.com/office/drawing/2014/main" id="{A93090DE-2CBC-2604-4407-EA1095BC966B}"/>
              </a:ext>
            </a:extLst>
          </p:cNvPr>
          <p:cNvSpPr txBox="1"/>
          <p:nvPr/>
        </p:nvSpPr>
        <p:spPr>
          <a:xfrm>
            <a:off x="978794" y="3850783"/>
            <a:ext cx="10264462" cy="1569660"/>
          </a:xfrm>
          <a:prstGeom prst="rect">
            <a:avLst/>
          </a:prstGeom>
          <a:noFill/>
        </p:spPr>
        <p:txBody>
          <a:bodyPr wrap="square" rtlCol="0">
            <a:spAutoFit/>
          </a:bodyPr>
          <a:lstStyle/>
          <a:p>
            <a:pPr algn="ctr"/>
            <a:r>
              <a:rPr lang="en-US" sz="3200" dirty="0">
                <a:solidFill>
                  <a:schemeClr val="bg1"/>
                </a:solidFill>
              </a:rPr>
              <a:t>#3. Historical Background</a:t>
            </a:r>
          </a:p>
          <a:p>
            <a:endParaRPr lang="en-US" sz="3200" dirty="0">
              <a:solidFill>
                <a:schemeClr val="bg1"/>
              </a:solidFill>
            </a:endParaRPr>
          </a:p>
          <a:p>
            <a:pPr algn="ctr"/>
            <a:r>
              <a:rPr lang="en-US" sz="3200" dirty="0">
                <a:solidFill>
                  <a:schemeClr val="bg1"/>
                </a:solidFill>
              </a:rPr>
              <a:t>#4. The Jewish Religious System</a:t>
            </a:r>
          </a:p>
        </p:txBody>
      </p:sp>
    </p:spTree>
    <p:extLst>
      <p:ext uri="{BB962C8B-B14F-4D97-AF65-F5344CB8AC3E}">
        <p14:creationId xmlns:p14="http://schemas.microsoft.com/office/powerpoint/2010/main" val="368042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1D077084-DB0A-F5AD-EC11-6A6C42EA47EB}"/>
              </a:ext>
            </a:extLst>
          </p:cNvPr>
          <p:cNvSpPr>
            <a:spLocks noGrp="1"/>
          </p:cNvSpPr>
          <p:nvPr>
            <p:ph type="ctrTitle"/>
          </p:nvPr>
        </p:nvSpPr>
        <p:spPr>
          <a:xfrm>
            <a:off x="2065301" y="955415"/>
            <a:ext cx="7498617" cy="4947169"/>
          </a:xfrm>
        </p:spPr>
        <p:txBody>
          <a:bodyPr anchor="ctr">
            <a:normAutofit/>
          </a:bodyPr>
          <a:lstStyle/>
          <a:p>
            <a:pPr algn="ctr"/>
            <a:r>
              <a:rPr lang="en-US" sz="4400" dirty="0">
                <a:solidFill>
                  <a:srgbClr val="FFFFFF"/>
                </a:solidFill>
              </a:rPr>
              <a:t>Unit #1	</a:t>
            </a:r>
            <a:br>
              <a:rPr lang="en-US" sz="4400" dirty="0">
                <a:solidFill>
                  <a:srgbClr val="FFFFFF"/>
                </a:solidFill>
              </a:rPr>
            </a:br>
            <a:br>
              <a:rPr lang="en-US" sz="4400" dirty="0">
                <a:solidFill>
                  <a:srgbClr val="FFFFFF"/>
                </a:solidFill>
              </a:rPr>
            </a:br>
            <a:r>
              <a:rPr lang="en-US" sz="4400" dirty="0">
                <a:solidFill>
                  <a:srgbClr val="FFFFFF"/>
                </a:solidFill>
              </a:rPr>
              <a:t>Session #4</a:t>
            </a:r>
          </a:p>
        </p:txBody>
      </p:sp>
      <p:sp>
        <p:nvSpPr>
          <p:cNvPr id="39" name="Rectangle 38">
            <a:extLst>
              <a:ext uri="{FF2B5EF4-FFF2-40B4-BE49-F238E27FC236}">
                <a16:creationId xmlns:a16="http://schemas.microsoft.com/office/drawing/2014/main" id="{B38C0B53-F62B-4C6C-948D-0F3A70C42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44729"/>
            <a:ext cx="3703320" cy="5745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Rectangle 40">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Rectangle 42">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782120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3AC040-62C1-43EE-9C09-D9FA8A5DB922}"/>
              </a:ext>
            </a:extLst>
          </p:cNvPr>
          <p:cNvSpPr>
            <a:spLocks noGrp="1"/>
          </p:cNvSpPr>
          <p:nvPr>
            <p:ph type="title"/>
          </p:nvPr>
        </p:nvSpPr>
        <p:spPr>
          <a:xfrm>
            <a:off x="311875" y="641653"/>
            <a:ext cx="11674063" cy="1135632"/>
          </a:xfrm>
        </p:spPr>
        <p:txBody>
          <a:bodyPr anchor="t">
            <a:normAutofit fontScale="90000"/>
          </a:bodyPr>
          <a:lstStyle/>
          <a:p>
            <a:pPr algn="ctr"/>
            <a:r>
              <a:rPr lang="en-US" sz="3100" dirty="0">
                <a:solidFill>
                  <a:schemeClr val="accent2"/>
                </a:solidFill>
              </a:rPr>
              <a:t>The Jewish religious system </a:t>
            </a:r>
            <a:r>
              <a:rPr lang="en-US" dirty="0">
                <a:solidFill>
                  <a:schemeClr val="accent2"/>
                </a:solidFill>
              </a:rPr>
              <a:t>– </a:t>
            </a:r>
            <a:r>
              <a:rPr lang="en-US" sz="2700" dirty="0">
                <a:solidFill>
                  <a:schemeClr val="accent2"/>
                </a:solidFill>
              </a:rPr>
              <a:t>Synagogues, Pharisees,  and Sadducees</a:t>
            </a:r>
            <a:br>
              <a:rPr lang="en-US" sz="2700" dirty="0">
                <a:solidFill>
                  <a:schemeClr val="accent2"/>
                </a:solidFill>
              </a:rPr>
            </a:br>
            <a:r>
              <a:rPr lang="en-US" sz="2700" dirty="0">
                <a:solidFill>
                  <a:schemeClr val="accent2"/>
                </a:solidFill>
              </a:rPr>
              <a:t>Pharisees = ‘R’		Sadducees = ‘D’ </a:t>
            </a:r>
            <a:br>
              <a:rPr lang="en-US" dirty="0">
                <a:solidFill>
                  <a:schemeClr val="accent2"/>
                </a:solidFill>
              </a:rPr>
            </a:br>
            <a:endParaRPr lang="en-US" dirty="0">
              <a:solidFill>
                <a:schemeClr val="accent2"/>
              </a:solidFill>
            </a:endParaRP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7C02A5F-E8CC-7533-1EBD-6AF9766D6451}"/>
              </a:ext>
            </a:extLst>
          </p:cNvPr>
          <p:cNvSpPr>
            <a:spLocks noGrp="1"/>
          </p:cNvSpPr>
          <p:nvPr>
            <p:ph idx="1"/>
          </p:nvPr>
        </p:nvSpPr>
        <p:spPr>
          <a:xfrm>
            <a:off x="311875" y="1983346"/>
            <a:ext cx="11732653" cy="4683762"/>
          </a:xfrm>
        </p:spPr>
        <p:txBody>
          <a:bodyPr anchor="t">
            <a:normAutofit/>
          </a:bodyPr>
          <a:lstStyle/>
          <a:p>
            <a:r>
              <a:rPr lang="en-US" sz="2800" dirty="0">
                <a:solidFill>
                  <a:schemeClr val="accent2">
                    <a:lumMod val="50000"/>
                  </a:schemeClr>
                </a:solidFill>
              </a:rPr>
              <a:t>Synagogues – synagogues were the local churches. They were responsible for providing education, spiritual and social support – a place to ‘safeguard’ their teachings and faith.  Any Jewish Community with 10 or more men, could establish a synagogue, smaller communities would combine their communities to have a shared local synagogue.</a:t>
            </a:r>
          </a:p>
          <a:p>
            <a:endParaRPr lang="en-US" sz="2800" dirty="0">
              <a:solidFill>
                <a:schemeClr val="accent2">
                  <a:lumMod val="50000"/>
                </a:schemeClr>
              </a:solidFill>
            </a:endParaRPr>
          </a:p>
          <a:p>
            <a:r>
              <a:rPr lang="en-US" sz="2800" dirty="0">
                <a:solidFill>
                  <a:schemeClr val="accent2">
                    <a:lumMod val="50000"/>
                  </a:schemeClr>
                </a:solidFill>
              </a:rPr>
              <a:t>The Temple – located in Jerusalem, the main place/center of worship for the Jewish Nation</a:t>
            </a:r>
          </a:p>
        </p:txBody>
      </p:sp>
    </p:spTree>
    <p:extLst>
      <p:ext uri="{BB962C8B-B14F-4D97-AF65-F5344CB8AC3E}">
        <p14:creationId xmlns:p14="http://schemas.microsoft.com/office/powerpoint/2010/main" val="379389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AA87-FACD-DA25-332D-C3DC0A244366}"/>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The Pharisees – ‘The separated ones’</a:t>
            </a:r>
          </a:p>
        </p:txBody>
      </p:sp>
      <p:sp>
        <p:nvSpPr>
          <p:cNvPr id="3" name="Content Placeholder 2">
            <a:extLst>
              <a:ext uri="{FF2B5EF4-FFF2-40B4-BE49-F238E27FC236}">
                <a16:creationId xmlns:a16="http://schemas.microsoft.com/office/drawing/2014/main" id="{79374FCD-9A1D-27B8-C321-FAA95EEF42BF}"/>
              </a:ext>
            </a:extLst>
          </p:cNvPr>
          <p:cNvSpPr>
            <a:spLocks noGrp="1"/>
          </p:cNvSpPr>
          <p:nvPr>
            <p:ph idx="1"/>
          </p:nvPr>
        </p:nvSpPr>
        <p:spPr>
          <a:xfrm>
            <a:off x="257577" y="2180496"/>
            <a:ext cx="8010659" cy="4210069"/>
          </a:xfrm>
        </p:spPr>
        <p:txBody>
          <a:bodyPr anchor="t">
            <a:normAutofit/>
          </a:bodyPr>
          <a:lstStyle/>
          <a:p>
            <a:r>
              <a:rPr lang="en-US" sz="2800" dirty="0"/>
              <a:t>Intertestamental Time – Hellenism started to mix in with Judaism; becoming very offensive to the orthodox (strict) Jews in Palestine. The extreme Orthodox Jews were often a part of the group Hasidic/Hasidim (‘pious ones’) Jews </a:t>
            </a:r>
          </a:p>
          <a:p>
            <a:r>
              <a:rPr lang="en-US" sz="2800" dirty="0"/>
              <a:t>Their goal was to preserve the true and pure Judaism, to protect and maintain the purity of the Law of God… ‘Pharisee’ often used to infer ‘self-righteous hypocrite’</a:t>
            </a:r>
          </a:p>
          <a:p>
            <a:endParaRPr lang="en-US" sz="2800" dirty="0"/>
          </a:p>
          <a:p>
            <a:endParaRPr lang="en-US" sz="2800" dirty="0"/>
          </a:p>
        </p:txBody>
      </p:sp>
      <p:pic>
        <p:nvPicPr>
          <p:cNvPr id="9" name="Picture 8" descr="A person with a hat and beard&#10;&#10;Description automatically generated">
            <a:extLst>
              <a:ext uri="{FF2B5EF4-FFF2-40B4-BE49-F238E27FC236}">
                <a16:creationId xmlns:a16="http://schemas.microsoft.com/office/drawing/2014/main" id="{57C1DBE8-CE42-7ED2-9D31-628E7DD96A09}"/>
              </a:ext>
            </a:extLst>
          </p:cNvPr>
          <p:cNvPicPr>
            <a:picLocks noChangeAspect="1"/>
          </p:cNvPicPr>
          <p:nvPr/>
        </p:nvPicPr>
        <p:blipFill>
          <a:blip r:embed="rId2"/>
          <a:srcRect t="17822" r="-1" b="25993"/>
          <a:stretch/>
        </p:blipFill>
        <p:spPr>
          <a:xfrm>
            <a:off x="8564451" y="1892627"/>
            <a:ext cx="3187283" cy="2202738"/>
          </a:xfrm>
          <a:prstGeom prst="rect">
            <a:avLst/>
          </a:prstGeom>
        </p:spPr>
      </p:pic>
      <p:pic>
        <p:nvPicPr>
          <p:cNvPr id="7" name="Picture 6" descr="A group of men wearing religious clothing&#10;&#10;Description automatically generated">
            <a:extLst>
              <a:ext uri="{FF2B5EF4-FFF2-40B4-BE49-F238E27FC236}">
                <a16:creationId xmlns:a16="http://schemas.microsoft.com/office/drawing/2014/main" id="{27054CC8-7BD5-21DC-FC45-1F04C8672B63}"/>
              </a:ext>
            </a:extLst>
          </p:cNvPr>
          <p:cNvPicPr>
            <a:picLocks noChangeAspect="1"/>
          </p:cNvPicPr>
          <p:nvPr/>
        </p:nvPicPr>
        <p:blipFill>
          <a:blip r:embed="rId3"/>
          <a:srcRect r="2" b="23629"/>
          <a:stretch/>
        </p:blipFill>
        <p:spPr>
          <a:xfrm>
            <a:off x="8564451" y="4187827"/>
            <a:ext cx="3187283" cy="2202738"/>
          </a:xfrm>
          <a:prstGeom prst="rect">
            <a:avLst/>
          </a:prstGeom>
        </p:spPr>
      </p:pic>
    </p:spTree>
    <p:extLst>
      <p:ext uri="{BB962C8B-B14F-4D97-AF65-F5344CB8AC3E}">
        <p14:creationId xmlns:p14="http://schemas.microsoft.com/office/powerpoint/2010/main" val="234506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6" name="Rectangle 15">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Content Placeholder 4">
            <a:extLst>
              <a:ext uri="{FF2B5EF4-FFF2-40B4-BE49-F238E27FC236}">
                <a16:creationId xmlns:a16="http://schemas.microsoft.com/office/drawing/2014/main" id="{F60076DA-A3A9-C54D-2493-308BFFBE155F}"/>
              </a:ext>
            </a:extLst>
          </p:cNvPr>
          <p:cNvPicPr>
            <a:picLocks noGrp="1" noChangeAspect="1"/>
          </p:cNvPicPr>
          <p:nvPr>
            <p:ph idx="1"/>
          </p:nvPr>
        </p:nvPicPr>
        <p:blipFill>
          <a:blip r:embed="rId2"/>
          <a:stretch>
            <a:fillRect/>
          </a:stretch>
        </p:blipFill>
        <p:spPr>
          <a:xfrm>
            <a:off x="1841680" y="244699"/>
            <a:ext cx="8010658" cy="6156101"/>
          </a:xfrm>
          <a:prstGeom prst="rect">
            <a:avLst/>
          </a:prstGeom>
        </p:spPr>
      </p:pic>
      <p:sp>
        <p:nvSpPr>
          <p:cNvPr id="24" name="Rectangle 23">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F74B1245-464B-AB16-EF3C-FCD501896AC5}"/>
              </a:ext>
            </a:extLst>
          </p:cNvPr>
          <p:cNvSpPr txBox="1"/>
          <p:nvPr/>
        </p:nvSpPr>
        <p:spPr>
          <a:xfrm>
            <a:off x="1637541" y="5867345"/>
            <a:ext cx="7392474" cy="523220"/>
          </a:xfrm>
          <a:prstGeom prst="rect">
            <a:avLst/>
          </a:prstGeom>
          <a:noFill/>
        </p:spPr>
        <p:txBody>
          <a:bodyPr wrap="square" rtlCol="0">
            <a:spAutoFit/>
          </a:bodyPr>
          <a:lstStyle/>
          <a:p>
            <a:pPr algn="ctr"/>
            <a:r>
              <a:rPr lang="en-US" sz="2800" dirty="0">
                <a:solidFill>
                  <a:schemeClr val="bg1"/>
                </a:solidFill>
              </a:rPr>
              <a:t>Nicodemus and Paul were Pharisees</a:t>
            </a:r>
          </a:p>
        </p:txBody>
      </p:sp>
    </p:spTree>
    <p:extLst>
      <p:ext uri="{BB962C8B-B14F-4D97-AF65-F5344CB8AC3E}">
        <p14:creationId xmlns:p14="http://schemas.microsoft.com/office/powerpoint/2010/main" val="248614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2CC10637-18BB-67F6-FB91-AB563F830688}"/>
              </a:ext>
            </a:extLst>
          </p:cNvPr>
          <p:cNvPicPr>
            <a:picLocks noGrp="1" noChangeAspect="1"/>
          </p:cNvPicPr>
          <p:nvPr>
            <p:ph idx="1"/>
          </p:nvPr>
        </p:nvPicPr>
        <p:blipFill>
          <a:blip r:embed="rId2"/>
          <a:stretch>
            <a:fillRect/>
          </a:stretch>
        </p:blipFill>
        <p:spPr>
          <a:xfrm>
            <a:off x="1727199" y="0"/>
            <a:ext cx="8212667" cy="7061200"/>
          </a:xfrm>
          <a:prstGeom prst="rect">
            <a:avLst/>
          </a:prstGeom>
        </p:spPr>
      </p:pic>
    </p:spTree>
    <p:extLst>
      <p:ext uri="{BB962C8B-B14F-4D97-AF65-F5344CB8AC3E}">
        <p14:creationId xmlns:p14="http://schemas.microsoft.com/office/powerpoint/2010/main" val="190177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Content Placeholder 8">
            <a:extLst>
              <a:ext uri="{FF2B5EF4-FFF2-40B4-BE49-F238E27FC236}">
                <a16:creationId xmlns:a16="http://schemas.microsoft.com/office/drawing/2014/main" id="{010E73FC-3B2A-70CC-73D4-13546BDCFFD9}"/>
              </a:ext>
            </a:extLst>
          </p:cNvPr>
          <p:cNvSpPr>
            <a:spLocks noGrp="1"/>
          </p:cNvSpPr>
          <p:nvPr>
            <p:ph idx="1"/>
          </p:nvPr>
        </p:nvSpPr>
        <p:spPr>
          <a:xfrm>
            <a:off x="618187" y="746975"/>
            <a:ext cx="5112422" cy="5318974"/>
          </a:xfrm>
        </p:spPr>
        <p:txBody>
          <a:bodyPr anchor="t">
            <a:normAutofit lnSpcReduction="10000"/>
          </a:bodyPr>
          <a:lstStyle/>
          <a:p>
            <a:r>
              <a:rPr lang="en-US" sz="2800" dirty="0">
                <a:solidFill>
                  <a:srgbClr val="FFFFFF"/>
                </a:solidFill>
              </a:rPr>
              <a:t>Sadducees cared mostly about their own wealth – making them less popular than the Pharisees</a:t>
            </a:r>
          </a:p>
          <a:p>
            <a:r>
              <a:rPr lang="en-US" sz="2800" dirty="0">
                <a:solidFill>
                  <a:srgbClr val="FFFFFF"/>
                </a:solidFill>
              </a:rPr>
              <a:t>Joseph of Arimathea was a Sadducee</a:t>
            </a:r>
          </a:p>
          <a:p>
            <a:endParaRPr lang="en-US" sz="2800" dirty="0">
              <a:solidFill>
                <a:srgbClr val="FFFFFF"/>
              </a:solidFill>
            </a:endParaRPr>
          </a:p>
          <a:p>
            <a:r>
              <a:rPr lang="en-US" sz="2800" dirty="0">
                <a:solidFill>
                  <a:srgbClr val="FFFFFF"/>
                </a:solidFill>
              </a:rPr>
              <a:t>Jesus’ rebuke to the Pharisee were mostly about their attitudes – not their theology! They knew the truth but often did not practice the truth… </a:t>
            </a:r>
          </a:p>
        </p:txBody>
      </p:sp>
      <p:pic>
        <p:nvPicPr>
          <p:cNvPr id="5" name="Content Placeholder 4">
            <a:extLst>
              <a:ext uri="{FF2B5EF4-FFF2-40B4-BE49-F238E27FC236}">
                <a16:creationId xmlns:a16="http://schemas.microsoft.com/office/drawing/2014/main" id="{C10ADEC8-6F38-2F8E-BFEB-D40D46588B4C}"/>
              </a:ext>
            </a:extLst>
          </p:cNvPr>
          <p:cNvPicPr>
            <a:picLocks noChangeAspect="1"/>
          </p:cNvPicPr>
          <p:nvPr/>
        </p:nvPicPr>
        <p:blipFill>
          <a:blip r:embed="rId2"/>
          <a:stretch>
            <a:fillRect/>
          </a:stretch>
        </p:blipFill>
        <p:spPr>
          <a:xfrm>
            <a:off x="6139658" y="294606"/>
            <a:ext cx="5811936" cy="7638779"/>
          </a:xfrm>
          <a:prstGeom prst="rect">
            <a:avLst/>
          </a:prstGeom>
        </p:spPr>
      </p:pic>
    </p:spTree>
    <p:extLst>
      <p:ext uri="{BB962C8B-B14F-4D97-AF65-F5344CB8AC3E}">
        <p14:creationId xmlns:p14="http://schemas.microsoft.com/office/powerpoint/2010/main" val="38857664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AEB3-E97A-D6C0-8C20-44C9ECF7FB2C}"/>
              </a:ext>
            </a:extLst>
          </p:cNvPr>
          <p:cNvSpPr>
            <a:spLocks noGrp="1"/>
          </p:cNvSpPr>
          <p:nvPr>
            <p:ph type="title"/>
          </p:nvPr>
        </p:nvSpPr>
        <p:spPr/>
        <p:txBody>
          <a:bodyPr/>
          <a:lstStyle/>
          <a:p>
            <a:r>
              <a:rPr lang="en-US" dirty="0"/>
              <a:t>Essenes, zealots and scribes:</a:t>
            </a:r>
          </a:p>
        </p:txBody>
      </p:sp>
      <p:sp>
        <p:nvSpPr>
          <p:cNvPr id="3" name="Content Placeholder 2">
            <a:extLst>
              <a:ext uri="{FF2B5EF4-FFF2-40B4-BE49-F238E27FC236}">
                <a16:creationId xmlns:a16="http://schemas.microsoft.com/office/drawing/2014/main" id="{2031BDD6-D539-3419-2C14-E7D04FFAC1CA}"/>
              </a:ext>
            </a:extLst>
          </p:cNvPr>
          <p:cNvSpPr>
            <a:spLocks noGrp="1"/>
          </p:cNvSpPr>
          <p:nvPr>
            <p:ph idx="1"/>
          </p:nvPr>
        </p:nvSpPr>
        <p:spPr>
          <a:xfrm>
            <a:off x="581192" y="2180496"/>
            <a:ext cx="11029615" cy="4258941"/>
          </a:xfrm>
        </p:spPr>
        <p:txBody>
          <a:bodyPr anchor="t">
            <a:normAutofit/>
          </a:bodyPr>
          <a:lstStyle/>
          <a:p>
            <a:r>
              <a:rPr lang="en-US" sz="2800" u="sng" dirty="0"/>
              <a:t>Essenes</a:t>
            </a:r>
            <a:r>
              <a:rPr lang="en-US" sz="2800" dirty="0"/>
              <a:t> = Extreme Pharisees who separated themselves from society, lived in isolated communities, John the Baptist had Essene tendencies</a:t>
            </a:r>
          </a:p>
          <a:p>
            <a:r>
              <a:rPr lang="en-US" sz="2800" u="sng" dirty="0"/>
              <a:t>Zealots</a:t>
            </a:r>
            <a:r>
              <a:rPr lang="en-US" sz="2800" dirty="0"/>
              <a:t> = Israel’s ‘patriots’ – followed the tradition of Phinehas (Num. 25: 1-13) a grandson of Aaron who dealt with sin in honor of the Lord. Zealots, however, used violence to achieve their political goals. Matt 22:15-22; and 26: 50-54. Simon the Zealot was a Disciple (Matt 10:4)</a:t>
            </a:r>
          </a:p>
          <a:p>
            <a:r>
              <a:rPr lang="en-US" sz="2800" u="sng" dirty="0"/>
              <a:t>Scribes</a:t>
            </a:r>
            <a:r>
              <a:rPr lang="en-US" sz="2800" dirty="0"/>
              <a:t> = OT – more like secretaries or clerks. (Ezra 7:11) NT – like lawyers, copying, preserving, and interpreting the Law – very respected</a:t>
            </a:r>
          </a:p>
          <a:p>
            <a:endParaRPr lang="en-US" sz="2800" dirty="0"/>
          </a:p>
        </p:txBody>
      </p:sp>
    </p:spTree>
    <p:extLst>
      <p:ext uri="{BB962C8B-B14F-4D97-AF65-F5344CB8AC3E}">
        <p14:creationId xmlns:p14="http://schemas.microsoft.com/office/powerpoint/2010/main" val="546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DD7AE4B8-A853-B798-528D-87D24113D3BB}"/>
              </a:ext>
            </a:extLst>
          </p:cNvPr>
          <p:cNvPicPr>
            <a:picLocks noGrp="1" noChangeAspect="1"/>
          </p:cNvPicPr>
          <p:nvPr>
            <p:ph idx="1"/>
          </p:nvPr>
        </p:nvPicPr>
        <p:blipFill>
          <a:blip r:embed="rId2"/>
          <a:stretch>
            <a:fillRect/>
          </a:stretch>
        </p:blipFill>
        <p:spPr>
          <a:xfrm>
            <a:off x="2099256" y="103032"/>
            <a:ext cx="7753082" cy="6305801"/>
          </a:xfrm>
          <a:prstGeom prst="rect">
            <a:avLst/>
          </a:prstGeom>
        </p:spPr>
      </p:pic>
    </p:spTree>
    <p:extLst>
      <p:ext uri="{BB962C8B-B14F-4D97-AF65-F5344CB8AC3E}">
        <p14:creationId xmlns:p14="http://schemas.microsoft.com/office/powerpoint/2010/main" val="221873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CCF6-A0AA-C4E9-A320-5CE0178D6AA3}"/>
              </a:ext>
            </a:extLst>
          </p:cNvPr>
          <p:cNvSpPr>
            <a:spLocks noGrp="1"/>
          </p:cNvSpPr>
          <p:nvPr>
            <p:ph type="title"/>
          </p:nvPr>
        </p:nvSpPr>
        <p:spPr/>
        <p:txBody>
          <a:bodyPr>
            <a:normAutofit/>
          </a:bodyPr>
          <a:lstStyle/>
          <a:p>
            <a:pPr algn="ctr"/>
            <a:r>
              <a:rPr lang="en-US" sz="3600" dirty="0"/>
              <a:t>The </a:t>
            </a:r>
            <a:r>
              <a:rPr lang="en-US" sz="3600" dirty="0" err="1"/>
              <a:t>sanhedrin</a:t>
            </a:r>
            <a:endParaRPr lang="en-US" sz="3600" dirty="0"/>
          </a:p>
        </p:txBody>
      </p:sp>
      <p:sp>
        <p:nvSpPr>
          <p:cNvPr id="3" name="Content Placeholder 2">
            <a:extLst>
              <a:ext uri="{FF2B5EF4-FFF2-40B4-BE49-F238E27FC236}">
                <a16:creationId xmlns:a16="http://schemas.microsoft.com/office/drawing/2014/main" id="{378375F9-C268-9A27-832E-C43A6B135DC0}"/>
              </a:ext>
            </a:extLst>
          </p:cNvPr>
          <p:cNvSpPr>
            <a:spLocks noGrp="1"/>
          </p:cNvSpPr>
          <p:nvPr>
            <p:ph idx="1"/>
          </p:nvPr>
        </p:nvSpPr>
        <p:spPr>
          <a:xfrm>
            <a:off x="581192" y="2180496"/>
            <a:ext cx="11029615" cy="4477881"/>
          </a:xfrm>
        </p:spPr>
        <p:txBody>
          <a:bodyPr anchor="t">
            <a:normAutofit/>
          </a:bodyPr>
          <a:lstStyle/>
          <a:p>
            <a:r>
              <a:rPr lang="en-US" sz="2800" dirty="0"/>
              <a:t>The highest governing council and local judicial council dealing with Jewish religious and civil matters</a:t>
            </a:r>
          </a:p>
          <a:p>
            <a:endParaRPr lang="en-US" sz="2800" dirty="0"/>
          </a:p>
          <a:p>
            <a:r>
              <a:rPr lang="en-US" sz="2800" dirty="0"/>
              <a:t>‘Sanhedrin’ not found in the NT, however called ‘Council’ or ‘Court’ – Mark 14:55 is an example</a:t>
            </a:r>
          </a:p>
          <a:p>
            <a:pPr marL="0" indent="0">
              <a:buNone/>
            </a:pPr>
            <a:endParaRPr lang="en-US" sz="2800" dirty="0"/>
          </a:p>
          <a:p>
            <a:r>
              <a:rPr lang="en-US" sz="2800" dirty="0" err="1"/>
              <a:t>Mostlikely</a:t>
            </a:r>
            <a:r>
              <a:rPr lang="en-US" sz="2800" dirty="0"/>
              <a:t> from Num 11: 16-24 = established in the days of Moses with 71 members</a:t>
            </a:r>
          </a:p>
          <a:p>
            <a:endParaRPr lang="en-US" sz="2800" dirty="0"/>
          </a:p>
        </p:txBody>
      </p:sp>
    </p:spTree>
    <p:extLst>
      <p:ext uri="{BB962C8B-B14F-4D97-AF65-F5344CB8AC3E}">
        <p14:creationId xmlns:p14="http://schemas.microsoft.com/office/powerpoint/2010/main" val="277236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7" name="Rectangle 16">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Content Placeholder 8">
            <a:extLst>
              <a:ext uri="{FF2B5EF4-FFF2-40B4-BE49-F238E27FC236}">
                <a16:creationId xmlns:a16="http://schemas.microsoft.com/office/drawing/2014/main" id="{0C4B37A9-9F25-D673-DA85-687FC3CCA720}"/>
              </a:ext>
            </a:extLst>
          </p:cNvPr>
          <p:cNvSpPr>
            <a:spLocks noGrp="1"/>
          </p:cNvSpPr>
          <p:nvPr>
            <p:ph idx="1"/>
          </p:nvPr>
        </p:nvSpPr>
        <p:spPr>
          <a:xfrm>
            <a:off x="605308" y="850006"/>
            <a:ext cx="3438658" cy="5058307"/>
          </a:xfrm>
        </p:spPr>
        <p:txBody>
          <a:bodyPr anchor="t">
            <a:normAutofit/>
          </a:bodyPr>
          <a:lstStyle/>
          <a:p>
            <a:r>
              <a:rPr lang="en-US" sz="2800" dirty="0">
                <a:solidFill>
                  <a:srgbClr val="FFFFFF"/>
                </a:solidFill>
              </a:rPr>
              <a:t>Nicodemus and Joseph of Arimathea both served on the Great Sanhedrin or Supreme Court</a:t>
            </a:r>
          </a:p>
          <a:p>
            <a:endParaRPr lang="en-US" sz="2800" dirty="0">
              <a:solidFill>
                <a:srgbClr val="FFFFFF"/>
              </a:solidFill>
            </a:endParaRPr>
          </a:p>
          <a:p>
            <a:r>
              <a:rPr lang="en-US" sz="2800" dirty="0">
                <a:solidFill>
                  <a:srgbClr val="FFFFFF"/>
                </a:solidFill>
              </a:rPr>
              <a:t>John 3:1; Mark 15: 42-46; Luke 23: 50-54; &amp; John 19: 38 - 42</a:t>
            </a:r>
          </a:p>
        </p:txBody>
      </p:sp>
      <p:pic>
        <p:nvPicPr>
          <p:cNvPr id="5" name="Content Placeholder 4">
            <a:extLst>
              <a:ext uri="{FF2B5EF4-FFF2-40B4-BE49-F238E27FC236}">
                <a16:creationId xmlns:a16="http://schemas.microsoft.com/office/drawing/2014/main" id="{64E0F5DB-FDCE-FF3D-11DE-ED0E419E090E}"/>
              </a:ext>
            </a:extLst>
          </p:cNvPr>
          <p:cNvPicPr>
            <a:picLocks noChangeAspect="1"/>
          </p:cNvPicPr>
          <p:nvPr/>
        </p:nvPicPr>
        <p:blipFill>
          <a:blip r:embed="rId2"/>
          <a:srcRect t="5806" b="20996"/>
          <a:stretch/>
        </p:blipFill>
        <p:spPr>
          <a:xfrm>
            <a:off x="4726546" y="614407"/>
            <a:ext cx="6130343" cy="5786393"/>
          </a:xfrm>
          <a:prstGeom prst="rect">
            <a:avLst/>
          </a:prstGeom>
        </p:spPr>
      </p:pic>
    </p:spTree>
    <p:extLst>
      <p:ext uri="{BB962C8B-B14F-4D97-AF65-F5344CB8AC3E}">
        <p14:creationId xmlns:p14="http://schemas.microsoft.com/office/powerpoint/2010/main" val="18628381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4" name="Rectangle 23">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B1CC3F2B-0FFA-1928-C9A2-9AA5858224B1}"/>
              </a:ext>
            </a:extLst>
          </p:cNvPr>
          <p:cNvPicPr>
            <a:picLocks noGrp="1" noChangeAspect="1"/>
          </p:cNvPicPr>
          <p:nvPr>
            <p:ph idx="1"/>
          </p:nvPr>
        </p:nvPicPr>
        <p:blipFill>
          <a:blip r:embed="rId2"/>
          <a:stretch>
            <a:fillRect/>
          </a:stretch>
        </p:blipFill>
        <p:spPr>
          <a:xfrm>
            <a:off x="0" y="641732"/>
            <a:ext cx="8165206" cy="6072599"/>
          </a:xfrm>
          <a:prstGeom prst="rect">
            <a:avLst/>
          </a:prstGeom>
        </p:spPr>
      </p:pic>
      <p:sp>
        <p:nvSpPr>
          <p:cNvPr id="20" name="Rectangle 19">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29DEA87-2F72-575E-C456-A92D92E66E39}"/>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FFFF"/>
                </a:solidFill>
              </a:rPr>
              <a:t>Unit # 1 	Session #3</a:t>
            </a:r>
          </a:p>
        </p:txBody>
      </p:sp>
    </p:spTree>
    <p:extLst>
      <p:ext uri="{BB962C8B-B14F-4D97-AF65-F5344CB8AC3E}">
        <p14:creationId xmlns:p14="http://schemas.microsoft.com/office/powerpoint/2010/main" val="38450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D92BD09B-89C1-BB85-767B-5A845B40E520}"/>
              </a:ext>
            </a:extLst>
          </p:cNvPr>
          <p:cNvSpPr>
            <a:spLocks noGrp="1"/>
          </p:cNvSpPr>
          <p:nvPr>
            <p:ph type="title"/>
          </p:nvPr>
        </p:nvSpPr>
        <p:spPr>
          <a:xfrm>
            <a:off x="764110" y="826346"/>
            <a:ext cx="3171905" cy="448662"/>
          </a:xfrm>
        </p:spPr>
        <p:txBody>
          <a:bodyPr vert="horz" lIns="91440" tIns="45720" rIns="91440" bIns="45720" rtlCol="0" anchor="b">
            <a:normAutofit fontScale="90000"/>
          </a:bodyPr>
          <a:lstStyle/>
          <a:p>
            <a:pPr algn="ctr"/>
            <a:r>
              <a:rPr lang="en-US" sz="2400" dirty="0">
                <a:solidFill>
                  <a:srgbClr val="FFFFFF"/>
                </a:solidFill>
              </a:rPr>
              <a:t>OT History</a:t>
            </a:r>
          </a:p>
        </p:txBody>
      </p:sp>
      <p:grpSp>
        <p:nvGrpSpPr>
          <p:cNvPr id="24" name="Group 2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Rectangle 2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6" name="Content Placeholder 5">
            <a:extLst>
              <a:ext uri="{FF2B5EF4-FFF2-40B4-BE49-F238E27FC236}">
                <a16:creationId xmlns:a16="http://schemas.microsoft.com/office/drawing/2014/main" id="{C945711C-7AF1-C952-589C-DC81CBB3B3E4}"/>
              </a:ext>
            </a:extLst>
          </p:cNvPr>
          <p:cNvSpPr>
            <a:spLocks noGrp="1"/>
          </p:cNvSpPr>
          <p:nvPr>
            <p:ph sz="half" idx="2"/>
          </p:nvPr>
        </p:nvSpPr>
        <p:spPr>
          <a:xfrm>
            <a:off x="440286" y="1486947"/>
            <a:ext cx="3686138" cy="4739231"/>
          </a:xfrm>
        </p:spPr>
        <p:txBody>
          <a:bodyPr vert="horz" lIns="91440" tIns="45720" rIns="91440" bIns="45720" rtlCol="0" anchor="t">
            <a:noAutofit/>
          </a:bodyPr>
          <a:lstStyle/>
          <a:p>
            <a:r>
              <a:rPr lang="en-US" sz="2500" dirty="0">
                <a:solidFill>
                  <a:srgbClr val="FFFFFF"/>
                </a:solidFill>
              </a:rPr>
              <a:t>Assyria conquers N. Kingdom (Israel) 722 bc</a:t>
            </a:r>
          </a:p>
          <a:p>
            <a:endParaRPr lang="en-US" sz="2500" dirty="0">
              <a:solidFill>
                <a:srgbClr val="FFFFFF"/>
              </a:solidFill>
            </a:endParaRPr>
          </a:p>
          <a:p>
            <a:r>
              <a:rPr lang="en-US" sz="2500" dirty="0">
                <a:solidFill>
                  <a:srgbClr val="FFFFFF"/>
                </a:solidFill>
              </a:rPr>
              <a:t>Babylon conquers S. Kingdom (Judah) 586 bc King Nebuchadnezzar</a:t>
            </a:r>
          </a:p>
          <a:p>
            <a:endParaRPr lang="en-US" sz="2500" dirty="0">
              <a:solidFill>
                <a:srgbClr val="FFFFFF"/>
              </a:solidFill>
            </a:endParaRPr>
          </a:p>
          <a:p>
            <a:r>
              <a:rPr lang="en-US" sz="2500" dirty="0">
                <a:solidFill>
                  <a:srgbClr val="FFFFFF"/>
                </a:solidFill>
              </a:rPr>
              <a:t>Medes &amp; Persians conquer Babylon 539 bc Cyrus the Great</a:t>
            </a:r>
          </a:p>
        </p:txBody>
      </p:sp>
      <p:pic>
        <p:nvPicPr>
          <p:cNvPr id="7" name="Content Placeholder 6" descr="A map of the middle east&#10;&#10;Description automatically generated">
            <a:extLst>
              <a:ext uri="{FF2B5EF4-FFF2-40B4-BE49-F238E27FC236}">
                <a16:creationId xmlns:a16="http://schemas.microsoft.com/office/drawing/2014/main" id="{AD1553F4-6AA5-C4B3-2991-3EA8AEA72E3A}"/>
              </a:ext>
            </a:extLst>
          </p:cNvPr>
          <p:cNvPicPr>
            <a:picLocks noGrp="1" noChangeAspect="1"/>
          </p:cNvPicPr>
          <p:nvPr>
            <p:ph sz="half" idx="1"/>
          </p:nvPr>
        </p:nvPicPr>
        <p:blipFill>
          <a:blip r:embed="rId2"/>
          <a:stretch>
            <a:fillRect/>
          </a:stretch>
        </p:blipFill>
        <p:spPr>
          <a:xfrm>
            <a:off x="4257749" y="617964"/>
            <a:ext cx="7487718" cy="5924504"/>
          </a:xfrm>
          <a:prstGeom prst="rect">
            <a:avLst/>
          </a:prstGeom>
        </p:spPr>
      </p:pic>
    </p:spTree>
    <p:extLst>
      <p:ext uri="{BB962C8B-B14F-4D97-AF65-F5344CB8AC3E}">
        <p14:creationId xmlns:p14="http://schemas.microsoft.com/office/powerpoint/2010/main" val="35271005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08108E18-CD8F-6FCE-C570-AD70A9884A79}"/>
              </a:ext>
            </a:extLst>
          </p:cNvPr>
          <p:cNvSpPr>
            <a:spLocks noGrp="1"/>
          </p:cNvSpPr>
          <p:nvPr>
            <p:ph idx="1"/>
          </p:nvPr>
        </p:nvSpPr>
        <p:spPr>
          <a:xfrm>
            <a:off x="311876" y="870373"/>
            <a:ext cx="11575324" cy="5750560"/>
          </a:xfrm>
        </p:spPr>
        <p:txBody>
          <a:bodyPr anchor="t">
            <a:normAutofit/>
          </a:bodyPr>
          <a:lstStyle/>
          <a:p>
            <a:r>
              <a:rPr lang="en-US" sz="2800" u="sng" dirty="0">
                <a:solidFill>
                  <a:schemeClr val="accent2">
                    <a:lumMod val="50000"/>
                  </a:schemeClr>
                </a:solidFill>
              </a:rPr>
              <a:t>Assyrian captivity </a:t>
            </a:r>
            <a:r>
              <a:rPr lang="en-US" sz="2800" dirty="0">
                <a:solidFill>
                  <a:schemeClr val="accent2">
                    <a:lumMod val="50000"/>
                  </a:schemeClr>
                </a:solidFill>
              </a:rPr>
              <a:t> (722bc)= cruel, forced interracial marriages to destroy ethnic lines – creating the Samaritans, remember Goyim (Gentiles) meaning “subhuman”</a:t>
            </a:r>
          </a:p>
          <a:p>
            <a:endParaRPr lang="en-US" sz="2800" dirty="0">
              <a:solidFill>
                <a:schemeClr val="accent2">
                  <a:lumMod val="50000"/>
                </a:schemeClr>
              </a:solidFill>
            </a:endParaRPr>
          </a:p>
          <a:p>
            <a:r>
              <a:rPr lang="en-US" sz="2800" u="sng" dirty="0">
                <a:solidFill>
                  <a:schemeClr val="accent2">
                    <a:lumMod val="50000"/>
                  </a:schemeClr>
                </a:solidFill>
              </a:rPr>
              <a:t>Babylonian captivity</a:t>
            </a:r>
            <a:r>
              <a:rPr lang="en-US" sz="2800" dirty="0">
                <a:solidFill>
                  <a:schemeClr val="accent2">
                    <a:lumMod val="50000"/>
                  </a:schemeClr>
                </a:solidFill>
              </a:rPr>
              <a:t> (586bc)= Prophesied during Moses’ leadership, prophesied as the 70-year captivity</a:t>
            </a:r>
          </a:p>
          <a:p>
            <a:endParaRPr lang="en-US" sz="2800" dirty="0">
              <a:solidFill>
                <a:schemeClr val="accent2">
                  <a:lumMod val="50000"/>
                </a:schemeClr>
              </a:solidFill>
            </a:endParaRPr>
          </a:p>
          <a:p>
            <a:r>
              <a:rPr lang="en-US" sz="2800" u="sng" dirty="0">
                <a:solidFill>
                  <a:schemeClr val="accent2">
                    <a:lumMod val="50000"/>
                  </a:schemeClr>
                </a:solidFill>
              </a:rPr>
              <a:t>Medes and Persian captivity</a:t>
            </a:r>
            <a:r>
              <a:rPr lang="en-US" sz="2800" dirty="0">
                <a:solidFill>
                  <a:schemeClr val="accent2">
                    <a:lumMod val="50000"/>
                  </a:schemeClr>
                </a:solidFill>
              </a:rPr>
              <a:t> (539bc)= Cyrus’ name mentioned in the book of Isaiah over 125 years before his rule. This led him to allow and pay for Jews to return home and rebuild their wall, city, and the Temple.</a:t>
            </a:r>
          </a:p>
          <a:p>
            <a:endParaRPr lang="en-US" sz="2800" dirty="0">
              <a:solidFill>
                <a:schemeClr val="accent2">
                  <a:lumMod val="50000"/>
                </a:schemeClr>
              </a:solidFill>
            </a:endParaRPr>
          </a:p>
          <a:p>
            <a:endParaRPr lang="en-US" sz="2800" dirty="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p:txBody>
      </p:sp>
    </p:spTree>
    <p:extLst>
      <p:ext uri="{BB962C8B-B14F-4D97-AF65-F5344CB8AC3E}">
        <p14:creationId xmlns:p14="http://schemas.microsoft.com/office/powerpoint/2010/main" val="223255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C987736-9ADD-A14D-2575-DE72DDD1CDC3}"/>
              </a:ext>
            </a:extLst>
          </p:cNvPr>
          <p:cNvSpPr>
            <a:spLocks noGrp="1"/>
          </p:cNvSpPr>
          <p:nvPr>
            <p:ph type="title"/>
          </p:nvPr>
        </p:nvSpPr>
        <p:spPr>
          <a:xfrm>
            <a:off x="581192" y="641653"/>
            <a:ext cx="11029616" cy="679147"/>
          </a:xfrm>
        </p:spPr>
        <p:txBody>
          <a:bodyPr anchor="t">
            <a:normAutofit/>
          </a:bodyPr>
          <a:lstStyle/>
          <a:p>
            <a:pPr algn="ctr"/>
            <a:r>
              <a:rPr lang="en-US" dirty="0">
                <a:solidFill>
                  <a:schemeClr val="accent2"/>
                </a:solidFill>
              </a:rPr>
              <a:t>Significant and transitional history</a:t>
            </a:r>
          </a:p>
        </p:txBody>
      </p:sp>
      <p:sp>
        <p:nvSpPr>
          <p:cNvPr id="12" name="Rectangle 11">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ADDB0083-CC25-7C37-FA75-343B4A9A935B}"/>
              </a:ext>
            </a:extLst>
          </p:cNvPr>
          <p:cNvSpPr>
            <a:spLocks noGrp="1"/>
          </p:cNvSpPr>
          <p:nvPr>
            <p:ph idx="1"/>
          </p:nvPr>
        </p:nvSpPr>
        <p:spPr>
          <a:xfrm>
            <a:off x="321216" y="1160529"/>
            <a:ext cx="11549566" cy="5273183"/>
          </a:xfrm>
        </p:spPr>
        <p:txBody>
          <a:bodyPr anchor="t">
            <a:noAutofit/>
          </a:bodyPr>
          <a:lstStyle/>
          <a:p>
            <a:r>
              <a:rPr lang="en-US" sz="2600" u="sng" dirty="0">
                <a:solidFill>
                  <a:schemeClr val="accent2">
                    <a:lumMod val="50000"/>
                  </a:schemeClr>
                </a:solidFill>
              </a:rPr>
              <a:t>Intertestamental Period</a:t>
            </a:r>
            <a:r>
              <a:rPr lang="en-US" sz="2600" dirty="0">
                <a:solidFill>
                  <a:schemeClr val="accent2">
                    <a:lumMod val="50000"/>
                  </a:schemeClr>
                </a:solidFill>
              </a:rPr>
              <a:t> = years between Malachi and Matthew, approximately 400 years</a:t>
            </a:r>
          </a:p>
          <a:p>
            <a:r>
              <a:rPr lang="en-US" sz="2600" dirty="0">
                <a:solidFill>
                  <a:schemeClr val="accent2">
                    <a:lumMod val="50000"/>
                  </a:schemeClr>
                </a:solidFill>
              </a:rPr>
              <a:t>331bc = </a:t>
            </a:r>
            <a:r>
              <a:rPr lang="en-US" sz="2600" u="sng" dirty="0">
                <a:solidFill>
                  <a:schemeClr val="accent2">
                    <a:lumMod val="50000"/>
                  </a:schemeClr>
                </a:solidFill>
              </a:rPr>
              <a:t>Alexander the Great </a:t>
            </a:r>
            <a:r>
              <a:rPr lang="en-US" sz="2600" dirty="0">
                <a:solidFill>
                  <a:schemeClr val="accent2">
                    <a:lumMod val="50000"/>
                  </a:schemeClr>
                </a:solidFill>
              </a:rPr>
              <a:t>conquers Babylon and gains control of Palestine, etc</a:t>
            </a:r>
          </a:p>
          <a:p>
            <a:r>
              <a:rPr lang="en-US" sz="2600" dirty="0">
                <a:solidFill>
                  <a:schemeClr val="accent2">
                    <a:lumMod val="50000"/>
                  </a:schemeClr>
                </a:solidFill>
              </a:rPr>
              <a:t>Greeks rule favored: education (math, philosophy, language, politics, art, literature, and culture). Greek became the predominate ‘</a:t>
            </a:r>
            <a:r>
              <a:rPr lang="en-US" sz="2600" u="sng" dirty="0">
                <a:solidFill>
                  <a:schemeClr val="accent2">
                    <a:lumMod val="50000"/>
                  </a:schemeClr>
                </a:solidFill>
              </a:rPr>
              <a:t>world language</a:t>
            </a:r>
            <a:r>
              <a:rPr lang="en-US" sz="2600" dirty="0">
                <a:solidFill>
                  <a:schemeClr val="accent2">
                    <a:lumMod val="50000"/>
                  </a:schemeClr>
                </a:solidFill>
              </a:rPr>
              <a:t>’ making it easier to preach the gospel later. Hellenists/Hellenistic rooted in culture.</a:t>
            </a:r>
          </a:p>
          <a:p>
            <a:r>
              <a:rPr lang="en-US" sz="2600" u="sng" dirty="0">
                <a:solidFill>
                  <a:schemeClr val="accent2">
                    <a:lumMod val="50000"/>
                  </a:schemeClr>
                </a:solidFill>
              </a:rPr>
              <a:t>Antiochus Epiphanes </a:t>
            </a:r>
            <a:r>
              <a:rPr lang="en-US" sz="2600" dirty="0">
                <a:solidFill>
                  <a:schemeClr val="accent2">
                    <a:lumMod val="50000"/>
                  </a:schemeClr>
                </a:solidFill>
              </a:rPr>
              <a:t>– Grk Emperor in 168bc (Daniel 12:11’s prophesy seen in Mark) cause the ‘</a:t>
            </a:r>
            <a:r>
              <a:rPr lang="en-US" sz="2600" u="sng" dirty="0">
                <a:solidFill>
                  <a:schemeClr val="accent2">
                    <a:lumMod val="50000"/>
                  </a:schemeClr>
                </a:solidFill>
              </a:rPr>
              <a:t>Abomination of Desolation</a:t>
            </a:r>
            <a:r>
              <a:rPr lang="en-US" sz="2600" dirty="0">
                <a:solidFill>
                  <a:schemeClr val="accent2">
                    <a:lumMod val="50000"/>
                  </a:schemeClr>
                </a:solidFill>
              </a:rPr>
              <a:t>’ killing over 8,000 Jews in three days and sacrificed a huge pig on the Temple altar causing the Maccabean Revolt</a:t>
            </a:r>
          </a:p>
          <a:p>
            <a:r>
              <a:rPr lang="en-US" sz="2600" u="sng" dirty="0">
                <a:solidFill>
                  <a:schemeClr val="accent2">
                    <a:lumMod val="50000"/>
                  </a:schemeClr>
                </a:solidFill>
              </a:rPr>
              <a:t>Maccabean Revolt </a:t>
            </a:r>
            <a:r>
              <a:rPr lang="en-US" sz="2600" dirty="0">
                <a:solidFill>
                  <a:schemeClr val="accent2">
                    <a:lumMod val="50000"/>
                  </a:schemeClr>
                </a:solidFill>
              </a:rPr>
              <a:t>= (167-160 bc) Hasmoneans (the Hammar) Maccabees and his priestly family revolted and won independence from Greek rule.</a:t>
            </a:r>
          </a:p>
        </p:txBody>
      </p:sp>
    </p:spTree>
    <p:extLst>
      <p:ext uri="{BB962C8B-B14F-4D97-AF65-F5344CB8AC3E}">
        <p14:creationId xmlns:p14="http://schemas.microsoft.com/office/powerpoint/2010/main" val="261666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3ADB23-7289-0ED2-81C3-0FA67CA4A40A}"/>
              </a:ext>
            </a:extLst>
          </p:cNvPr>
          <p:cNvSpPr>
            <a:spLocks noGrp="1"/>
          </p:cNvSpPr>
          <p:nvPr>
            <p:ph type="title"/>
          </p:nvPr>
        </p:nvSpPr>
        <p:spPr>
          <a:xfrm>
            <a:off x="581192" y="641653"/>
            <a:ext cx="11029616" cy="594719"/>
          </a:xfrm>
        </p:spPr>
        <p:txBody>
          <a:bodyPr anchor="t">
            <a:normAutofit/>
          </a:bodyPr>
          <a:lstStyle/>
          <a:p>
            <a:pPr algn="ctr"/>
            <a:r>
              <a:rPr lang="en-US" dirty="0">
                <a:solidFill>
                  <a:schemeClr val="accent2"/>
                </a:solidFill>
              </a:rPr>
              <a:t>Roman Empire in Israel</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8C1FEA5-662B-1B42-1D52-B53B16C11AA5}"/>
              </a:ext>
            </a:extLst>
          </p:cNvPr>
          <p:cNvSpPr>
            <a:spLocks noGrp="1"/>
          </p:cNvSpPr>
          <p:nvPr>
            <p:ph idx="1"/>
          </p:nvPr>
        </p:nvSpPr>
        <p:spPr>
          <a:xfrm>
            <a:off x="248990" y="1236372"/>
            <a:ext cx="11694017" cy="5486400"/>
          </a:xfrm>
        </p:spPr>
        <p:txBody>
          <a:bodyPr anchor="t">
            <a:normAutofit/>
          </a:bodyPr>
          <a:lstStyle/>
          <a:p>
            <a:r>
              <a:rPr lang="en-US" sz="3200" dirty="0">
                <a:solidFill>
                  <a:schemeClr val="accent2">
                    <a:lumMod val="50000"/>
                  </a:schemeClr>
                </a:solidFill>
              </a:rPr>
              <a:t> </a:t>
            </a:r>
            <a:r>
              <a:rPr lang="en-US" sz="2800" dirty="0">
                <a:solidFill>
                  <a:schemeClr val="accent2">
                    <a:lumMod val="50000"/>
                  </a:schemeClr>
                </a:solidFill>
              </a:rPr>
              <a:t>74-73bc = Masada Revolt/Roman Siege – 960 Jews killed themselves to ‘live free’</a:t>
            </a:r>
          </a:p>
          <a:p>
            <a:r>
              <a:rPr lang="en-US" sz="2800" dirty="0">
                <a:solidFill>
                  <a:schemeClr val="accent2">
                    <a:lumMod val="50000"/>
                  </a:schemeClr>
                </a:solidFill>
              </a:rPr>
              <a:t>70bc = Romans conquer Israel</a:t>
            </a:r>
          </a:p>
          <a:p>
            <a:r>
              <a:rPr lang="en-US" sz="2800" dirty="0">
                <a:solidFill>
                  <a:schemeClr val="accent2">
                    <a:lumMod val="50000"/>
                  </a:schemeClr>
                </a:solidFill>
              </a:rPr>
              <a:t>63bc = Pompey conquers Jerusalem</a:t>
            </a:r>
          </a:p>
          <a:p>
            <a:r>
              <a:rPr lang="en-US" sz="2800" dirty="0">
                <a:solidFill>
                  <a:schemeClr val="accent2">
                    <a:lumMod val="50000"/>
                  </a:schemeClr>
                </a:solidFill>
              </a:rPr>
              <a:t>47bc = Antipater (an Edomite) schemed with the Romans to help take control of Jerusalem. He is the father of Herod the Great. (Edomites – Esau’s family line - making him ‘kind of Jewish’)</a:t>
            </a:r>
          </a:p>
          <a:p>
            <a:pPr marL="0" indent="0">
              <a:buNone/>
            </a:pPr>
            <a:endParaRPr lang="en-US" sz="2800" dirty="0">
              <a:solidFill>
                <a:schemeClr val="accent2">
                  <a:lumMod val="50000"/>
                </a:schemeClr>
              </a:solidFill>
            </a:endParaRPr>
          </a:p>
          <a:p>
            <a:pPr marL="0" indent="0">
              <a:buNone/>
            </a:pPr>
            <a:r>
              <a:rPr lang="en-US" sz="2800" dirty="0">
                <a:solidFill>
                  <a:schemeClr val="accent2">
                    <a:lumMod val="50000"/>
                  </a:schemeClr>
                </a:solidFill>
              </a:rPr>
              <a:t>Roman Influences: Roads,  Administration, legal and political systems still linger</a:t>
            </a:r>
          </a:p>
          <a:p>
            <a:endParaRPr lang="en-US" sz="2400" dirty="0">
              <a:solidFill>
                <a:schemeClr val="accent2">
                  <a:lumMod val="50000"/>
                </a:schemeClr>
              </a:solidFill>
            </a:endParaRPr>
          </a:p>
        </p:txBody>
      </p:sp>
    </p:spTree>
    <p:extLst>
      <p:ext uri="{BB962C8B-B14F-4D97-AF65-F5344CB8AC3E}">
        <p14:creationId xmlns:p14="http://schemas.microsoft.com/office/powerpoint/2010/main" val="381908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C1B30C-9CF2-4A94-98DE-78EB3E31A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Rectangle 30">
            <a:extLst>
              <a:ext uri="{FF2B5EF4-FFF2-40B4-BE49-F238E27FC236}">
                <a16:creationId xmlns:a16="http://schemas.microsoft.com/office/drawing/2014/main" id="{62A78910-3783-4F13-AB69-E0AE41E31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A2BC4FA5-B0FE-4EFB-8490-3F736533C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57886309-8F28-488F-8BA9-0BF7494C8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0D5ABE4-8A47-4A84-9DB4-CCB7A3D42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7156" cy="5897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A48E5396-D8AE-FB34-55AA-E1907BD5D58A}"/>
              </a:ext>
            </a:extLst>
          </p:cNvPr>
          <p:cNvPicPr>
            <a:picLocks noGrp="1" noChangeAspect="1"/>
          </p:cNvPicPr>
          <p:nvPr>
            <p:ph idx="1"/>
          </p:nvPr>
        </p:nvPicPr>
        <p:blipFill>
          <a:blip r:embed="rId2"/>
          <a:srcRect l="6690" r="7376" b="23144"/>
          <a:stretch/>
        </p:blipFill>
        <p:spPr>
          <a:xfrm>
            <a:off x="832989" y="643467"/>
            <a:ext cx="4821264" cy="5571066"/>
          </a:xfrm>
          <a:prstGeom prst="rect">
            <a:avLst/>
          </a:prstGeom>
        </p:spPr>
      </p:pic>
      <p:sp>
        <p:nvSpPr>
          <p:cNvPr id="39" name="Rectangle 38">
            <a:extLst>
              <a:ext uri="{FF2B5EF4-FFF2-40B4-BE49-F238E27FC236}">
                <a16:creationId xmlns:a16="http://schemas.microsoft.com/office/drawing/2014/main" id="{D8EB06DC-2D36-4101-B5B2-45B5B1EEC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5035" y="480060"/>
            <a:ext cx="5531569" cy="5897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776D821-D7F6-275B-BD56-33817442FE38}"/>
              </a:ext>
            </a:extLst>
          </p:cNvPr>
          <p:cNvPicPr>
            <a:picLocks noChangeAspect="1"/>
          </p:cNvPicPr>
          <p:nvPr/>
        </p:nvPicPr>
        <p:blipFill>
          <a:blip r:embed="rId3"/>
          <a:srcRect l="9392" r="11282" b="22006"/>
          <a:stretch/>
        </p:blipFill>
        <p:spPr>
          <a:xfrm>
            <a:off x="6491180" y="643467"/>
            <a:ext cx="5006553" cy="5757333"/>
          </a:xfrm>
          <a:prstGeom prst="rect">
            <a:avLst/>
          </a:prstGeom>
        </p:spPr>
      </p:pic>
    </p:spTree>
    <p:extLst>
      <p:ext uri="{BB962C8B-B14F-4D97-AF65-F5344CB8AC3E}">
        <p14:creationId xmlns:p14="http://schemas.microsoft.com/office/powerpoint/2010/main" val="349980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34" name="Group 3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5" name="Rectangle 3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Rectangle 3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7" name="Content Placeholder 26">
            <a:extLst>
              <a:ext uri="{FF2B5EF4-FFF2-40B4-BE49-F238E27FC236}">
                <a16:creationId xmlns:a16="http://schemas.microsoft.com/office/drawing/2014/main" id="{40E52304-9E1F-D7A2-EBD0-73A205415906}"/>
              </a:ext>
            </a:extLst>
          </p:cNvPr>
          <p:cNvSpPr>
            <a:spLocks noGrp="1"/>
          </p:cNvSpPr>
          <p:nvPr>
            <p:ph idx="1"/>
          </p:nvPr>
        </p:nvSpPr>
        <p:spPr>
          <a:xfrm>
            <a:off x="764110" y="948412"/>
            <a:ext cx="3033249" cy="4959901"/>
          </a:xfrm>
        </p:spPr>
        <p:txBody>
          <a:bodyPr anchor="ctr">
            <a:normAutofit/>
          </a:bodyPr>
          <a:lstStyle/>
          <a:p>
            <a:pPr algn="ctr"/>
            <a:r>
              <a:rPr lang="en-US" sz="2800" dirty="0">
                <a:solidFill>
                  <a:srgbClr val="FFFFFF"/>
                </a:solidFill>
              </a:rPr>
              <a:t>Session #3</a:t>
            </a:r>
          </a:p>
          <a:p>
            <a:endParaRPr lang="en-US" sz="2800" dirty="0">
              <a:solidFill>
                <a:srgbClr val="FFFFFF"/>
              </a:solidFill>
            </a:endParaRPr>
          </a:p>
          <a:p>
            <a:pPr algn="ctr"/>
            <a:r>
              <a:rPr lang="en-US" sz="2800" dirty="0">
                <a:solidFill>
                  <a:srgbClr val="FFFFFF"/>
                </a:solidFill>
              </a:rPr>
              <a:t>Worksheet #5</a:t>
            </a:r>
          </a:p>
        </p:txBody>
      </p:sp>
      <p:pic>
        <p:nvPicPr>
          <p:cNvPr id="5" name="Content Placeholder 4">
            <a:extLst>
              <a:ext uri="{FF2B5EF4-FFF2-40B4-BE49-F238E27FC236}">
                <a16:creationId xmlns:a16="http://schemas.microsoft.com/office/drawing/2014/main" id="{B8772C3E-ABBB-C2CC-0E0B-C4B68C80ECCB}"/>
              </a:ext>
            </a:extLst>
          </p:cNvPr>
          <p:cNvPicPr>
            <a:picLocks noChangeAspect="1"/>
          </p:cNvPicPr>
          <p:nvPr/>
        </p:nvPicPr>
        <p:blipFill>
          <a:blip r:embed="rId2"/>
          <a:srcRect t="6532"/>
          <a:stretch/>
        </p:blipFill>
        <p:spPr>
          <a:xfrm>
            <a:off x="4592230" y="614407"/>
            <a:ext cx="6835659" cy="5945776"/>
          </a:xfrm>
          <a:prstGeom prst="rect">
            <a:avLst/>
          </a:prstGeom>
        </p:spPr>
      </p:pic>
    </p:spTree>
    <p:extLst>
      <p:ext uri="{BB962C8B-B14F-4D97-AF65-F5344CB8AC3E}">
        <p14:creationId xmlns:p14="http://schemas.microsoft.com/office/powerpoint/2010/main" val="287981618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7" name="Rectangle 26">
            <a:extLst>
              <a:ext uri="{FF2B5EF4-FFF2-40B4-BE49-F238E27FC236}">
                <a16:creationId xmlns:a16="http://schemas.microsoft.com/office/drawing/2014/main" id="{98BBDA8D-9803-4B4A-B995-066A1EBE3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a:extLst>
              <a:ext uri="{FF2B5EF4-FFF2-40B4-BE49-F238E27FC236}">
                <a16:creationId xmlns:a16="http://schemas.microsoft.com/office/drawing/2014/main" id="{09E51DA5-7871-622A-BE08-8F2B3CC4C3A3}"/>
              </a:ext>
            </a:extLst>
          </p:cNvPr>
          <p:cNvPicPr>
            <a:picLocks noGrp="1" noChangeAspect="1"/>
          </p:cNvPicPr>
          <p:nvPr>
            <p:ph sz="half" idx="1"/>
          </p:nvPr>
        </p:nvPicPr>
        <p:blipFill>
          <a:blip r:embed="rId2"/>
          <a:stretch>
            <a:fillRect/>
          </a:stretch>
        </p:blipFill>
        <p:spPr>
          <a:xfrm>
            <a:off x="4218837" y="548641"/>
            <a:ext cx="3722895" cy="6071718"/>
          </a:xfrm>
          <a:prstGeom prst="rect">
            <a:avLst/>
          </a:prstGeom>
        </p:spPr>
      </p:pic>
      <p:sp>
        <p:nvSpPr>
          <p:cNvPr id="29" name="Rectangle 28">
            <a:extLst>
              <a:ext uri="{FF2B5EF4-FFF2-40B4-BE49-F238E27FC236}">
                <a16:creationId xmlns:a16="http://schemas.microsoft.com/office/drawing/2014/main" id="{5E99AD8C-3A39-4DE7-8007-48A85E0E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40" y="638175"/>
            <a:ext cx="3696153"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7">
            <a:extLst>
              <a:ext uri="{FF2B5EF4-FFF2-40B4-BE49-F238E27FC236}">
                <a16:creationId xmlns:a16="http://schemas.microsoft.com/office/drawing/2014/main" id="{53D023FD-854B-A678-9A08-5262DAA6EA54}"/>
              </a:ext>
            </a:extLst>
          </p:cNvPr>
          <p:cNvSpPr>
            <a:spLocks noGrp="1"/>
          </p:cNvSpPr>
          <p:nvPr>
            <p:ph type="title"/>
          </p:nvPr>
        </p:nvSpPr>
        <p:spPr>
          <a:xfrm>
            <a:off x="8165206" y="638174"/>
            <a:ext cx="3544194" cy="5581651"/>
          </a:xfrm>
        </p:spPr>
        <p:txBody>
          <a:bodyPr vert="horz" lIns="91440" tIns="45720" rIns="91440" bIns="45720" rtlCol="0" anchor="ctr">
            <a:normAutofit/>
          </a:bodyPr>
          <a:lstStyle/>
          <a:p>
            <a:r>
              <a:rPr lang="en-US" sz="3600" dirty="0">
                <a:solidFill>
                  <a:srgbClr val="FFFFFF"/>
                </a:solidFill>
              </a:rPr>
              <a:t>Visual  8 &amp; 9</a:t>
            </a:r>
          </a:p>
        </p:txBody>
      </p:sp>
      <p:pic>
        <p:nvPicPr>
          <p:cNvPr id="14" name="Content Placeholder 13">
            <a:extLst>
              <a:ext uri="{FF2B5EF4-FFF2-40B4-BE49-F238E27FC236}">
                <a16:creationId xmlns:a16="http://schemas.microsoft.com/office/drawing/2014/main" id="{83A68661-9133-F1AC-6FE8-FB50EEF547AC}"/>
              </a:ext>
            </a:extLst>
          </p:cNvPr>
          <p:cNvPicPr>
            <a:picLocks noGrp="1" noChangeAspect="1"/>
          </p:cNvPicPr>
          <p:nvPr>
            <p:ph sz="half" idx="2"/>
          </p:nvPr>
        </p:nvPicPr>
        <p:blipFill>
          <a:blip r:embed="rId3"/>
          <a:stretch>
            <a:fillRect/>
          </a:stretch>
        </p:blipFill>
        <p:spPr>
          <a:xfrm>
            <a:off x="357087" y="638174"/>
            <a:ext cx="3798673" cy="6071719"/>
          </a:xfrm>
          <a:prstGeom prst="rect">
            <a:avLst/>
          </a:prstGeom>
        </p:spPr>
      </p:pic>
      <p:sp>
        <p:nvSpPr>
          <p:cNvPr id="31" name="Rectangle 30">
            <a:extLst>
              <a:ext uri="{FF2B5EF4-FFF2-40B4-BE49-F238E27FC236}">
                <a16:creationId xmlns:a16="http://schemas.microsoft.com/office/drawing/2014/main" id="{3E5972FA-FD40-45FD-8C3B-C1148B1E9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1"/>
            <a:ext cx="3695019" cy="574946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F33E99F-3202-4091-A7AF-AB9E49FC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714" y="638829"/>
            <a:ext cx="3695019" cy="574946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7603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226</TotalTime>
  <Words>855</Words>
  <Application>Microsoft Macintosh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Gill Sans MT</vt:lpstr>
      <vt:lpstr>Wingdings 2</vt:lpstr>
      <vt:lpstr>Dividend</vt:lpstr>
      <vt:lpstr>BIB 114  Unit #1   Sessions 3 &amp; 4</vt:lpstr>
      <vt:lpstr>Unit # 1  Session #3</vt:lpstr>
      <vt:lpstr>OT History</vt:lpstr>
      <vt:lpstr>PowerPoint Presentation</vt:lpstr>
      <vt:lpstr>Significant and transitional history</vt:lpstr>
      <vt:lpstr>Roman Empire in Israel</vt:lpstr>
      <vt:lpstr>PowerPoint Presentation</vt:lpstr>
      <vt:lpstr>PowerPoint Presentation</vt:lpstr>
      <vt:lpstr>Visual  8 &amp; 9</vt:lpstr>
      <vt:lpstr>Unit #1   Session #4</vt:lpstr>
      <vt:lpstr>The Jewish religious system – Synagogues, Pharisees,  and Sadducees Pharisees = ‘R’  Sadducees = ‘D’  </vt:lpstr>
      <vt:lpstr>The Pharisees – ‘The separated ones’</vt:lpstr>
      <vt:lpstr>PowerPoint Presentation</vt:lpstr>
      <vt:lpstr>PowerPoint Presentation</vt:lpstr>
      <vt:lpstr>PowerPoint Presentation</vt:lpstr>
      <vt:lpstr>Essenes, zealots and scribes:</vt:lpstr>
      <vt:lpstr>PowerPoint Presentation</vt:lpstr>
      <vt:lpstr>The sanhedrin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4</cp:revision>
  <dcterms:created xsi:type="dcterms:W3CDTF">2025-01-20T20:08:42Z</dcterms:created>
  <dcterms:modified xsi:type="dcterms:W3CDTF">2025-01-21T20:03:52Z</dcterms:modified>
</cp:coreProperties>
</file>