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sldIdLst>
    <p:sldId id="256" r:id="rId2"/>
    <p:sldId id="257" r:id="rId3"/>
    <p:sldId id="258" r:id="rId4"/>
    <p:sldId id="259" r:id="rId5"/>
    <p:sldId id="260" r:id="rId6"/>
    <p:sldId id="261" r:id="rId7"/>
    <p:sldId id="297" r:id="rId8"/>
    <p:sldId id="311" r:id="rId9"/>
    <p:sldId id="298" r:id="rId10"/>
    <p:sldId id="299" r:id="rId11"/>
    <p:sldId id="300" r:id="rId12"/>
    <p:sldId id="279" r:id="rId13"/>
    <p:sldId id="301" r:id="rId14"/>
    <p:sldId id="310" r:id="rId15"/>
    <p:sldId id="302" r:id="rId16"/>
    <p:sldId id="303" r:id="rId17"/>
    <p:sldId id="304" r:id="rId18"/>
    <p:sldId id="305" r:id="rId19"/>
    <p:sldId id="306" r:id="rId20"/>
    <p:sldId id="307" r:id="rId21"/>
    <p:sldId id="308" r:id="rId22"/>
    <p:sldId id="30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p:cViewPr varScale="1">
        <p:scale>
          <a:sx n="99" d="100"/>
          <a:sy n="99"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2/26/25</a:t>
            </a:fld>
            <a:endParaRPr lang="en-US" dirty="0"/>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dirty="0"/>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993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2/26/25</a:t>
            </a:fld>
            <a:endParaRPr lang="en-US" dirty="0"/>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129665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2/26/25</a:t>
            </a:fld>
            <a:endParaRPr lang="en-US" dirty="0"/>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dirty="0"/>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796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2/26/25</a:t>
            </a:fld>
            <a:endParaRPr lang="en-US" dirty="0"/>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95865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2/26/25</a:t>
            </a:fld>
            <a:endParaRPr lang="en-US" dirty="0"/>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227845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2/26/25</a:t>
            </a:fld>
            <a:endParaRPr lang="en-US" dirty="0"/>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12485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2/26/25</a:t>
            </a:fld>
            <a:endParaRPr lang="en-US" dirty="0"/>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294650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2/26/25</a:t>
            </a:fld>
            <a:endParaRPr lang="en-US" dirty="0"/>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70457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2/26/25</a:t>
            </a:fld>
            <a:endParaRPr lang="en-US" dirty="0"/>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412765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2/26/25</a:t>
            </a:fld>
            <a:endParaRPr lang="en-US" dirty="0"/>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370692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2/26/25</a:t>
            </a:fld>
            <a:endParaRPr lang="en-US" dirty="0"/>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dirty="0"/>
          </a:p>
        </p:txBody>
      </p:sp>
    </p:spTree>
    <p:extLst>
      <p:ext uri="{BB962C8B-B14F-4D97-AF65-F5344CB8AC3E}">
        <p14:creationId xmlns:p14="http://schemas.microsoft.com/office/powerpoint/2010/main" val="57895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2/26/25</a:t>
            </a:fld>
            <a:endParaRPr lang="en-US" dirty="0"/>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66128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10" r:id="rId6"/>
    <p:sldLayoutId id="2147483705" r:id="rId7"/>
    <p:sldLayoutId id="2147483706" r:id="rId8"/>
    <p:sldLayoutId id="2147483707" r:id="rId9"/>
    <p:sldLayoutId id="2147483709" r:id="rId10"/>
    <p:sldLayoutId id="2147483708"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4" name="Picture 3" descr="A blue abstract watercolor pattern on a white background">
            <a:extLst>
              <a:ext uri="{FF2B5EF4-FFF2-40B4-BE49-F238E27FC236}">
                <a16:creationId xmlns:a16="http://schemas.microsoft.com/office/drawing/2014/main" id="{BFF6AF6D-7918-7CD5-837C-C64D8668406A}"/>
              </a:ext>
            </a:extLst>
          </p:cNvPr>
          <p:cNvPicPr>
            <a:picLocks noChangeAspect="1"/>
          </p:cNvPicPr>
          <p:nvPr/>
        </p:nvPicPr>
        <p:blipFill>
          <a:blip r:embed="rId2"/>
          <a:srcRect t="15730"/>
          <a:stretch/>
        </p:blipFill>
        <p:spPr>
          <a:xfrm>
            <a:off x="13322" y="360618"/>
            <a:ext cx="12191980" cy="6857990"/>
          </a:xfrm>
          <a:prstGeom prst="rect">
            <a:avLst/>
          </a:prstGeom>
        </p:spPr>
      </p:pic>
      <p:sp>
        <p:nvSpPr>
          <p:cNvPr id="11" name="Rectangle 10">
            <a:extLst>
              <a:ext uri="{FF2B5EF4-FFF2-40B4-BE49-F238E27FC236}">
                <a16:creationId xmlns:a16="http://schemas.microsoft.com/office/drawing/2014/main" id="{857DEAC1-B3AA-6569-0A44-A191DF2F3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7840"/>
            <a:ext cx="12191999" cy="12801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3FB0A38-6F97-C384-9C08-0C0BE55F06E8}"/>
              </a:ext>
            </a:extLst>
          </p:cNvPr>
          <p:cNvSpPr>
            <a:spLocks noGrp="1"/>
          </p:cNvSpPr>
          <p:nvPr>
            <p:ph type="ctrTitle"/>
          </p:nvPr>
        </p:nvSpPr>
        <p:spPr>
          <a:xfrm>
            <a:off x="221300" y="2305318"/>
            <a:ext cx="9656796" cy="2681880"/>
          </a:xfrm>
          <a:ln>
            <a:noFill/>
          </a:ln>
        </p:spPr>
        <p:txBody>
          <a:bodyPr anchor="ctr">
            <a:normAutofit/>
          </a:bodyPr>
          <a:lstStyle/>
          <a:p>
            <a:r>
              <a:rPr lang="en-US" sz="6000" dirty="0"/>
              <a:t>Unit 2		Session #7 &amp; 8</a:t>
            </a:r>
          </a:p>
        </p:txBody>
      </p:sp>
      <p:sp>
        <p:nvSpPr>
          <p:cNvPr id="3" name="Subtitle 2">
            <a:extLst>
              <a:ext uri="{FF2B5EF4-FFF2-40B4-BE49-F238E27FC236}">
                <a16:creationId xmlns:a16="http://schemas.microsoft.com/office/drawing/2014/main" id="{974FFD55-0C48-EC37-8268-CBC068C302B1}"/>
              </a:ext>
            </a:extLst>
          </p:cNvPr>
          <p:cNvSpPr>
            <a:spLocks noGrp="1"/>
          </p:cNvSpPr>
          <p:nvPr>
            <p:ph type="subTitle" idx="1"/>
          </p:nvPr>
        </p:nvSpPr>
        <p:spPr>
          <a:xfrm>
            <a:off x="221301" y="5739969"/>
            <a:ext cx="11775984" cy="960120"/>
          </a:xfrm>
        </p:spPr>
        <p:txBody>
          <a:bodyPr anchor="ctr">
            <a:normAutofit/>
          </a:bodyPr>
          <a:lstStyle/>
          <a:p>
            <a:pPr algn="ctr"/>
            <a:r>
              <a:rPr lang="en-US" sz="3200" dirty="0"/>
              <a:t>The Later Judean/Perean Ministry and the Passion Week</a:t>
            </a:r>
          </a:p>
        </p:txBody>
      </p:sp>
    </p:spTree>
    <p:extLst>
      <p:ext uri="{BB962C8B-B14F-4D97-AF65-F5344CB8AC3E}">
        <p14:creationId xmlns:p14="http://schemas.microsoft.com/office/powerpoint/2010/main" val="3149883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People Raising Their Hands">
            <a:extLst>
              <a:ext uri="{FF2B5EF4-FFF2-40B4-BE49-F238E27FC236}">
                <a16:creationId xmlns:a16="http://schemas.microsoft.com/office/drawing/2014/main" id="{C389767E-C0CB-4F47-D4EB-5F4B0749B37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97" r="-1" b="61"/>
          <a:stretch/>
        </p:blipFill>
        <p:spPr>
          <a:xfrm>
            <a:off x="0" y="360618"/>
            <a:ext cx="12188932" cy="6857990"/>
          </a:xfrm>
          <a:prstGeom prst="rect">
            <a:avLst/>
          </a:prstGeom>
        </p:spPr>
      </p:pic>
      <p:sp>
        <p:nvSpPr>
          <p:cNvPr id="18" name="Rectangle 17">
            <a:extLst>
              <a:ext uri="{FF2B5EF4-FFF2-40B4-BE49-F238E27FC236}">
                <a16:creationId xmlns:a16="http://schemas.microsoft.com/office/drawing/2014/main" id="{ECF0998E-D577-43EA-A7B8-E3EC67F75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7DC364D-882B-4786-89FB-1703C1A5CF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3205874"/>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681E70-34C8-DCE6-1C99-1B690D1DD179}"/>
              </a:ext>
            </a:extLst>
          </p:cNvPr>
          <p:cNvSpPr>
            <a:spLocks noGrp="1"/>
          </p:cNvSpPr>
          <p:nvPr>
            <p:ph type="title"/>
          </p:nvPr>
        </p:nvSpPr>
        <p:spPr>
          <a:xfrm>
            <a:off x="517869" y="978408"/>
            <a:ext cx="11165481" cy="5231516"/>
          </a:xfrm>
        </p:spPr>
        <p:txBody>
          <a:bodyPr vert="horz" lIns="91440" tIns="45720" rIns="91440" bIns="45720" rtlCol="0" anchor="t">
            <a:normAutofit/>
          </a:bodyPr>
          <a:lstStyle/>
          <a:p>
            <a:pPr algn="ctr">
              <a:lnSpc>
                <a:spcPct val="90000"/>
              </a:lnSpc>
            </a:pPr>
            <a:r>
              <a:rPr lang="en-US" sz="4000" dirty="0">
                <a:solidFill>
                  <a:srgbClr val="FFFFFF"/>
                </a:solidFill>
              </a:rPr>
              <a:t>Unit #2					Session #8</a:t>
            </a:r>
            <a:br>
              <a:rPr lang="en-US" sz="4000" dirty="0">
                <a:solidFill>
                  <a:srgbClr val="FFFFFF"/>
                </a:solidFill>
              </a:rPr>
            </a:br>
            <a:br>
              <a:rPr lang="en-US" sz="2600" dirty="0">
                <a:solidFill>
                  <a:srgbClr val="FFFFFF"/>
                </a:solidFill>
              </a:rPr>
            </a:br>
            <a:br>
              <a:rPr lang="en-US" sz="2600" dirty="0">
                <a:solidFill>
                  <a:srgbClr val="FFFFFF"/>
                </a:solidFill>
              </a:rPr>
            </a:br>
            <a:br>
              <a:rPr lang="en-US" sz="2600" dirty="0">
                <a:solidFill>
                  <a:srgbClr val="FFFFFF"/>
                </a:solidFill>
              </a:rPr>
            </a:br>
            <a:br>
              <a:rPr lang="en-US" sz="2600" dirty="0">
                <a:solidFill>
                  <a:srgbClr val="FFFFFF"/>
                </a:solidFill>
              </a:rPr>
            </a:br>
            <a:br>
              <a:rPr lang="en-US" sz="2600" dirty="0">
                <a:solidFill>
                  <a:srgbClr val="FFFFFF"/>
                </a:solidFill>
              </a:rPr>
            </a:br>
            <a:br>
              <a:rPr lang="en-US" sz="2600" dirty="0">
                <a:solidFill>
                  <a:srgbClr val="FFFFFF"/>
                </a:solidFill>
              </a:rPr>
            </a:br>
            <a:r>
              <a:rPr lang="en-US" sz="3600" dirty="0">
                <a:solidFill>
                  <a:srgbClr val="FFFFFF"/>
                </a:solidFill>
              </a:rPr>
              <a:t>The Arrest, Trial, Crucifixion, and Resurrection</a:t>
            </a:r>
          </a:p>
        </p:txBody>
      </p:sp>
      <p:sp>
        <p:nvSpPr>
          <p:cNvPr id="24" name="Rectangle 23">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300289"/>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8176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DF73-3F33-783E-6F06-3CC54D28602C}"/>
              </a:ext>
            </a:extLst>
          </p:cNvPr>
          <p:cNvSpPr>
            <a:spLocks noGrp="1"/>
          </p:cNvSpPr>
          <p:nvPr>
            <p:ph type="title"/>
          </p:nvPr>
        </p:nvSpPr>
        <p:spPr>
          <a:xfrm>
            <a:off x="504991" y="993771"/>
            <a:ext cx="10982963" cy="5587333"/>
          </a:xfrm>
        </p:spPr>
        <p:txBody>
          <a:bodyPr>
            <a:normAutofit/>
          </a:bodyPr>
          <a:lstStyle/>
          <a:p>
            <a:r>
              <a:rPr lang="en-US" sz="3600" b="0" dirty="0"/>
              <a:t>Gethsemane and the Arrest</a:t>
            </a:r>
            <a:br>
              <a:rPr lang="en-US" sz="2800" b="0" dirty="0"/>
            </a:br>
            <a:r>
              <a:rPr lang="en-US" sz="2800" b="0" dirty="0"/>
              <a:t>Gethsemane is located across the Kidron Valley, east of the Temple at the foot of Mt of Olives</a:t>
            </a:r>
            <a:br>
              <a:rPr lang="en-US" sz="2800" b="0" dirty="0"/>
            </a:br>
            <a:r>
              <a:rPr lang="en-US" sz="2800" b="0" dirty="0"/>
              <a:t>	Jesus often would go to Mt Olives for prayer – Luke 22: 39</a:t>
            </a:r>
            <a:br>
              <a:rPr lang="en-US" sz="2800" b="0" dirty="0"/>
            </a:br>
            <a:r>
              <a:rPr lang="en-US" sz="2800" b="0" dirty="0"/>
              <a:t>	Matt 26: 36 and Mark 14: 32 state “a place called Gethsemane”</a:t>
            </a:r>
            <a:br>
              <a:rPr lang="en-US" sz="2800" b="0" dirty="0"/>
            </a:br>
            <a:r>
              <a:rPr lang="en-US" sz="2800" b="0" dirty="0"/>
              <a:t>Gethsemane is where Jesus truly won the victory as He submitted to the will of the Father regardless of the cost.</a:t>
            </a:r>
            <a:br>
              <a:rPr lang="en-US" sz="2800" b="0" dirty="0"/>
            </a:br>
            <a:r>
              <a:rPr lang="en-US" sz="2800" b="0" dirty="0"/>
              <a:t>Peter, James and John fell asleep! The spirit is willing but the flesh is weak…Luke said they were exhausted with sorrow (Luke 22:45)</a:t>
            </a:r>
            <a:br>
              <a:rPr lang="en-US" sz="2800" b="0" dirty="0"/>
            </a:br>
            <a:br>
              <a:rPr lang="en-US" sz="2800" b="0" dirty="0"/>
            </a:br>
            <a:r>
              <a:rPr lang="en-US" sz="2800" b="0" dirty="0"/>
              <a:t>Jesus – a Model of surrender and submission</a:t>
            </a:r>
            <a:br>
              <a:rPr lang="en-US" sz="2800" b="0" dirty="0"/>
            </a:br>
            <a:endParaRPr lang="en-US" sz="3600" b="0" dirty="0"/>
          </a:p>
        </p:txBody>
      </p:sp>
    </p:spTree>
    <p:extLst>
      <p:ext uri="{BB962C8B-B14F-4D97-AF65-F5344CB8AC3E}">
        <p14:creationId xmlns:p14="http://schemas.microsoft.com/office/powerpoint/2010/main" val="2442176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F9E4A64D-C4F8-2D17-E5BE-9DD2BA551A62}"/>
              </a:ext>
            </a:extLst>
          </p:cNvPr>
          <p:cNvSpPr>
            <a:spLocks noGrp="1" noChangeArrowheads="1"/>
          </p:cNvSpPr>
          <p:nvPr>
            <p:ph type="title"/>
          </p:nvPr>
        </p:nvSpPr>
        <p:spPr/>
        <p:txBody>
          <a:bodyPr anchor="ctr"/>
          <a:lstStyle/>
          <a:p>
            <a:pPr algn="ctr" eaLnBrk="1" hangingPunct="1"/>
            <a:r>
              <a:rPr lang="en-US" altLang="en-US" dirty="0"/>
              <a:t>Who Wrote That?</a:t>
            </a:r>
          </a:p>
        </p:txBody>
      </p:sp>
      <p:sp>
        <p:nvSpPr>
          <p:cNvPr id="112647" name="Rectangle 7">
            <a:extLst>
              <a:ext uri="{FF2B5EF4-FFF2-40B4-BE49-F238E27FC236}">
                <a16:creationId xmlns:a16="http://schemas.microsoft.com/office/drawing/2014/main" id="{C348335D-7DB4-797E-DBD8-671D459843F3}"/>
              </a:ext>
            </a:extLst>
          </p:cNvPr>
          <p:cNvSpPr>
            <a:spLocks noGrp="1" noChangeArrowheads="1"/>
          </p:cNvSpPr>
          <p:nvPr>
            <p:ph idx="1"/>
          </p:nvPr>
        </p:nvSpPr>
        <p:spPr>
          <a:xfrm>
            <a:off x="6662168" y="540914"/>
            <a:ext cx="5021182" cy="5879500"/>
          </a:xfrm>
        </p:spPr>
        <p:txBody>
          <a:bodyPr>
            <a:normAutofit fontScale="92500" lnSpcReduction="10000"/>
          </a:bodyPr>
          <a:lstStyle/>
          <a:p>
            <a:pPr eaLnBrk="1" hangingPunct="1">
              <a:lnSpc>
                <a:spcPct val="98000"/>
              </a:lnSpc>
              <a:spcBef>
                <a:spcPct val="0"/>
              </a:spcBef>
            </a:pPr>
            <a:r>
              <a:rPr lang="en-US" altLang="en-US" sz="2400" b="1" i="1" dirty="0"/>
              <a:t>Mark</a:t>
            </a:r>
          </a:p>
          <a:p>
            <a:pPr eaLnBrk="1" hangingPunct="1">
              <a:lnSpc>
                <a:spcPct val="98000"/>
              </a:lnSpc>
              <a:spcBef>
                <a:spcPct val="0"/>
              </a:spcBef>
            </a:pPr>
            <a:r>
              <a:rPr lang="en-US" altLang="en-US" sz="2400" dirty="0"/>
              <a:t>Mentions a young man, wearing only a linen garment, who was following Jesus and was seized but slipped out of his garment and fled naked</a:t>
            </a:r>
          </a:p>
          <a:p>
            <a:pPr eaLnBrk="1" hangingPunct="1">
              <a:lnSpc>
                <a:spcPct val="98000"/>
              </a:lnSpc>
            </a:pPr>
            <a:r>
              <a:rPr lang="en-US" altLang="en-US" sz="2400" b="1" i="1" dirty="0"/>
              <a:t>John</a:t>
            </a:r>
          </a:p>
          <a:p>
            <a:pPr eaLnBrk="1" hangingPunct="1">
              <a:lnSpc>
                <a:spcPct val="98000"/>
              </a:lnSpc>
              <a:spcBef>
                <a:spcPct val="0"/>
              </a:spcBef>
            </a:pPr>
            <a:r>
              <a:rPr lang="en-US" altLang="en-US" sz="2400" dirty="0"/>
              <a:t>Notes the name of the disciple (Peter) who cut off the ear of the high priest’s servant and the name of the servant (Malchus)</a:t>
            </a:r>
          </a:p>
          <a:p>
            <a:pPr eaLnBrk="1" hangingPunct="1">
              <a:lnSpc>
                <a:spcPct val="98000"/>
              </a:lnSpc>
            </a:pPr>
            <a:r>
              <a:rPr lang="en-US" altLang="en-US" sz="2400" b="1" i="1" dirty="0"/>
              <a:t>Luke</a:t>
            </a:r>
          </a:p>
          <a:p>
            <a:pPr eaLnBrk="1" hangingPunct="1">
              <a:lnSpc>
                <a:spcPct val="98000"/>
              </a:lnSpc>
              <a:spcBef>
                <a:spcPct val="0"/>
              </a:spcBef>
            </a:pPr>
            <a:r>
              <a:rPr lang="en-US" altLang="en-US" sz="2400" dirty="0"/>
              <a:t>Only Gospel writer to mention that Jesus healed the ear of the high priest’s servant</a:t>
            </a:r>
          </a:p>
          <a:p>
            <a:pPr eaLnBrk="1" hangingPunct="1">
              <a:lnSpc>
                <a:spcPct val="98000"/>
              </a:lnSpc>
            </a:pPr>
            <a:r>
              <a:rPr lang="en-US" altLang="en-US" sz="2400" b="1" i="1" dirty="0"/>
              <a:t>Matthew</a:t>
            </a:r>
          </a:p>
          <a:p>
            <a:pPr eaLnBrk="1" hangingPunct="1">
              <a:lnSpc>
                <a:spcPct val="98000"/>
              </a:lnSpc>
              <a:spcBef>
                <a:spcPct val="0"/>
              </a:spcBef>
            </a:pPr>
            <a:r>
              <a:rPr lang="en-US" altLang="en-US" sz="2400" dirty="0"/>
              <a:t>Indicated that Christ could have called for twelve legions of angels to rescue Him</a:t>
            </a:r>
          </a:p>
        </p:txBody>
      </p:sp>
      <p:sp>
        <p:nvSpPr>
          <p:cNvPr id="23556" name="Slide Number Placeholder 3">
            <a:extLst>
              <a:ext uri="{FF2B5EF4-FFF2-40B4-BE49-F238E27FC236}">
                <a16:creationId xmlns:a16="http://schemas.microsoft.com/office/drawing/2014/main" id="{DB54EB47-6081-3767-9C13-0D426525311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990575" indent="-380990" eaLnBrk="0" hangingPunct="0">
              <a:defRPr sz="3200">
                <a:solidFill>
                  <a:schemeClr val="tx1"/>
                </a:solidFill>
                <a:latin typeface="Times New Roman" panose="02020603050405020304" pitchFamily="18" charset="0"/>
                <a:cs typeface="Arial" panose="020B0604020202020204" pitchFamily="34" charset="0"/>
              </a:defRPr>
            </a:lvl2pPr>
            <a:lvl3pPr marL="1523962" indent="-304792" eaLnBrk="0" hangingPunct="0">
              <a:defRPr sz="3200">
                <a:solidFill>
                  <a:schemeClr val="tx1"/>
                </a:solidFill>
                <a:latin typeface="Times New Roman" panose="02020603050405020304" pitchFamily="18" charset="0"/>
                <a:cs typeface="Arial" panose="020B0604020202020204" pitchFamily="34" charset="0"/>
              </a:defRPr>
            </a:lvl3pPr>
            <a:lvl4pPr marL="2133547" indent="-304792" eaLnBrk="0" hangingPunct="0">
              <a:defRPr sz="3200">
                <a:solidFill>
                  <a:schemeClr val="tx1"/>
                </a:solidFill>
                <a:latin typeface="Times New Roman" panose="02020603050405020304" pitchFamily="18" charset="0"/>
                <a:cs typeface="Arial" panose="020B0604020202020204" pitchFamily="34" charset="0"/>
              </a:defRPr>
            </a:lvl4pPr>
            <a:lvl5pPr marL="2743131" indent="-304792" eaLnBrk="0" hangingPunct="0">
              <a:defRPr sz="3200">
                <a:solidFill>
                  <a:schemeClr val="tx1"/>
                </a:solidFill>
                <a:latin typeface="Times New Roman" panose="02020603050405020304" pitchFamily="18" charset="0"/>
                <a:cs typeface="Arial" panose="020B0604020202020204" pitchFamily="34" charset="0"/>
              </a:defRPr>
            </a:lvl5pPr>
            <a:lvl6pPr marL="3352716"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3962301"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4571886"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5181470"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dirty="0">
                <a:solidFill>
                  <a:srgbClr val="666666"/>
                </a:solidFill>
                <a:cs typeface="Times New Roman" panose="02020603050405020304" pitchFamily="18" charset="0"/>
              </a:rPr>
              <a:t>Visual </a:t>
            </a:r>
            <a:fld id="{8FB043E5-F5DC-6C42-BFB1-9BEE9FB5B20F}" type="slidenum">
              <a:rPr lang="en-US" altLang="en-US" sz="1200">
                <a:solidFill>
                  <a:srgbClr val="666666"/>
                </a:solidFill>
                <a:cs typeface="Times New Roman" panose="02020603050405020304" pitchFamily="18" charset="0"/>
              </a:rPr>
              <a:pPr eaLnBrk="1" hangingPunct="1"/>
              <a:t>12</a:t>
            </a:fld>
            <a:endParaRPr lang="en-US" altLang="en-US" sz="1200" dirty="0">
              <a:solidFill>
                <a:srgbClr val="666666"/>
              </a:solidFill>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647">
                                            <p:txEl>
                                              <p:pRg st="0" end="0"/>
                                            </p:txEl>
                                          </p:spTgt>
                                        </p:tgtEl>
                                        <p:attrNameLst>
                                          <p:attrName>style.visibility</p:attrName>
                                        </p:attrNameLst>
                                      </p:cBhvr>
                                      <p:to>
                                        <p:strVal val="visible"/>
                                      </p:to>
                                    </p:set>
                                    <p:animEffect transition="in" filter="fade">
                                      <p:cBhvr>
                                        <p:cTn id="7" dur="500"/>
                                        <p:tgtEl>
                                          <p:spTgt spid="11264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2647">
                                            <p:txEl>
                                              <p:pRg st="1" end="1"/>
                                            </p:txEl>
                                          </p:spTgt>
                                        </p:tgtEl>
                                        <p:attrNameLst>
                                          <p:attrName>style.visibility</p:attrName>
                                        </p:attrNameLst>
                                      </p:cBhvr>
                                      <p:to>
                                        <p:strVal val="visible"/>
                                      </p:to>
                                    </p:set>
                                    <p:animEffect transition="in" filter="fade">
                                      <p:cBhvr>
                                        <p:cTn id="11" dur="500"/>
                                        <p:tgtEl>
                                          <p:spTgt spid="11264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12647">
                                            <p:txEl>
                                              <p:pRg st="2" end="2"/>
                                            </p:txEl>
                                          </p:spTgt>
                                        </p:tgtEl>
                                        <p:attrNameLst>
                                          <p:attrName>style.visibility</p:attrName>
                                        </p:attrNameLst>
                                      </p:cBhvr>
                                      <p:to>
                                        <p:strVal val="visible"/>
                                      </p:to>
                                    </p:set>
                                    <p:animEffect transition="in" filter="fade">
                                      <p:cBhvr>
                                        <p:cTn id="16" dur="500"/>
                                        <p:tgtEl>
                                          <p:spTgt spid="112647">
                                            <p:txEl>
                                              <p:pRg st="2" end="2"/>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12647">
                                            <p:txEl>
                                              <p:pRg st="3" end="3"/>
                                            </p:txEl>
                                          </p:spTgt>
                                        </p:tgtEl>
                                        <p:attrNameLst>
                                          <p:attrName>style.visibility</p:attrName>
                                        </p:attrNameLst>
                                      </p:cBhvr>
                                      <p:to>
                                        <p:strVal val="visible"/>
                                      </p:to>
                                    </p:set>
                                    <p:animEffect transition="in" filter="fade">
                                      <p:cBhvr>
                                        <p:cTn id="20" dur="500"/>
                                        <p:tgtEl>
                                          <p:spTgt spid="112647">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12647">
                                            <p:txEl>
                                              <p:pRg st="4" end="4"/>
                                            </p:txEl>
                                          </p:spTgt>
                                        </p:tgtEl>
                                        <p:attrNameLst>
                                          <p:attrName>style.visibility</p:attrName>
                                        </p:attrNameLst>
                                      </p:cBhvr>
                                      <p:to>
                                        <p:strVal val="visible"/>
                                      </p:to>
                                    </p:set>
                                    <p:animEffect transition="in" filter="fade">
                                      <p:cBhvr>
                                        <p:cTn id="25" dur="500"/>
                                        <p:tgtEl>
                                          <p:spTgt spid="112647">
                                            <p:txEl>
                                              <p:pRg st="4" end="4"/>
                                            </p:txEl>
                                          </p:spTgt>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112647">
                                            <p:txEl>
                                              <p:pRg st="5" end="5"/>
                                            </p:txEl>
                                          </p:spTgt>
                                        </p:tgtEl>
                                        <p:attrNameLst>
                                          <p:attrName>style.visibility</p:attrName>
                                        </p:attrNameLst>
                                      </p:cBhvr>
                                      <p:to>
                                        <p:strVal val="visible"/>
                                      </p:to>
                                    </p:set>
                                    <p:animEffect transition="in" filter="fade">
                                      <p:cBhvr>
                                        <p:cTn id="29" dur="500"/>
                                        <p:tgtEl>
                                          <p:spTgt spid="112647">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12647">
                                            <p:txEl>
                                              <p:pRg st="6" end="6"/>
                                            </p:txEl>
                                          </p:spTgt>
                                        </p:tgtEl>
                                        <p:attrNameLst>
                                          <p:attrName>style.visibility</p:attrName>
                                        </p:attrNameLst>
                                      </p:cBhvr>
                                      <p:to>
                                        <p:strVal val="visible"/>
                                      </p:to>
                                    </p:set>
                                    <p:animEffect transition="in" filter="fade">
                                      <p:cBhvr>
                                        <p:cTn id="34" dur="500"/>
                                        <p:tgtEl>
                                          <p:spTgt spid="112647">
                                            <p:txEl>
                                              <p:pRg st="6" end="6"/>
                                            </p:txEl>
                                          </p:spTgt>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112647">
                                            <p:txEl>
                                              <p:pRg st="7" end="7"/>
                                            </p:txEl>
                                          </p:spTgt>
                                        </p:tgtEl>
                                        <p:attrNameLst>
                                          <p:attrName>style.visibility</p:attrName>
                                        </p:attrNameLst>
                                      </p:cBhvr>
                                      <p:to>
                                        <p:strVal val="visible"/>
                                      </p:to>
                                    </p:set>
                                    <p:animEffect transition="in" filter="fade">
                                      <p:cBhvr>
                                        <p:cTn id="38" dur="500"/>
                                        <p:tgtEl>
                                          <p:spTgt spid="1126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a:extLst>
              <a:ext uri="{FF2B5EF4-FFF2-40B4-BE49-F238E27FC236}">
                <a16:creationId xmlns:a16="http://schemas.microsoft.com/office/drawing/2014/main" id="{AAC2869C-0F2E-0BA5-A438-8275902AB9B5}"/>
              </a:ext>
            </a:extLst>
          </p:cNvPr>
          <p:cNvPicPr>
            <a:picLocks noGrp="1" noChangeAspect="1"/>
          </p:cNvPicPr>
          <p:nvPr>
            <p:ph idx="1"/>
          </p:nvPr>
        </p:nvPicPr>
        <p:blipFill>
          <a:blip r:embed="rId2"/>
          <a:srcRect t="7111" b="8795"/>
          <a:stretch/>
        </p:blipFill>
        <p:spPr>
          <a:xfrm>
            <a:off x="2458759" y="657369"/>
            <a:ext cx="6658377" cy="6490953"/>
          </a:xfrm>
          <a:prstGeom prst="rect">
            <a:avLst/>
          </a:prstGeom>
        </p:spPr>
      </p:pic>
    </p:spTree>
    <p:extLst>
      <p:ext uri="{BB962C8B-B14F-4D97-AF65-F5344CB8AC3E}">
        <p14:creationId xmlns:p14="http://schemas.microsoft.com/office/powerpoint/2010/main" val="415061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A902-D41A-55B5-A46B-94F15CF9CFC5}"/>
              </a:ext>
            </a:extLst>
          </p:cNvPr>
          <p:cNvSpPr>
            <a:spLocks noGrp="1"/>
          </p:cNvSpPr>
          <p:nvPr>
            <p:ph type="title"/>
          </p:nvPr>
        </p:nvSpPr>
        <p:spPr>
          <a:xfrm>
            <a:off x="504991" y="2485237"/>
            <a:ext cx="5021182" cy="2550403"/>
          </a:xfrm>
        </p:spPr>
        <p:txBody>
          <a:bodyPr>
            <a:normAutofit/>
          </a:bodyPr>
          <a:lstStyle/>
          <a:p>
            <a:r>
              <a:rPr lang="en-US" sz="3200" b="0" dirty="0"/>
              <a:t>Page 2 of the Trials of Jesus</a:t>
            </a:r>
          </a:p>
        </p:txBody>
      </p:sp>
      <p:pic>
        <p:nvPicPr>
          <p:cNvPr id="5" name="Content Placeholder 4">
            <a:extLst>
              <a:ext uri="{FF2B5EF4-FFF2-40B4-BE49-F238E27FC236}">
                <a16:creationId xmlns:a16="http://schemas.microsoft.com/office/drawing/2014/main" id="{1A0B4593-53CA-BECE-3989-20CE79F77010}"/>
              </a:ext>
            </a:extLst>
          </p:cNvPr>
          <p:cNvPicPr>
            <a:picLocks noGrp="1" noChangeAspect="1"/>
          </p:cNvPicPr>
          <p:nvPr>
            <p:ph idx="1"/>
          </p:nvPr>
        </p:nvPicPr>
        <p:blipFill>
          <a:blip r:embed="rId2"/>
          <a:srcRect t="7512" b="12300"/>
          <a:stretch/>
        </p:blipFill>
        <p:spPr>
          <a:xfrm>
            <a:off x="6096000" y="141668"/>
            <a:ext cx="5482107" cy="6716332"/>
          </a:xfrm>
        </p:spPr>
      </p:pic>
    </p:spTree>
    <p:extLst>
      <p:ext uri="{BB962C8B-B14F-4D97-AF65-F5344CB8AC3E}">
        <p14:creationId xmlns:p14="http://schemas.microsoft.com/office/powerpoint/2010/main" val="339536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3FEAD1-7CAF-25AA-5B1E-29CA355D21D9}"/>
              </a:ext>
            </a:extLst>
          </p:cNvPr>
          <p:cNvSpPr>
            <a:spLocks noGrp="1"/>
          </p:cNvSpPr>
          <p:nvPr>
            <p:ph type="title"/>
          </p:nvPr>
        </p:nvSpPr>
        <p:spPr>
          <a:xfrm>
            <a:off x="517870" y="978408"/>
            <a:ext cx="10962930" cy="4870457"/>
          </a:xfrm>
        </p:spPr>
        <p:txBody>
          <a:bodyPr>
            <a:normAutofit/>
          </a:bodyPr>
          <a:lstStyle/>
          <a:p>
            <a:r>
              <a:rPr lang="en-US" sz="3200" b="0" dirty="0"/>
              <a:t>The Trial:</a:t>
            </a:r>
            <a:br>
              <a:rPr lang="en-US" sz="3200" b="0" dirty="0"/>
            </a:br>
            <a:br>
              <a:rPr lang="en-US" sz="3200" b="0" dirty="0"/>
            </a:br>
            <a:r>
              <a:rPr lang="en-US" sz="2800" b="0" dirty="0"/>
              <a:t>The trials before Annas, Caiaphas, and the Sanhedrin were Jewish trials</a:t>
            </a:r>
            <a:br>
              <a:rPr lang="en-US" sz="2800" b="0" dirty="0"/>
            </a:br>
            <a:br>
              <a:rPr lang="en-US" sz="2800" b="0" dirty="0"/>
            </a:br>
            <a:r>
              <a:rPr lang="en-US" sz="2800" b="0" dirty="0"/>
              <a:t>The trials before Pilate and Herod were Roman</a:t>
            </a:r>
            <a:br>
              <a:rPr lang="en-US" sz="2800" b="0" dirty="0"/>
            </a:br>
            <a:br>
              <a:rPr lang="en-US" sz="2800" b="0" dirty="0"/>
            </a:br>
            <a:r>
              <a:rPr lang="en-US" sz="2800" b="0" dirty="0"/>
              <a:t>The Roman trials would have dismissed Jesus, however the Jewish court was determined to condemn Jesus. Jewish court did not have the power to put a prisoner to death.</a:t>
            </a:r>
            <a:endParaRPr lang="en-US" sz="3200" b="0" dirty="0"/>
          </a:p>
        </p:txBody>
      </p:sp>
    </p:spTree>
    <p:extLst>
      <p:ext uri="{BB962C8B-B14F-4D97-AF65-F5344CB8AC3E}">
        <p14:creationId xmlns:p14="http://schemas.microsoft.com/office/powerpoint/2010/main" val="2756729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E375-B097-DFE0-7588-D183DA195562}"/>
              </a:ext>
            </a:extLst>
          </p:cNvPr>
          <p:cNvSpPr>
            <a:spLocks noGrp="1"/>
          </p:cNvSpPr>
          <p:nvPr>
            <p:ph type="title"/>
          </p:nvPr>
        </p:nvSpPr>
        <p:spPr>
          <a:xfrm>
            <a:off x="582264" y="772732"/>
            <a:ext cx="11034480" cy="6220496"/>
          </a:xfrm>
        </p:spPr>
        <p:txBody>
          <a:bodyPr>
            <a:normAutofit/>
          </a:bodyPr>
          <a:lstStyle/>
          <a:p>
            <a:r>
              <a:rPr lang="en-US" sz="2800" b="0" dirty="0"/>
              <a:t>Peter identified as a follower of Jesus most likely because of his apparel and his accent. He was definitely a Galilean.</a:t>
            </a:r>
            <a:br>
              <a:rPr lang="en-US" sz="2800" b="0" dirty="0"/>
            </a:br>
            <a:br>
              <a:rPr lang="en-US" sz="2800" b="0" dirty="0"/>
            </a:br>
            <a:r>
              <a:rPr lang="en-US" sz="2800" b="0" dirty="0"/>
              <a:t>It was Herod Antipas who tried Jesus – same one who murdered John the baptizer</a:t>
            </a:r>
            <a:br>
              <a:rPr lang="en-US" sz="2800" b="0" dirty="0"/>
            </a:br>
            <a:br>
              <a:rPr lang="en-US" sz="2800" b="0" dirty="0"/>
            </a:br>
            <a:r>
              <a:rPr lang="en-US" sz="2800" b="0" dirty="0"/>
              <a:t>Let’s look at Judas’ change of heart…</a:t>
            </a:r>
            <a:br>
              <a:rPr lang="en-US" sz="2800" b="0" dirty="0"/>
            </a:br>
            <a:br>
              <a:rPr lang="en-US" sz="2800" b="0" dirty="0"/>
            </a:br>
            <a:r>
              <a:rPr lang="en-US" sz="2800" b="0" dirty="0"/>
              <a:t>Problems with His trials: was done at night; there were no defense witnesses; their witnesses told conflicting stories; the original charges against Jesus were not the same as the final condemning charge; death sentence normally not pronounce until the day after trial, etc.…</a:t>
            </a:r>
            <a:br>
              <a:rPr lang="en-US" sz="2800" b="0" dirty="0"/>
            </a:br>
            <a:br>
              <a:rPr lang="en-US" sz="2800" b="0" dirty="0"/>
            </a:br>
            <a:endParaRPr lang="en-US" sz="2800" b="0" dirty="0"/>
          </a:p>
        </p:txBody>
      </p:sp>
    </p:spTree>
    <p:extLst>
      <p:ext uri="{BB962C8B-B14F-4D97-AF65-F5344CB8AC3E}">
        <p14:creationId xmlns:p14="http://schemas.microsoft.com/office/powerpoint/2010/main" val="7334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0CD0-3DBE-F520-AE67-3EA81578640B}"/>
              </a:ext>
            </a:extLst>
          </p:cNvPr>
          <p:cNvSpPr>
            <a:spLocks noGrp="1"/>
          </p:cNvSpPr>
          <p:nvPr>
            <p:ph type="title"/>
          </p:nvPr>
        </p:nvSpPr>
        <p:spPr>
          <a:xfrm>
            <a:off x="386366" y="695459"/>
            <a:ext cx="11436440" cy="5859887"/>
          </a:xfrm>
        </p:spPr>
        <p:txBody>
          <a:bodyPr>
            <a:normAutofit/>
          </a:bodyPr>
          <a:lstStyle/>
          <a:p>
            <a:r>
              <a:rPr lang="en-US" sz="3600" b="0" dirty="0"/>
              <a:t>The Crucifixion and Burial:</a:t>
            </a:r>
            <a:br>
              <a:rPr lang="en-US" sz="3600" b="0" dirty="0"/>
            </a:br>
            <a:br>
              <a:rPr lang="en-US" sz="3600" b="0" dirty="0"/>
            </a:br>
            <a:br>
              <a:rPr lang="en-US" sz="2800" b="0" dirty="0"/>
            </a:br>
            <a:r>
              <a:rPr lang="en-US" sz="2800" b="0" dirty="0"/>
              <a:t>From beginning to end, approximately 15 hours from first trial to crucifixion.</a:t>
            </a:r>
            <a:br>
              <a:rPr lang="en-US" sz="2800" b="0" dirty="0"/>
            </a:br>
            <a:br>
              <a:rPr lang="en-US" sz="2800" b="0" dirty="0"/>
            </a:br>
            <a:br>
              <a:rPr lang="en-US" sz="2800" b="0" dirty="0"/>
            </a:br>
            <a:r>
              <a:rPr lang="en-US" sz="2800" b="0" dirty="0"/>
              <a:t>Arrested at midnight; by rooster’s crow He was being tried before Caiaphas; around 9 am Jesus was crucified…6 hrs approximately passed between His crucifixion and His death: from 9am – noon the soldiers cast lots for Jesus’ garments, then darkness came over the whole land and then Jesus died…</a:t>
            </a:r>
          </a:p>
        </p:txBody>
      </p:sp>
    </p:spTree>
    <p:extLst>
      <p:ext uri="{BB962C8B-B14F-4D97-AF65-F5344CB8AC3E}">
        <p14:creationId xmlns:p14="http://schemas.microsoft.com/office/powerpoint/2010/main" val="286225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153D88-E9A3-D79A-CFBA-E74A079F7597}"/>
              </a:ext>
            </a:extLst>
          </p:cNvPr>
          <p:cNvSpPr>
            <a:spLocks noGrp="1"/>
          </p:cNvSpPr>
          <p:nvPr>
            <p:ph type="title"/>
          </p:nvPr>
        </p:nvSpPr>
        <p:spPr>
          <a:xfrm>
            <a:off x="441165" y="2466279"/>
            <a:ext cx="4453376" cy="1367659"/>
          </a:xfrm>
        </p:spPr>
        <p:txBody>
          <a:bodyPr vert="horz" lIns="91440" tIns="45720" rIns="91440" bIns="45720" rtlCol="0" anchor="ctr">
            <a:normAutofit fontScale="90000"/>
          </a:bodyPr>
          <a:lstStyle/>
          <a:p>
            <a:r>
              <a:rPr lang="en-US" sz="4800" dirty="0"/>
              <a:t>Seven Sayings from the Cross:</a:t>
            </a:r>
          </a:p>
        </p:txBody>
      </p:sp>
      <p:sp>
        <p:nvSpPr>
          <p:cNvPr id="19" name="Freeform: Shape 18">
            <a:extLst>
              <a:ext uri="{FF2B5EF4-FFF2-40B4-BE49-F238E27FC236}">
                <a16:creationId xmlns:a16="http://schemas.microsoft.com/office/drawing/2014/main" id="{BD0C058D-27D4-3139-E199-E2C11099B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29AD1C33-461C-26A6-DA3B-9C41B856A6ED}"/>
              </a:ext>
            </a:extLst>
          </p:cNvPr>
          <p:cNvPicPr>
            <a:picLocks noChangeAspect="1"/>
          </p:cNvPicPr>
          <p:nvPr/>
        </p:nvPicPr>
        <p:blipFill>
          <a:blip r:embed="rId2"/>
          <a:srcRect t="20086" b="11830"/>
          <a:stretch/>
        </p:blipFill>
        <p:spPr>
          <a:xfrm>
            <a:off x="5177307" y="631760"/>
            <a:ext cx="5537916" cy="5633863"/>
          </a:xfrm>
          <a:prstGeom prst="rect">
            <a:avLst/>
          </a:prstGeom>
        </p:spPr>
      </p:pic>
      <p:sp>
        <p:nvSpPr>
          <p:cNvPr id="21" name="Freeform: Shape 20">
            <a:extLst>
              <a:ext uri="{FF2B5EF4-FFF2-40B4-BE49-F238E27FC236}">
                <a16:creationId xmlns:a16="http://schemas.microsoft.com/office/drawing/2014/main" id="{E94E0531-D614-3CB6-996E-FF0184A33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31362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9E34-C4DB-D1E7-BC92-9F5FE21671C3}"/>
              </a:ext>
            </a:extLst>
          </p:cNvPr>
          <p:cNvSpPr>
            <a:spLocks noGrp="1"/>
          </p:cNvSpPr>
          <p:nvPr>
            <p:ph type="title"/>
          </p:nvPr>
        </p:nvSpPr>
        <p:spPr>
          <a:xfrm>
            <a:off x="517870" y="682580"/>
            <a:ext cx="11137510" cy="5975797"/>
          </a:xfrm>
        </p:spPr>
        <p:txBody>
          <a:bodyPr>
            <a:normAutofit fontScale="90000"/>
          </a:bodyPr>
          <a:lstStyle/>
          <a:p>
            <a:r>
              <a:rPr lang="en-US" sz="2800" b="0" dirty="0"/>
              <a:t>Event to note:</a:t>
            </a:r>
            <a:br>
              <a:rPr lang="en-US" sz="2800" b="0" dirty="0"/>
            </a:br>
            <a:br>
              <a:rPr lang="en-US" sz="2800" b="0" dirty="0"/>
            </a:br>
            <a:r>
              <a:rPr lang="en-US" sz="2800" b="0" dirty="0"/>
              <a:t>The curtain torn from top down in the Temple, earth shook, and rocks split;</a:t>
            </a:r>
            <a:br>
              <a:rPr lang="en-US" sz="2800" b="0" dirty="0"/>
            </a:br>
            <a:br>
              <a:rPr lang="en-US" sz="2800" b="0" dirty="0"/>
            </a:br>
            <a:r>
              <a:rPr lang="en-US" sz="2800" b="0" dirty="0"/>
              <a:t>Tombs of some believers were opened and those raised were seen by many in Jerusalem (I Cor, Paul says over 500 people saw the resurrected and Jesus!).</a:t>
            </a:r>
            <a:br>
              <a:rPr lang="en-US" sz="2800" b="0" dirty="0"/>
            </a:br>
            <a:br>
              <a:rPr lang="en-US" sz="2800" b="0" dirty="0"/>
            </a:br>
            <a:r>
              <a:rPr lang="en-US" sz="2800" b="0" dirty="0"/>
              <a:t>Jesus’ burial: Read John 19: 31-37. It was significant that Jesus die before the soldiers broke his legs, why? What was the significance of blood and water flowing from His side when the soldier pierced Him? (blood for forgiveness and water for cleansing)</a:t>
            </a:r>
            <a:br>
              <a:rPr lang="en-US" sz="2800" b="0" dirty="0"/>
            </a:br>
            <a:br>
              <a:rPr lang="en-US" sz="2800" b="0" dirty="0"/>
            </a:br>
            <a:r>
              <a:rPr lang="en-US" sz="2800" b="0" dirty="0"/>
              <a:t>Who were Nicodemus and Joseph of Arimathea? What part did they have in Jesus’ burial? What can we say about their view of the Sanhedrin’s judgement?</a:t>
            </a:r>
            <a:br>
              <a:rPr lang="en-US" sz="2800" b="0" dirty="0"/>
            </a:br>
            <a:br>
              <a:rPr lang="en-US" sz="2800" b="0" dirty="0"/>
            </a:br>
            <a:br>
              <a:rPr lang="en-US" sz="2800" b="0" dirty="0"/>
            </a:br>
            <a:br>
              <a:rPr lang="en-US" sz="2800" b="0" dirty="0"/>
            </a:br>
            <a:endParaRPr lang="en-US" sz="2800" b="0" dirty="0"/>
          </a:p>
        </p:txBody>
      </p:sp>
    </p:spTree>
    <p:extLst>
      <p:ext uri="{BB962C8B-B14F-4D97-AF65-F5344CB8AC3E}">
        <p14:creationId xmlns:p14="http://schemas.microsoft.com/office/powerpoint/2010/main" val="356185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6E9A97B-1917-9176-B980-E15E8CBDB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18">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099817B-F2DD-62DD-5802-0227761427EA}"/>
              </a:ext>
            </a:extLst>
          </p:cNvPr>
          <p:cNvSpPr>
            <a:spLocks noGrp="1"/>
          </p:cNvSpPr>
          <p:nvPr>
            <p:ph type="title"/>
          </p:nvPr>
        </p:nvSpPr>
        <p:spPr>
          <a:xfrm>
            <a:off x="517869" y="657369"/>
            <a:ext cx="11153213" cy="5872220"/>
          </a:xfrm>
        </p:spPr>
        <p:txBody>
          <a:bodyPr vert="horz" lIns="91440" tIns="45720" rIns="91440" bIns="45720" rtlCol="0" anchor="t">
            <a:normAutofit fontScale="90000"/>
          </a:bodyPr>
          <a:lstStyle/>
          <a:p>
            <a:r>
              <a:rPr lang="en-US" sz="3200" dirty="0"/>
              <a:t> </a:t>
            </a:r>
            <a:r>
              <a:rPr lang="en-US" sz="3600" b="0" dirty="0"/>
              <a:t>For a timeline and precise chronological record of Jesus’ later Judean and Perean ministry – we look to the Book of John</a:t>
            </a:r>
            <a:br>
              <a:rPr lang="en-US" sz="3600" b="0" dirty="0"/>
            </a:br>
            <a:br>
              <a:rPr lang="en-US" sz="3600" b="0" dirty="0"/>
            </a:br>
            <a:r>
              <a:rPr lang="en-US" sz="3600" b="0" dirty="0"/>
              <a:t>Someone in class read: </a:t>
            </a:r>
            <a:r>
              <a:rPr lang="en-US" sz="3600" b="0" u="sng" dirty="0"/>
              <a:t>John 7: 1-10</a:t>
            </a:r>
            <a:r>
              <a:rPr lang="en-US" sz="3600" b="0" dirty="0"/>
              <a:t>, The Feast of Tabernacles, from 15</a:t>
            </a:r>
            <a:r>
              <a:rPr lang="en-US" sz="3600" b="0" baseline="30000" dirty="0"/>
              <a:t>th</a:t>
            </a:r>
            <a:r>
              <a:rPr lang="en-US" sz="3600" b="0" dirty="0"/>
              <a:t> week through 21</a:t>
            </a:r>
            <a:r>
              <a:rPr lang="en-US" sz="3600" b="0" baseline="30000" dirty="0"/>
              <a:t>st</a:t>
            </a:r>
            <a:r>
              <a:rPr lang="en-US" sz="3600" b="0" dirty="0"/>
              <a:t> week of Tishri (Sept) This starts Jesus’ final phase of ministry before the crucifixion.</a:t>
            </a:r>
            <a:br>
              <a:rPr lang="en-US" sz="3600" b="0" dirty="0"/>
            </a:br>
            <a:br>
              <a:rPr lang="en-US" sz="3600" b="0" dirty="0"/>
            </a:br>
            <a:r>
              <a:rPr lang="en-US" sz="3600" b="0" dirty="0"/>
              <a:t>John 8 – 10 = Jesus teaching about Who He is; healing the man born blind; and the teaching of the Good Shepherd.</a:t>
            </a:r>
            <a:br>
              <a:rPr lang="en-US" sz="3600" b="0" dirty="0"/>
            </a:br>
            <a:br>
              <a:rPr lang="en-US" sz="3600" b="0" dirty="0"/>
            </a:br>
            <a:r>
              <a:rPr lang="en-US" sz="3600" b="0" dirty="0"/>
              <a:t>Read John 10: 22 - 42</a:t>
            </a:r>
            <a:br>
              <a:rPr lang="en-US" sz="3200" b="0" dirty="0"/>
            </a:br>
            <a:endParaRPr lang="en-US" sz="3200" dirty="0"/>
          </a:p>
        </p:txBody>
      </p:sp>
      <p:sp>
        <p:nvSpPr>
          <p:cNvPr id="21" name="Freeform: Shape 20">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74BCF1CC-D6F1-21D9-307D-C36BA9E87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209925"/>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4363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2844-19AA-9BA7-A41E-2E6080C2DC6B}"/>
              </a:ext>
            </a:extLst>
          </p:cNvPr>
          <p:cNvSpPr>
            <a:spLocks noGrp="1"/>
          </p:cNvSpPr>
          <p:nvPr>
            <p:ph type="title"/>
          </p:nvPr>
        </p:nvSpPr>
        <p:spPr>
          <a:xfrm>
            <a:off x="488608" y="1660990"/>
            <a:ext cx="11214784" cy="3979958"/>
          </a:xfrm>
        </p:spPr>
        <p:txBody>
          <a:bodyPr>
            <a:normAutofit/>
          </a:bodyPr>
          <a:lstStyle/>
          <a:p>
            <a:r>
              <a:rPr lang="en-US" sz="2800" b="0" dirty="0"/>
              <a:t>The Resurrection:</a:t>
            </a:r>
            <a:br>
              <a:rPr lang="en-US" sz="2800" b="0" dirty="0"/>
            </a:br>
            <a:br>
              <a:rPr lang="en-US" sz="2800" b="0" dirty="0"/>
            </a:br>
            <a:r>
              <a:rPr lang="en-US" sz="2800" b="0" dirty="0"/>
              <a:t>Jesus was crucified on Friday &amp; rose on Sunday…Jewish tradition consider this 3 days.</a:t>
            </a:r>
            <a:br>
              <a:rPr lang="en-US" sz="2800" b="0" dirty="0"/>
            </a:br>
            <a:br>
              <a:rPr lang="en-US" sz="2800" b="0" dirty="0"/>
            </a:br>
            <a:r>
              <a:rPr lang="en-US" sz="2800" b="0" dirty="0"/>
              <a:t>Look at: Matt 28: 1-20; Mark 16: 1-20; and Luke 24: 1-53… examine the events of the Resurrection</a:t>
            </a:r>
          </a:p>
        </p:txBody>
      </p:sp>
    </p:spTree>
    <p:extLst>
      <p:ext uri="{BB962C8B-B14F-4D97-AF65-F5344CB8AC3E}">
        <p14:creationId xmlns:p14="http://schemas.microsoft.com/office/powerpoint/2010/main" val="73758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F110EB-0F10-39D5-2668-C27DEB8B7B22}"/>
              </a:ext>
            </a:extLst>
          </p:cNvPr>
          <p:cNvSpPr>
            <a:spLocks noGrp="1"/>
          </p:cNvSpPr>
          <p:nvPr>
            <p:ph type="title"/>
          </p:nvPr>
        </p:nvSpPr>
        <p:spPr>
          <a:xfrm>
            <a:off x="8273434" y="1375953"/>
            <a:ext cx="3806949" cy="4509692"/>
          </a:xfrm>
        </p:spPr>
        <p:txBody>
          <a:bodyPr vert="horz" lIns="91440" tIns="45720" rIns="91440" bIns="45720" rtlCol="0" anchor="ctr">
            <a:normAutofit/>
          </a:bodyPr>
          <a:lstStyle/>
          <a:p>
            <a:r>
              <a:rPr lang="en-US" sz="3600" dirty="0"/>
              <a:t>Harmony of Christ’s Post-Resurrection Appearances</a:t>
            </a:r>
          </a:p>
        </p:txBody>
      </p:sp>
      <p:sp>
        <p:nvSpPr>
          <p:cNvPr id="19" name="Freeform: Shape 18">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B4C26466-168E-A526-CE15-6CF24A57BB15}"/>
              </a:ext>
            </a:extLst>
          </p:cNvPr>
          <p:cNvPicPr>
            <a:picLocks noChangeAspect="1"/>
          </p:cNvPicPr>
          <p:nvPr/>
        </p:nvPicPr>
        <p:blipFill>
          <a:blip r:embed="rId2"/>
          <a:srcRect t="18730" b="8557"/>
          <a:stretch/>
        </p:blipFill>
        <p:spPr>
          <a:xfrm>
            <a:off x="309058" y="878765"/>
            <a:ext cx="6697049" cy="5979235"/>
          </a:xfrm>
          <a:prstGeom prst="rect">
            <a:avLst/>
          </a:prstGeom>
        </p:spPr>
      </p:pic>
    </p:spTree>
    <p:extLst>
      <p:ext uri="{BB962C8B-B14F-4D97-AF65-F5344CB8AC3E}">
        <p14:creationId xmlns:p14="http://schemas.microsoft.com/office/powerpoint/2010/main" val="1504485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8D2E-56C0-422E-92F0-2793AA31E43A}"/>
              </a:ext>
            </a:extLst>
          </p:cNvPr>
          <p:cNvSpPr>
            <a:spLocks noGrp="1"/>
          </p:cNvSpPr>
          <p:nvPr>
            <p:ph type="title"/>
          </p:nvPr>
        </p:nvSpPr>
        <p:spPr>
          <a:xfrm>
            <a:off x="517870" y="978408"/>
            <a:ext cx="11137510" cy="5589817"/>
          </a:xfrm>
        </p:spPr>
        <p:txBody>
          <a:bodyPr>
            <a:normAutofit/>
          </a:bodyPr>
          <a:lstStyle/>
          <a:p>
            <a:r>
              <a:rPr lang="en-US" sz="2800" b="0" dirty="0"/>
              <a:t>Jesus’ first post-resurrection appearance was to women – 1</a:t>
            </a:r>
            <a:r>
              <a:rPr lang="en-US" sz="2800" b="0" baseline="30000" dirty="0"/>
              <a:t>st</a:t>
            </a:r>
            <a:r>
              <a:rPr lang="en-US" sz="2800" b="0" dirty="0"/>
              <a:t> to Mary Magdalene then to the other women</a:t>
            </a:r>
            <a:br>
              <a:rPr lang="en-US" sz="2800" b="0" dirty="0"/>
            </a:br>
            <a:br>
              <a:rPr lang="en-US" sz="2800" b="0" dirty="0"/>
            </a:br>
            <a:r>
              <a:rPr lang="en-US" sz="2800" b="0" dirty="0"/>
              <a:t>Then he appeared to either the two men on their way to Emmaus or to Peter</a:t>
            </a:r>
            <a:br>
              <a:rPr lang="en-US" sz="2800" b="0" dirty="0"/>
            </a:br>
            <a:br>
              <a:rPr lang="en-US" sz="2800" b="0" dirty="0"/>
            </a:br>
            <a:r>
              <a:rPr lang="en-US" sz="2800" b="0" u="sng" dirty="0"/>
              <a:t>The Ascension</a:t>
            </a:r>
            <a:r>
              <a:rPr lang="en-US" sz="2800" b="0" dirty="0"/>
              <a:t>:</a:t>
            </a:r>
            <a:br>
              <a:rPr lang="en-US" sz="2800" b="0" dirty="0"/>
            </a:br>
            <a:r>
              <a:rPr lang="en-US" sz="2800" b="0" dirty="0"/>
              <a:t>Mark 16: 19; Luke 24: 51 and Acts 1: 11</a:t>
            </a:r>
            <a:br>
              <a:rPr lang="en-US" sz="2800" b="0" dirty="0"/>
            </a:br>
            <a:br>
              <a:rPr lang="en-US" sz="2800" b="0" dirty="0"/>
            </a:br>
            <a:endParaRPr lang="en-US" sz="2800" b="0" dirty="0"/>
          </a:p>
        </p:txBody>
      </p:sp>
    </p:spTree>
    <p:extLst>
      <p:ext uri="{BB962C8B-B14F-4D97-AF65-F5344CB8AC3E}">
        <p14:creationId xmlns:p14="http://schemas.microsoft.com/office/powerpoint/2010/main" val="3330719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4511-6F86-3A9C-1DE5-E878D383D56A}"/>
              </a:ext>
            </a:extLst>
          </p:cNvPr>
          <p:cNvSpPr>
            <a:spLocks noGrp="1"/>
          </p:cNvSpPr>
          <p:nvPr>
            <p:ph type="title"/>
          </p:nvPr>
        </p:nvSpPr>
        <p:spPr>
          <a:xfrm>
            <a:off x="517869" y="669701"/>
            <a:ext cx="11111753" cy="5808371"/>
          </a:xfrm>
        </p:spPr>
        <p:txBody>
          <a:bodyPr>
            <a:normAutofit/>
          </a:bodyPr>
          <a:lstStyle/>
          <a:p>
            <a:r>
              <a:rPr lang="en-US" sz="2800" b="0" dirty="0"/>
              <a:t>The Feast of Dedication = 25</a:t>
            </a:r>
            <a:r>
              <a:rPr lang="en-US" sz="2800" b="0" baseline="30000" dirty="0"/>
              <a:t>th</a:t>
            </a:r>
            <a:r>
              <a:rPr lang="en-US" sz="2800" b="0" dirty="0"/>
              <a:t> day of Kislev (end of Nov – beginning of Dec)</a:t>
            </a:r>
            <a:br>
              <a:rPr lang="en-US" sz="2800" b="0" dirty="0"/>
            </a:br>
            <a:br>
              <a:rPr lang="en-US" sz="2800" b="0" dirty="0"/>
            </a:br>
            <a:r>
              <a:rPr lang="en-US" sz="2800" b="0" dirty="0"/>
              <a:t>John 10: 40 gives evidence of Jesus’ ministry in Perea. He was rejected in Jerusalem (Feast of Dedication) and crossed the Jordan to Perea where He stayed until the Feast of Passover – John 11: 54.</a:t>
            </a:r>
            <a:br>
              <a:rPr lang="en-US" sz="2800" b="0" dirty="0"/>
            </a:br>
            <a:br>
              <a:rPr lang="en-US" sz="2800" b="0" dirty="0"/>
            </a:br>
            <a:r>
              <a:rPr lang="en-US" sz="2800" b="0" dirty="0"/>
              <a:t>While Jesus and His Disciples were on their way back to Jerusalem, Jesus warned them that He would be killed and would rise from the dead…this would be His final earthly ministry before the Feast of Passover.</a:t>
            </a:r>
            <a:br>
              <a:rPr lang="en-US" sz="2800" b="0" dirty="0"/>
            </a:br>
            <a:br>
              <a:rPr lang="en-US" sz="2800" b="0" dirty="0"/>
            </a:br>
            <a:r>
              <a:rPr lang="en-US" sz="2800" b="0" dirty="0"/>
              <a:t>See worksheet #10</a:t>
            </a:r>
          </a:p>
        </p:txBody>
      </p:sp>
    </p:spTree>
    <p:extLst>
      <p:ext uri="{BB962C8B-B14F-4D97-AF65-F5344CB8AC3E}">
        <p14:creationId xmlns:p14="http://schemas.microsoft.com/office/powerpoint/2010/main" val="254013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A4CBFD-D671-9DC8-CBA2-778555B0C0DC}"/>
              </a:ext>
            </a:extLst>
          </p:cNvPr>
          <p:cNvSpPr>
            <a:spLocks noGrp="1"/>
          </p:cNvSpPr>
          <p:nvPr>
            <p:ph type="title"/>
          </p:nvPr>
        </p:nvSpPr>
        <p:spPr>
          <a:xfrm>
            <a:off x="8285702" y="2082676"/>
            <a:ext cx="3397649" cy="2840721"/>
          </a:xfrm>
        </p:spPr>
        <p:txBody>
          <a:bodyPr vert="horz" lIns="91440" tIns="45720" rIns="91440" bIns="45720" rtlCol="0" anchor="b">
            <a:normAutofit/>
          </a:bodyPr>
          <a:lstStyle/>
          <a:p>
            <a:r>
              <a:rPr lang="en-US" sz="3200" dirty="0"/>
              <a:t>Unit #2</a:t>
            </a:r>
            <a:br>
              <a:rPr lang="en-US" sz="3200" dirty="0"/>
            </a:br>
            <a:br>
              <a:rPr lang="en-US" sz="3200" dirty="0"/>
            </a:br>
            <a:r>
              <a:rPr lang="en-US" sz="3200" dirty="0"/>
              <a:t>Session #7</a:t>
            </a:r>
            <a:br>
              <a:rPr lang="en-US" sz="3200" dirty="0"/>
            </a:br>
            <a:br>
              <a:rPr lang="en-US" sz="3200" dirty="0"/>
            </a:br>
            <a:r>
              <a:rPr lang="en-US" sz="3200" dirty="0"/>
              <a:t>Worksheet #10</a:t>
            </a:r>
          </a:p>
        </p:txBody>
      </p:sp>
      <p:sp>
        <p:nvSpPr>
          <p:cNvPr id="19" name="Freeform: Shape 18">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40F97449-7B82-C9D1-89DB-31000EE9DF53}"/>
              </a:ext>
            </a:extLst>
          </p:cNvPr>
          <p:cNvPicPr>
            <a:picLocks noChangeAspect="1"/>
          </p:cNvPicPr>
          <p:nvPr/>
        </p:nvPicPr>
        <p:blipFill>
          <a:blip r:embed="rId2"/>
          <a:srcRect t="5749" b="4486"/>
          <a:stretch/>
        </p:blipFill>
        <p:spPr>
          <a:xfrm>
            <a:off x="0" y="251781"/>
            <a:ext cx="8273433" cy="6606219"/>
          </a:xfrm>
          <a:prstGeom prst="rect">
            <a:avLst/>
          </a:prstGeom>
        </p:spPr>
      </p:pic>
    </p:spTree>
    <p:extLst>
      <p:ext uri="{BB962C8B-B14F-4D97-AF65-F5344CB8AC3E}">
        <p14:creationId xmlns:p14="http://schemas.microsoft.com/office/powerpoint/2010/main" val="242215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6D11CC1-E9B9-D294-5774-02EEEAB3B432}"/>
              </a:ext>
            </a:extLst>
          </p:cNvPr>
          <p:cNvPicPr>
            <a:picLocks noChangeAspect="1"/>
          </p:cNvPicPr>
          <p:nvPr/>
        </p:nvPicPr>
        <p:blipFill>
          <a:blip r:embed="rId2"/>
          <a:srcRect t="18552" b="9034"/>
          <a:stretch/>
        </p:blipFill>
        <p:spPr>
          <a:xfrm>
            <a:off x="-203200" y="657369"/>
            <a:ext cx="7027333" cy="6051345"/>
          </a:xfrm>
          <a:prstGeom prst="rect">
            <a:avLst/>
          </a:prstGeom>
        </p:spPr>
      </p:pic>
      <p:pic>
        <p:nvPicPr>
          <p:cNvPr id="5" name="Picture 4">
            <a:extLst>
              <a:ext uri="{FF2B5EF4-FFF2-40B4-BE49-F238E27FC236}">
                <a16:creationId xmlns:a16="http://schemas.microsoft.com/office/drawing/2014/main" id="{272FEE8E-CA63-703D-9C90-497402D15503}"/>
              </a:ext>
            </a:extLst>
          </p:cNvPr>
          <p:cNvPicPr>
            <a:picLocks noChangeAspect="1"/>
          </p:cNvPicPr>
          <p:nvPr/>
        </p:nvPicPr>
        <p:blipFill>
          <a:blip r:embed="rId3"/>
          <a:srcRect l="25587" t="24862" r="27479" b="22006"/>
          <a:stretch/>
        </p:blipFill>
        <p:spPr>
          <a:xfrm>
            <a:off x="9172759" y="892386"/>
            <a:ext cx="2800625" cy="5965614"/>
          </a:xfrm>
          <a:prstGeom prst="rect">
            <a:avLst/>
          </a:prstGeom>
        </p:spPr>
      </p:pic>
      <p:sp>
        <p:nvSpPr>
          <p:cNvPr id="36" name="Freeform: Shape 35">
            <a:extLst>
              <a:ext uri="{FF2B5EF4-FFF2-40B4-BE49-F238E27FC236}">
                <a16:creationId xmlns:a16="http://schemas.microsoft.com/office/drawing/2014/main" id="{DCC11005-BC53-5976-9587-FB0B62EF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CE36744B-8057-08C9-37E8-B5E6EE649B9C}"/>
              </a:ext>
            </a:extLst>
          </p:cNvPr>
          <p:cNvSpPr txBox="1"/>
          <p:nvPr/>
        </p:nvSpPr>
        <p:spPr>
          <a:xfrm>
            <a:off x="6094476" y="806648"/>
            <a:ext cx="5444994" cy="954107"/>
          </a:xfrm>
          <a:prstGeom prst="rect">
            <a:avLst/>
          </a:prstGeom>
          <a:noFill/>
        </p:spPr>
        <p:txBody>
          <a:bodyPr wrap="square" rtlCol="0">
            <a:spAutoFit/>
          </a:bodyPr>
          <a:lstStyle/>
          <a:p>
            <a:r>
              <a:rPr lang="en-US" sz="2800" dirty="0"/>
              <a:t>Summary of Jesus’ Later Judean and Perean Ministry</a:t>
            </a:r>
          </a:p>
        </p:txBody>
      </p:sp>
    </p:spTree>
    <p:extLst>
      <p:ext uri="{BB962C8B-B14F-4D97-AF65-F5344CB8AC3E}">
        <p14:creationId xmlns:p14="http://schemas.microsoft.com/office/powerpoint/2010/main" val="365365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0583-FA10-192E-856F-0708DA89D87B}"/>
              </a:ext>
            </a:extLst>
          </p:cNvPr>
          <p:cNvSpPr>
            <a:spLocks noGrp="1"/>
          </p:cNvSpPr>
          <p:nvPr>
            <p:ph type="title"/>
          </p:nvPr>
        </p:nvSpPr>
        <p:spPr>
          <a:xfrm>
            <a:off x="517869" y="978408"/>
            <a:ext cx="11317815" cy="5396634"/>
          </a:xfrm>
        </p:spPr>
        <p:txBody>
          <a:bodyPr>
            <a:normAutofit/>
          </a:bodyPr>
          <a:lstStyle/>
          <a:p>
            <a:r>
              <a:rPr lang="en-US" sz="3600" b="0" dirty="0"/>
              <a:t>Passion Week:</a:t>
            </a:r>
            <a:br>
              <a:rPr lang="en-US" sz="2800" b="0" dirty="0"/>
            </a:br>
            <a:r>
              <a:rPr lang="en-US" sz="2800" b="0" dirty="0"/>
              <a:t>The last week of Jesus’ earthly life is called the Passion Week.</a:t>
            </a:r>
            <a:br>
              <a:rPr lang="en-US" sz="2800" b="0" dirty="0"/>
            </a:br>
            <a:r>
              <a:rPr lang="en-US" sz="2800" b="0" dirty="0"/>
              <a:t>Latin: “passio” = suffering and enduring</a:t>
            </a:r>
            <a:br>
              <a:rPr lang="en-US" sz="2800" b="0" dirty="0"/>
            </a:br>
            <a:br>
              <a:rPr lang="en-US" sz="2800" b="0" dirty="0"/>
            </a:br>
            <a:r>
              <a:rPr lang="en-US" sz="2800" b="0" dirty="0"/>
              <a:t>This emphasizes the suffering of a blameless Christ as He submitted to and willingly endured the afflictions on Him by the people whom He came to redeem.</a:t>
            </a:r>
            <a:br>
              <a:rPr lang="en-US" sz="2800" b="0" dirty="0"/>
            </a:br>
            <a:br>
              <a:rPr lang="en-US" sz="2800" b="0" dirty="0"/>
            </a:br>
            <a:r>
              <a:rPr lang="en-US" sz="2800" b="0" dirty="0"/>
              <a:t>Passion Week actually focuses on Jesus’ last two days of His public ministry. Includes: the Last Supper, prayer &amp; agony in Gethsemane; His arrest, trials, crucifixion, death, and burial. This term was already being used as early as the 2</a:t>
            </a:r>
            <a:r>
              <a:rPr lang="en-US" sz="2800" b="0" baseline="30000" dirty="0"/>
              <a:t>nd</a:t>
            </a:r>
            <a:r>
              <a:rPr lang="en-US" sz="2800" b="0" dirty="0"/>
              <a:t> century.</a:t>
            </a:r>
            <a:endParaRPr lang="en-US" sz="3600" b="0" dirty="0"/>
          </a:p>
        </p:txBody>
      </p:sp>
    </p:spTree>
    <p:extLst>
      <p:ext uri="{BB962C8B-B14F-4D97-AF65-F5344CB8AC3E}">
        <p14:creationId xmlns:p14="http://schemas.microsoft.com/office/powerpoint/2010/main" val="219021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7" name="Rectangle 15">
            <a:extLst>
              <a:ext uri="{FF2B5EF4-FFF2-40B4-BE49-F238E27FC236}">
                <a16:creationId xmlns:a16="http://schemas.microsoft.com/office/drawing/2014/main" id="{9BB2D384-656A-C8A9-3BFF-C646B318C919}"/>
              </a:ext>
            </a:extLst>
          </p:cNvPr>
          <p:cNvSpPr>
            <a:spLocks noGrp="1" noChangeArrowheads="1"/>
          </p:cNvSpPr>
          <p:nvPr>
            <p:ph sz="half" idx="1"/>
          </p:nvPr>
        </p:nvSpPr>
        <p:spPr>
          <a:xfrm>
            <a:off x="609601" y="1270001"/>
            <a:ext cx="2072217" cy="5018617"/>
          </a:xfrm>
        </p:spPr>
        <p:txBody>
          <a:bodyPr/>
          <a:lstStyle/>
          <a:p>
            <a:pPr>
              <a:spcBef>
                <a:spcPct val="0"/>
              </a:spcBef>
            </a:pPr>
            <a:r>
              <a:rPr lang="en-US" altLang="en-US" sz="1867" b="1" i="1" dirty="0"/>
              <a:t>Day 1—Sunday</a:t>
            </a:r>
          </a:p>
          <a:p>
            <a:pPr>
              <a:spcBef>
                <a:spcPct val="0"/>
              </a:spcBef>
            </a:pPr>
            <a:r>
              <a:rPr lang="en-US" altLang="en-US" sz="1600" dirty="0"/>
              <a:t>(Matthew 21:1–11; Mark 11:1–11; Luke 19:29–44)</a:t>
            </a:r>
          </a:p>
          <a:p>
            <a:pPr marL="311143" lvl="3" indent="-146047">
              <a:spcBef>
                <a:spcPts val="800"/>
              </a:spcBef>
            </a:pPr>
            <a:r>
              <a:rPr lang="en-US" altLang="en-US" dirty="0"/>
              <a:t>Triumphal entry</a:t>
            </a:r>
          </a:p>
        </p:txBody>
      </p:sp>
      <p:sp>
        <p:nvSpPr>
          <p:cNvPr id="110608" name="Rectangle 16">
            <a:extLst>
              <a:ext uri="{FF2B5EF4-FFF2-40B4-BE49-F238E27FC236}">
                <a16:creationId xmlns:a16="http://schemas.microsoft.com/office/drawing/2014/main" id="{1D5894EA-2337-5B4F-082B-2E22E4F9FC30}"/>
              </a:ext>
            </a:extLst>
          </p:cNvPr>
          <p:cNvSpPr>
            <a:spLocks noGrp="1" noChangeArrowheads="1"/>
          </p:cNvSpPr>
          <p:nvPr>
            <p:ph sz="half" idx="2"/>
          </p:nvPr>
        </p:nvSpPr>
        <p:spPr>
          <a:xfrm>
            <a:off x="9512300" y="1270001"/>
            <a:ext cx="2074333" cy="5018617"/>
          </a:xfrm>
        </p:spPr>
        <p:txBody>
          <a:bodyPr/>
          <a:lstStyle/>
          <a:p>
            <a:pPr>
              <a:lnSpc>
                <a:spcPct val="90000"/>
              </a:lnSpc>
              <a:spcBef>
                <a:spcPct val="0"/>
              </a:spcBef>
            </a:pPr>
            <a:r>
              <a:rPr lang="en-US" altLang="en-US" sz="1867" b="1" i="1" dirty="0"/>
              <a:t>Day 5—Thursday </a:t>
            </a:r>
          </a:p>
          <a:p>
            <a:pPr>
              <a:lnSpc>
                <a:spcPct val="90000"/>
              </a:lnSpc>
              <a:spcBef>
                <a:spcPct val="0"/>
              </a:spcBef>
            </a:pPr>
            <a:r>
              <a:rPr lang="en-US" altLang="en-US" sz="1600" dirty="0"/>
              <a:t>(Matthew 26:17–30; Mark 14:12–26; Luke 22:7–39)</a:t>
            </a:r>
          </a:p>
          <a:p>
            <a:pPr marL="309026" lvl="1" indent="-154513">
              <a:lnSpc>
                <a:spcPct val="90000"/>
              </a:lnSpc>
              <a:spcBef>
                <a:spcPts val="800"/>
              </a:spcBef>
            </a:pPr>
            <a:r>
              <a:rPr lang="en-US" altLang="en-US" sz="1600" dirty="0"/>
              <a:t>Ordinance of the Lord’s Supper instituted</a:t>
            </a:r>
          </a:p>
          <a:p>
            <a:pPr marL="309026" lvl="1" indent="-154513">
              <a:lnSpc>
                <a:spcPct val="90000"/>
              </a:lnSpc>
              <a:spcBef>
                <a:spcPts val="800"/>
              </a:spcBef>
            </a:pPr>
            <a:r>
              <a:rPr lang="en-US" altLang="en-US" sz="1600" dirty="0"/>
              <a:t>Visit to the Mount of Olives</a:t>
            </a:r>
          </a:p>
          <a:p>
            <a:pPr marL="309026" lvl="1" indent="-154513">
              <a:lnSpc>
                <a:spcPct val="90000"/>
              </a:lnSpc>
              <a:spcBef>
                <a:spcPts val="800"/>
              </a:spcBef>
            </a:pPr>
            <a:r>
              <a:rPr lang="en-US" altLang="en-US" sz="1600" dirty="0"/>
              <a:t>Prayer in Gethsemane</a:t>
            </a:r>
          </a:p>
          <a:p>
            <a:pPr marL="309026" lvl="1" indent="-154513">
              <a:lnSpc>
                <a:spcPct val="90000"/>
              </a:lnSpc>
              <a:spcBef>
                <a:spcPts val="800"/>
              </a:spcBef>
            </a:pPr>
            <a:r>
              <a:rPr lang="en-US" altLang="en-US" sz="1600" dirty="0"/>
              <a:t>Betrayal and arrest</a:t>
            </a:r>
          </a:p>
          <a:p>
            <a:pPr marL="309026" lvl="1" indent="-154513">
              <a:lnSpc>
                <a:spcPct val="90000"/>
              </a:lnSpc>
              <a:spcBef>
                <a:spcPts val="800"/>
              </a:spcBef>
            </a:pPr>
            <a:r>
              <a:rPr lang="en-US" altLang="en-US" sz="1600" dirty="0"/>
              <a:t>Trial begins</a:t>
            </a:r>
          </a:p>
        </p:txBody>
      </p:sp>
      <p:sp>
        <p:nvSpPr>
          <p:cNvPr id="22533" name="Slide Number Placeholder 4">
            <a:extLst>
              <a:ext uri="{FF2B5EF4-FFF2-40B4-BE49-F238E27FC236}">
                <a16:creationId xmlns:a16="http://schemas.microsoft.com/office/drawing/2014/main" id="{E408AD8E-3649-7FDE-286B-C6F30B51DF3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990575" indent="-380990" eaLnBrk="0" hangingPunct="0">
              <a:defRPr sz="3200">
                <a:solidFill>
                  <a:schemeClr val="tx1"/>
                </a:solidFill>
                <a:latin typeface="Times New Roman" panose="02020603050405020304" pitchFamily="18" charset="0"/>
                <a:cs typeface="Arial" panose="020B0604020202020204" pitchFamily="34" charset="0"/>
              </a:defRPr>
            </a:lvl2pPr>
            <a:lvl3pPr marL="1523962" indent="-304792" eaLnBrk="0" hangingPunct="0">
              <a:defRPr sz="3200">
                <a:solidFill>
                  <a:schemeClr val="tx1"/>
                </a:solidFill>
                <a:latin typeface="Times New Roman" panose="02020603050405020304" pitchFamily="18" charset="0"/>
                <a:cs typeface="Arial" panose="020B0604020202020204" pitchFamily="34" charset="0"/>
              </a:defRPr>
            </a:lvl3pPr>
            <a:lvl4pPr marL="2133547" indent="-304792" eaLnBrk="0" hangingPunct="0">
              <a:defRPr sz="3200">
                <a:solidFill>
                  <a:schemeClr val="tx1"/>
                </a:solidFill>
                <a:latin typeface="Times New Roman" panose="02020603050405020304" pitchFamily="18" charset="0"/>
                <a:cs typeface="Arial" panose="020B0604020202020204" pitchFamily="34" charset="0"/>
              </a:defRPr>
            </a:lvl4pPr>
            <a:lvl5pPr marL="2743131" indent="-304792" eaLnBrk="0" hangingPunct="0">
              <a:defRPr sz="3200">
                <a:solidFill>
                  <a:schemeClr val="tx1"/>
                </a:solidFill>
                <a:latin typeface="Times New Roman" panose="02020603050405020304" pitchFamily="18" charset="0"/>
                <a:cs typeface="Arial" panose="020B0604020202020204" pitchFamily="34" charset="0"/>
              </a:defRPr>
            </a:lvl5pPr>
            <a:lvl6pPr marL="3352716"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3962301"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4571886"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5181470" indent="-304792" algn="ctr"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dirty="0">
                <a:solidFill>
                  <a:srgbClr val="666666"/>
                </a:solidFill>
                <a:cs typeface="Times New Roman" panose="02020603050405020304" pitchFamily="18" charset="0"/>
              </a:rPr>
              <a:t>Visual </a:t>
            </a:r>
            <a:fld id="{0779959B-9DE2-AB4A-B8BC-3B832C99D17C}" type="slidenum">
              <a:rPr lang="en-US" altLang="en-US" sz="1200">
                <a:solidFill>
                  <a:srgbClr val="666666"/>
                </a:solidFill>
                <a:cs typeface="Times New Roman" panose="02020603050405020304" pitchFamily="18" charset="0"/>
              </a:rPr>
              <a:pPr eaLnBrk="1" hangingPunct="1"/>
              <a:t>7</a:t>
            </a:fld>
            <a:endParaRPr lang="en-US" altLang="en-US" sz="1200" dirty="0">
              <a:solidFill>
                <a:srgbClr val="666666"/>
              </a:solidFill>
              <a:cs typeface="Times New Roman" panose="02020603050405020304" pitchFamily="18" charset="0"/>
            </a:endParaRPr>
          </a:p>
        </p:txBody>
      </p:sp>
      <p:sp>
        <p:nvSpPr>
          <p:cNvPr id="6" name="TextBox 5">
            <a:extLst>
              <a:ext uri="{FF2B5EF4-FFF2-40B4-BE49-F238E27FC236}">
                <a16:creationId xmlns:a16="http://schemas.microsoft.com/office/drawing/2014/main" id="{2909546D-DFD1-441A-682F-1CA3394C3F70}"/>
              </a:ext>
            </a:extLst>
          </p:cNvPr>
          <p:cNvSpPr txBox="1">
            <a:spLocks noChangeArrowheads="1"/>
          </p:cNvSpPr>
          <p:nvPr/>
        </p:nvSpPr>
        <p:spPr bwMode="auto">
          <a:xfrm>
            <a:off x="2836334" y="1270000"/>
            <a:ext cx="2072217" cy="51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231775" indent="-115888"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ts val="800"/>
              </a:spcBef>
            </a:pPr>
            <a:r>
              <a:rPr lang="en-US" altLang="en-US" sz="1867" b="1" i="1" dirty="0">
                <a:latin typeface="Arial" panose="020B0604020202020204" pitchFamily="34" charset="0"/>
              </a:rPr>
              <a:t>Day 2—Monday</a:t>
            </a:r>
          </a:p>
          <a:p>
            <a:pPr eaLnBrk="1" hangingPunct="1">
              <a:lnSpc>
                <a:spcPct val="90000"/>
              </a:lnSpc>
              <a:spcBef>
                <a:spcPts val="800"/>
              </a:spcBef>
            </a:pPr>
            <a:r>
              <a:rPr lang="en-US" altLang="en-US" sz="1600" dirty="0">
                <a:latin typeface="Arial" panose="020B0604020202020204" pitchFamily="34" charset="0"/>
              </a:rPr>
              <a:t>(Matthew 21:12–17; Mark 11:12–19; Luke 19:45–48)</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Cursing of the fig tree</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Driving the money changers from the temple</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Healing the blind and lame who came to Him in the temple</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Amazing the crowds with His teaching</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Chief priests and teachers of the law seeking ways to kill Him</a:t>
            </a:r>
          </a:p>
        </p:txBody>
      </p:sp>
      <p:sp>
        <p:nvSpPr>
          <p:cNvPr id="8" name="TextBox 7">
            <a:extLst>
              <a:ext uri="{FF2B5EF4-FFF2-40B4-BE49-F238E27FC236}">
                <a16:creationId xmlns:a16="http://schemas.microsoft.com/office/drawing/2014/main" id="{7A8C7AFD-1CF3-6333-0A1A-C5CB4877E750}"/>
              </a:ext>
            </a:extLst>
          </p:cNvPr>
          <p:cNvSpPr txBox="1">
            <a:spLocks noChangeArrowheads="1"/>
          </p:cNvSpPr>
          <p:nvPr/>
        </p:nvSpPr>
        <p:spPr bwMode="auto">
          <a:xfrm>
            <a:off x="5060951" y="1270000"/>
            <a:ext cx="2072216" cy="364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233363" indent="-109538"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lnSpc>
                <a:spcPct val="90000"/>
              </a:lnSpc>
            </a:pPr>
            <a:r>
              <a:rPr lang="en-US" altLang="en-US" sz="1867" b="1" i="1" dirty="0">
                <a:latin typeface="Arial" panose="020B0604020202020204" pitchFamily="34" charset="0"/>
              </a:rPr>
              <a:t>Day 3—Tuesday</a:t>
            </a:r>
          </a:p>
          <a:p>
            <a:pPr algn="l" eaLnBrk="1" hangingPunct="1">
              <a:lnSpc>
                <a:spcPct val="90000"/>
              </a:lnSpc>
            </a:pPr>
            <a:r>
              <a:rPr lang="en-US" altLang="en-US" sz="1600" dirty="0">
                <a:latin typeface="Arial" panose="020B0604020202020204" pitchFamily="34" charset="0"/>
              </a:rPr>
              <a:t>(Matt. 21:18–26:5; Mark 11:20–14:2; Luke 20:1–22:2)</a:t>
            </a:r>
          </a:p>
          <a:p>
            <a:pPr lvl="3" eaLnBrk="1" hangingPunct="1">
              <a:lnSpc>
                <a:spcPct val="90000"/>
              </a:lnSpc>
              <a:spcBef>
                <a:spcPts val="800"/>
              </a:spcBef>
              <a:buFont typeface="Wingdings" pitchFamily="2" charset="2"/>
              <a:buChar char="§"/>
            </a:pPr>
            <a:r>
              <a:rPr lang="en-US" altLang="en-US" sz="1600" dirty="0">
                <a:solidFill>
                  <a:srgbClr val="666666"/>
                </a:solidFill>
                <a:latin typeface="Arial" panose="020B0604020202020204" pitchFamily="34" charset="0"/>
              </a:rPr>
              <a:t>Parable of the Tenants</a:t>
            </a:r>
          </a:p>
          <a:p>
            <a:pPr lvl="3" eaLnBrk="1" hangingPunct="1">
              <a:lnSpc>
                <a:spcPct val="90000"/>
              </a:lnSpc>
              <a:spcBef>
                <a:spcPts val="800"/>
              </a:spcBef>
              <a:buFont typeface="Wingdings" pitchFamily="2" charset="2"/>
              <a:buChar char="§"/>
            </a:pPr>
            <a:r>
              <a:rPr lang="en-US" altLang="en-US" sz="1600" dirty="0">
                <a:solidFill>
                  <a:srgbClr val="666666"/>
                </a:solidFill>
                <a:latin typeface="Arial" panose="020B0604020202020204" pitchFamily="34" charset="0"/>
              </a:rPr>
              <a:t>Teaching on paying taxes and on marriage at the Resurrection</a:t>
            </a:r>
          </a:p>
          <a:p>
            <a:pPr lvl="3" eaLnBrk="1" hangingPunct="1">
              <a:lnSpc>
                <a:spcPct val="90000"/>
              </a:lnSpc>
              <a:spcBef>
                <a:spcPts val="800"/>
              </a:spcBef>
              <a:buFont typeface="Wingdings" pitchFamily="2" charset="2"/>
              <a:buChar char="§"/>
            </a:pPr>
            <a:r>
              <a:rPr lang="en-US" altLang="en-US" sz="1600" dirty="0">
                <a:solidFill>
                  <a:srgbClr val="666666"/>
                </a:solidFill>
                <a:latin typeface="Arial" panose="020B0604020202020204" pitchFamily="34" charset="0"/>
              </a:rPr>
              <a:t>Condemnation of hypocrisy</a:t>
            </a:r>
          </a:p>
          <a:p>
            <a:pPr lvl="3" eaLnBrk="1" hangingPunct="1">
              <a:lnSpc>
                <a:spcPct val="90000"/>
              </a:lnSpc>
              <a:spcBef>
                <a:spcPts val="800"/>
              </a:spcBef>
              <a:buFont typeface="Wingdings" pitchFamily="2" charset="2"/>
              <a:buChar char="§"/>
            </a:pPr>
            <a:r>
              <a:rPr lang="en-US" altLang="en-US" sz="1600" dirty="0">
                <a:solidFill>
                  <a:srgbClr val="666666"/>
                </a:solidFill>
                <a:latin typeface="Arial" panose="020B0604020202020204" pitchFamily="34" charset="0"/>
              </a:rPr>
              <a:t>Olivet Discourse on future events</a:t>
            </a:r>
          </a:p>
        </p:txBody>
      </p:sp>
      <p:sp>
        <p:nvSpPr>
          <p:cNvPr id="9" name="TextBox 8">
            <a:extLst>
              <a:ext uri="{FF2B5EF4-FFF2-40B4-BE49-F238E27FC236}">
                <a16:creationId xmlns:a16="http://schemas.microsoft.com/office/drawing/2014/main" id="{8095BA7D-541F-E39F-838C-143AAAC0DFF2}"/>
              </a:ext>
            </a:extLst>
          </p:cNvPr>
          <p:cNvSpPr txBox="1">
            <a:spLocks noChangeArrowheads="1"/>
          </p:cNvSpPr>
          <p:nvPr/>
        </p:nvSpPr>
        <p:spPr bwMode="auto">
          <a:xfrm>
            <a:off x="7287684" y="1270000"/>
            <a:ext cx="2072216" cy="357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231775" indent="-115888"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l" eaLnBrk="1" hangingPunct="1">
              <a:lnSpc>
                <a:spcPct val="90000"/>
              </a:lnSpc>
            </a:pPr>
            <a:r>
              <a:rPr lang="en-US" altLang="en-US" sz="1867" b="1" i="1" dirty="0">
                <a:latin typeface="Arial" panose="020B0604020202020204" pitchFamily="34" charset="0"/>
              </a:rPr>
              <a:t>Day 4—Wednesday</a:t>
            </a:r>
          </a:p>
          <a:p>
            <a:pPr algn="l" eaLnBrk="1" hangingPunct="1">
              <a:lnSpc>
                <a:spcPct val="90000"/>
              </a:lnSpc>
            </a:pPr>
            <a:r>
              <a:rPr lang="en-US" altLang="en-US" sz="1600" dirty="0">
                <a:latin typeface="Arial" panose="020B0604020202020204" pitchFamily="34" charset="0"/>
              </a:rPr>
              <a:t>(Matthew 26:6–16; Mark 14:3–11; Luke 22:3–6)</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Meal at the home of Simon the Leper</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Jesus anointed with costly perfume</a:t>
            </a:r>
          </a:p>
          <a:p>
            <a:pPr lvl="1" eaLnBrk="1" hangingPunct="1">
              <a:lnSpc>
                <a:spcPct val="90000"/>
              </a:lnSpc>
              <a:spcBef>
                <a:spcPts val="800"/>
              </a:spcBef>
              <a:buFont typeface="Wingdings" pitchFamily="2" charset="2"/>
              <a:buChar char="§"/>
            </a:pPr>
            <a:r>
              <a:rPr lang="en-US" altLang="en-US" sz="1600" dirty="0">
                <a:latin typeface="Arial" panose="020B0604020202020204" pitchFamily="34" charset="0"/>
              </a:rPr>
              <a:t>Judas’s first contact with the chief priests</a:t>
            </a:r>
          </a:p>
        </p:txBody>
      </p:sp>
      <p:sp>
        <p:nvSpPr>
          <p:cNvPr id="3" name="TextBox 2">
            <a:extLst>
              <a:ext uri="{FF2B5EF4-FFF2-40B4-BE49-F238E27FC236}">
                <a16:creationId xmlns:a16="http://schemas.microsoft.com/office/drawing/2014/main" id="{EA62D86C-5CD6-CC1B-CE3E-9B906A7B5F0C}"/>
              </a:ext>
            </a:extLst>
          </p:cNvPr>
          <p:cNvSpPr txBox="1"/>
          <p:nvPr/>
        </p:nvSpPr>
        <p:spPr>
          <a:xfrm>
            <a:off x="5924281" y="246216"/>
            <a:ext cx="6027313" cy="646331"/>
          </a:xfrm>
          <a:prstGeom prst="rect">
            <a:avLst/>
          </a:prstGeom>
          <a:noFill/>
        </p:spPr>
        <p:txBody>
          <a:bodyPr wrap="square" rtlCol="0">
            <a:spAutoFit/>
          </a:bodyPr>
          <a:lstStyle/>
          <a:p>
            <a:r>
              <a:rPr lang="en-US" altLang="en-US" sz="3600" b="1" dirty="0"/>
              <a:t>The Days of Jesus’ Passion</a:t>
            </a:r>
            <a:endParaRPr lang="en-US" sz="36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0607">
                                            <p:txEl>
                                              <p:pRg st="0" end="0"/>
                                            </p:txEl>
                                          </p:spTgt>
                                        </p:tgtEl>
                                        <p:attrNameLst>
                                          <p:attrName>style.visibility</p:attrName>
                                        </p:attrNameLst>
                                      </p:cBhvr>
                                      <p:to>
                                        <p:strVal val="visible"/>
                                      </p:to>
                                    </p:set>
                                    <p:animEffect transition="in" filter="fade">
                                      <p:cBhvr>
                                        <p:cTn id="7" dur="500"/>
                                        <p:tgtEl>
                                          <p:spTgt spid="11060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0607">
                                            <p:txEl>
                                              <p:pRg st="1" end="1"/>
                                            </p:txEl>
                                          </p:spTgt>
                                        </p:tgtEl>
                                        <p:attrNameLst>
                                          <p:attrName>style.visibility</p:attrName>
                                        </p:attrNameLst>
                                      </p:cBhvr>
                                      <p:to>
                                        <p:strVal val="visible"/>
                                      </p:to>
                                    </p:set>
                                    <p:animEffect transition="in" filter="fade">
                                      <p:cBhvr>
                                        <p:cTn id="11" dur="500"/>
                                        <p:tgtEl>
                                          <p:spTgt spid="110607">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10607">
                                            <p:txEl>
                                              <p:pRg st="2" end="2"/>
                                            </p:txEl>
                                          </p:spTgt>
                                        </p:tgtEl>
                                        <p:attrNameLst>
                                          <p:attrName>style.visibility</p:attrName>
                                        </p:attrNameLst>
                                      </p:cBhvr>
                                      <p:to>
                                        <p:strVal val="visible"/>
                                      </p:to>
                                    </p:set>
                                    <p:animEffect transition="in" filter="fade">
                                      <p:cBhvr>
                                        <p:cTn id="14" dur="500"/>
                                        <p:tgtEl>
                                          <p:spTgt spid="110607">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500"/>
                                        <p:tgtEl>
                                          <p:spTgt spid="8">
                                            <p:txEl>
                                              <p:pRg st="0" end="0"/>
                                            </p:txEl>
                                          </p:spTgt>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xEl>
                                              <p:pRg st="2" end="2"/>
                                            </p:txEl>
                                          </p:spTgt>
                                        </p:tgtEl>
                                        <p:attrNameLst>
                                          <p:attrName>style.visibility</p:attrName>
                                        </p:attrNameLst>
                                      </p:cBhvr>
                                      <p:to>
                                        <p:strVal val="visible"/>
                                      </p:to>
                                    </p:set>
                                    <p:animEffect transition="in" filter="fade">
                                      <p:cBhvr>
                                        <p:cTn id="50" dur="500"/>
                                        <p:tgtEl>
                                          <p:spTgt spid="8">
                                            <p:txEl>
                                              <p:pRg st="2" end="2"/>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animEffect transition="in" filter="fade">
                                      <p:cBhvr>
                                        <p:cTn id="53" dur="500"/>
                                        <p:tgtEl>
                                          <p:spTgt spid="8">
                                            <p:txEl>
                                              <p:pRg st="3" end="3"/>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500"/>
                                        <p:tgtEl>
                                          <p:spTgt spid="8">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txEl>
                                              <p:pRg st="5" end="5"/>
                                            </p:txEl>
                                          </p:spTgt>
                                        </p:tgtEl>
                                        <p:attrNameLst>
                                          <p:attrName>style.visibility</p:attrName>
                                        </p:attrNameLst>
                                      </p:cBhvr>
                                      <p:to>
                                        <p:strVal val="visible"/>
                                      </p:to>
                                    </p:set>
                                    <p:animEffect transition="in" filter="fade">
                                      <p:cBhvr>
                                        <p:cTn id="59" dur="500"/>
                                        <p:tgtEl>
                                          <p:spTgt spid="8">
                                            <p:txEl>
                                              <p:pRg st="5" end="5"/>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fade">
                                      <p:cBhvr>
                                        <p:cTn id="64" dur="500"/>
                                        <p:tgtEl>
                                          <p:spTgt spid="9">
                                            <p:txEl>
                                              <p:pRg st="0" end="0"/>
                                            </p:txEl>
                                          </p:spTgt>
                                        </p:tgtEl>
                                      </p:cBhvr>
                                    </p:animEffect>
                                  </p:childTnLst>
                                </p:cTn>
                              </p:par>
                            </p:childTnLst>
                          </p:cTn>
                        </p:par>
                        <p:par>
                          <p:cTn id="65" fill="hold" nodeType="afterGroup">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9">
                                            <p:txEl>
                                              <p:pRg st="1" end="1"/>
                                            </p:txEl>
                                          </p:spTgt>
                                        </p:tgtEl>
                                        <p:attrNameLst>
                                          <p:attrName>style.visibility</p:attrName>
                                        </p:attrNameLst>
                                      </p:cBhvr>
                                      <p:to>
                                        <p:strVal val="visible"/>
                                      </p:to>
                                    </p:set>
                                    <p:animEffect transition="in" filter="fade">
                                      <p:cBhvr>
                                        <p:cTn id="68" dur="500"/>
                                        <p:tgtEl>
                                          <p:spTgt spid="9">
                                            <p:txEl>
                                              <p:pRg st="1" end="1"/>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
                                            <p:txEl>
                                              <p:pRg st="2" end="2"/>
                                            </p:txEl>
                                          </p:spTgt>
                                        </p:tgtEl>
                                        <p:attrNameLst>
                                          <p:attrName>style.visibility</p:attrName>
                                        </p:attrNameLst>
                                      </p:cBhvr>
                                      <p:to>
                                        <p:strVal val="visible"/>
                                      </p:to>
                                    </p:set>
                                    <p:animEffect transition="in" filter="fade">
                                      <p:cBhvr>
                                        <p:cTn id="71" dur="500"/>
                                        <p:tgtEl>
                                          <p:spTgt spid="9">
                                            <p:txEl>
                                              <p:pRg st="2" end="2"/>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
                                            <p:txEl>
                                              <p:pRg st="3" end="3"/>
                                            </p:txEl>
                                          </p:spTgt>
                                        </p:tgtEl>
                                        <p:attrNameLst>
                                          <p:attrName>style.visibility</p:attrName>
                                        </p:attrNameLst>
                                      </p:cBhvr>
                                      <p:to>
                                        <p:strVal val="visible"/>
                                      </p:to>
                                    </p:set>
                                    <p:animEffect transition="in" filter="fade">
                                      <p:cBhvr>
                                        <p:cTn id="74" dur="500"/>
                                        <p:tgtEl>
                                          <p:spTgt spid="9">
                                            <p:txEl>
                                              <p:pRg st="3" end="3"/>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
                                            <p:txEl>
                                              <p:pRg st="4" end="4"/>
                                            </p:txEl>
                                          </p:spTgt>
                                        </p:tgtEl>
                                        <p:attrNameLst>
                                          <p:attrName>style.visibility</p:attrName>
                                        </p:attrNameLst>
                                      </p:cBhvr>
                                      <p:to>
                                        <p:strVal val="visible"/>
                                      </p:to>
                                    </p:set>
                                    <p:animEffect transition="in" filter="fade">
                                      <p:cBhvr>
                                        <p:cTn id="77" dur="500"/>
                                        <p:tgtEl>
                                          <p:spTgt spid="9">
                                            <p:txEl>
                                              <p:pRg st="4" end="4"/>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10608">
                                            <p:txEl>
                                              <p:pRg st="0" end="0"/>
                                            </p:txEl>
                                          </p:spTgt>
                                        </p:tgtEl>
                                        <p:attrNameLst>
                                          <p:attrName>style.visibility</p:attrName>
                                        </p:attrNameLst>
                                      </p:cBhvr>
                                      <p:to>
                                        <p:strVal val="visible"/>
                                      </p:to>
                                    </p:set>
                                    <p:animEffect transition="in" filter="fade">
                                      <p:cBhvr>
                                        <p:cTn id="82" dur="500"/>
                                        <p:tgtEl>
                                          <p:spTgt spid="110608">
                                            <p:txEl>
                                              <p:pRg st="0" end="0"/>
                                            </p:txEl>
                                          </p:spTgt>
                                        </p:tgtEl>
                                      </p:cBhvr>
                                    </p:animEffect>
                                  </p:childTnLst>
                                </p:cTn>
                              </p:par>
                            </p:childTnLst>
                          </p:cTn>
                        </p:par>
                        <p:par>
                          <p:cTn id="83" fill="hold" nodeType="afterGroup">
                            <p:stCondLst>
                              <p:cond delay="500"/>
                            </p:stCondLst>
                            <p:childTnLst>
                              <p:par>
                                <p:cTn id="84" presetID="10" presetClass="entr" presetSubtype="0" fill="hold" nodeType="afterEffect">
                                  <p:stCondLst>
                                    <p:cond delay="0"/>
                                  </p:stCondLst>
                                  <p:childTnLst>
                                    <p:set>
                                      <p:cBhvr>
                                        <p:cTn id="85" dur="1" fill="hold">
                                          <p:stCondLst>
                                            <p:cond delay="0"/>
                                          </p:stCondLst>
                                        </p:cTn>
                                        <p:tgtEl>
                                          <p:spTgt spid="110608">
                                            <p:txEl>
                                              <p:pRg st="1" end="1"/>
                                            </p:txEl>
                                          </p:spTgt>
                                        </p:tgtEl>
                                        <p:attrNameLst>
                                          <p:attrName>style.visibility</p:attrName>
                                        </p:attrNameLst>
                                      </p:cBhvr>
                                      <p:to>
                                        <p:strVal val="visible"/>
                                      </p:to>
                                    </p:set>
                                    <p:animEffect transition="in" filter="fade">
                                      <p:cBhvr>
                                        <p:cTn id="86" dur="500"/>
                                        <p:tgtEl>
                                          <p:spTgt spid="110608">
                                            <p:txEl>
                                              <p:pRg st="1" end="1"/>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110608">
                                            <p:txEl>
                                              <p:pRg st="2" end="2"/>
                                            </p:txEl>
                                          </p:spTgt>
                                        </p:tgtEl>
                                        <p:attrNameLst>
                                          <p:attrName>style.visibility</p:attrName>
                                        </p:attrNameLst>
                                      </p:cBhvr>
                                      <p:to>
                                        <p:strVal val="visible"/>
                                      </p:to>
                                    </p:set>
                                    <p:animEffect transition="in" filter="fade">
                                      <p:cBhvr>
                                        <p:cTn id="89" dur="500"/>
                                        <p:tgtEl>
                                          <p:spTgt spid="110608">
                                            <p:txEl>
                                              <p:pRg st="2" end="2"/>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110608">
                                            <p:txEl>
                                              <p:pRg st="3" end="3"/>
                                            </p:txEl>
                                          </p:spTgt>
                                        </p:tgtEl>
                                        <p:attrNameLst>
                                          <p:attrName>style.visibility</p:attrName>
                                        </p:attrNameLst>
                                      </p:cBhvr>
                                      <p:to>
                                        <p:strVal val="visible"/>
                                      </p:to>
                                    </p:set>
                                    <p:animEffect transition="in" filter="fade">
                                      <p:cBhvr>
                                        <p:cTn id="92" dur="500"/>
                                        <p:tgtEl>
                                          <p:spTgt spid="110608">
                                            <p:txEl>
                                              <p:pRg st="3" end="3"/>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110608">
                                            <p:txEl>
                                              <p:pRg st="4" end="4"/>
                                            </p:txEl>
                                          </p:spTgt>
                                        </p:tgtEl>
                                        <p:attrNameLst>
                                          <p:attrName>style.visibility</p:attrName>
                                        </p:attrNameLst>
                                      </p:cBhvr>
                                      <p:to>
                                        <p:strVal val="visible"/>
                                      </p:to>
                                    </p:set>
                                    <p:animEffect transition="in" filter="fade">
                                      <p:cBhvr>
                                        <p:cTn id="95" dur="500"/>
                                        <p:tgtEl>
                                          <p:spTgt spid="110608">
                                            <p:txEl>
                                              <p:pRg st="4" end="4"/>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10608">
                                            <p:txEl>
                                              <p:pRg st="5" end="5"/>
                                            </p:txEl>
                                          </p:spTgt>
                                        </p:tgtEl>
                                        <p:attrNameLst>
                                          <p:attrName>style.visibility</p:attrName>
                                        </p:attrNameLst>
                                      </p:cBhvr>
                                      <p:to>
                                        <p:strVal val="visible"/>
                                      </p:to>
                                    </p:set>
                                    <p:animEffect transition="in" filter="fade">
                                      <p:cBhvr>
                                        <p:cTn id="98" dur="500"/>
                                        <p:tgtEl>
                                          <p:spTgt spid="110608">
                                            <p:txEl>
                                              <p:pRg st="5" end="5"/>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10608">
                                            <p:txEl>
                                              <p:pRg st="6" end="6"/>
                                            </p:txEl>
                                          </p:spTgt>
                                        </p:tgtEl>
                                        <p:attrNameLst>
                                          <p:attrName>style.visibility</p:attrName>
                                        </p:attrNameLst>
                                      </p:cBhvr>
                                      <p:to>
                                        <p:strVal val="visible"/>
                                      </p:to>
                                    </p:set>
                                    <p:animEffect transition="in" filter="fade">
                                      <p:cBhvr>
                                        <p:cTn id="101" dur="500"/>
                                        <p:tgtEl>
                                          <p:spTgt spid="1106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C91D93-014B-66D5-D263-730212C94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F94348A-0DB6-0032-1DA4-B21E9BE03059}"/>
              </a:ext>
            </a:extLst>
          </p:cNvPr>
          <p:cNvSpPr>
            <a:spLocks noGrp="1"/>
          </p:cNvSpPr>
          <p:nvPr>
            <p:ph type="title"/>
          </p:nvPr>
        </p:nvSpPr>
        <p:spPr>
          <a:xfrm>
            <a:off x="540730" y="657369"/>
            <a:ext cx="11133400" cy="835707"/>
          </a:xfrm>
        </p:spPr>
        <p:txBody>
          <a:bodyPr>
            <a:normAutofit/>
          </a:bodyPr>
          <a:lstStyle/>
          <a:p>
            <a:pPr algn="ctr"/>
            <a:r>
              <a:rPr lang="en-US" sz="4400" dirty="0"/>
              <a:t>Mt. Olivet Discourse </a:t>
            </a:r>
            <a:r>
              <a:rPr lang="en-US" sz="3200" b="0" dirty="0"/>
              <a:t>(End times Teaching)</a:t>
            </a:r>
            <a:endParaRPr lang="en-US" sz="4400" dirty="0"/>
          </a:p>
        </p:txBody>
      </p:sp>
      <p:sp>
        <p:nvSpPr>
          <p:cNvPr id="6" name="Content Placeholder 5">
            <a:extLst>
              <a:ext uri="{FF2B5EF4-FFF2-40B4-BE49-F238E27FC236}">
                <a16:creationId xmlns:a16="http://schemas.microsoft.com/office/drawing/2014/main" id="{E035DDA2-CB74-E226-1F1A-C6C67DEE4A52}"/>
              </a:ext>
            </a:extLst>
          </p:cNvPr>
          <p:cNvSpPr>
            <a:spLocks noGrp="1"/>
          </p:cNvSpPr>
          <p:nvPr>
            <p:ph idx="1"/>
          </p:nvPr>
        </p:nvSpPr>
        <p:spPr>
          <a:xfrm>
            <a:off x="517869" y="1300766"/>
            <a:ext cx="11098397" cy="5422005"/>
          </a:xfrm>
        </p:spPr>
        <p:txBody>
          <a:bodyPr>
            <a:normAutofit/>
          </a:bodyPr>
          <a:lstStyle/>
          <a:p>
            <a:pPr algn="ctr"/>
            <a:r>
              <a:rPr lang="en-US" sz="2800" dirty="0"/>
              <a:t>Matt 24:1-24:46; Mark 13:1-37; and Luke 21:5-36</a:t>
            </a:r>
          </a:p>
          <a:p>
            <a:pPr marL="457200" indent="-457200">
              <a:buFont typeface="Arial" panose="020B0604020202020204" pitchFamily="34" charset="0"/>
              <a:buChar char="•"/>
            </a:pPr>
            <a:r>
              <a:rPr lang="en-US" sz="2800" dirty="0"/>
              <a:t>Discourse on the Tuesday of the Passion Week on the Mount of Olives</a:t>
            </a:r>
          </a:p>
          <a:p>
            <a:pPr marL="457200" indent="-457200">
              <a:buFont typeface="Arial" panose="020B0604020202020204" pitchFamily="34" charset="0"/>
              <a:buChar char="•"/>
            </a:pPr>
            <a:r>
              <a:rPr lang="en-US" sz="2800" dirty="0"/>
              <a:t>The longest discourse in the Synoptic Gospels</a:t>
            </a:r>
          </a:p>
          <a:p>
            <a:pPr marL="457200" indent="-457200">
              <a:buFont typeface="Arial" panose="020B0604020202020204" pitchFamily="34" charset="0"/>
              <a:buChar char="•"/>
            </a:pPr>
            <a:r>
              <a:rPr lang="en-US" sz="2800" dirty="0"/>
              <a:t>Considered the most difficult passages in the Bible to interpret</a:t>
            </a:r>
          </a:p>
          <a:p>
            <a:pPr marL="457200" indent="-457200">
              <a:buFont typeface="Arial" panose="020B0604020202020204" pitchFamily="34" charset="0"/>
              <a:buChar char="•"/>
            </a:pPr>
            <a:r>
              <a:rPr lang="en-US" sz="2800" dirty="0"/>
              <a:t>Jesus describes signs that will mark history before the coming of Christ, such as wars, famines, earthquakes, and false prophets</a:t>
            </a:r>
          </a:p>
          <a:p>
            <a:pPr marL="457200" indent="-457200">
              <a:buFont typeface="Arial" panose="020B0604020202020204" pitchFamily="34" charset="0"/>
              <a:buChar char="•"/>
            </a:pPr>
            <a:r>
              <a:rPr lang="en-US" sz="2800" dirty="0"/>
              <a:t>Related passages: Daniel 9: 24-27, Rev. 6: 1- 19:21, John 14: 1-4, I Corinthians 15: 51-52, and I Thess. 4: 13 -18</a:t>
            </a:r>
          </a:p>
          <a:p>
            <a:pPr marL="457200" indent="-457200">
              <a:buFont typeface="Arial" panose="020B0604020202020204" pitchFamily="34" charset="0"/>
              <a:buChar char="•"/>
            </a:pPr>
            <a:endParaRPr lang="en-US" sz="2800" dirty="0"/>
          </a:p>
          <a:p>
            <a:endParaRPr lang="en-US" sz="2800" dirty="0"/>
          </a:p>
        </p:txBody>
      </p:sp>
      <p:sp>
        <p:nvSpPr>
          <p:cNvPr id="13" name="Rectangle 12">
            <a:extLst>
              <a:ext uri="{FF2B5EF4-FFF2-40B4-BE49-F238E27FC236}">
                <a16:creationId xmlns:a16="http://schemas.microsoft.com/office/drawing/2014/main" id="{9568B8C9-6702-8441-0D92-220DE92C8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7325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298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18">
            <a:extLst>
              <a:ext uri="{FF2B5EF4-FFF2-40B4-BE49-F238E27FC236}">
                <a16:creationId xmlns:a16="http://schemas.microsoft.com/office/drawing/2014/main" id="{C71AFC83-43DA-2361-0668-F0E67D9E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9C3D5B1-D657-1F78-0681-E2CB6E3C643F}"/>
              </a:ext>
            </a:extLst>
          </p:cNvPr>
          <p:cNvPicPr>
            <a:picLocks noChangeAspect="1"/>
          </p:cNvPicPr>
          <p:nvPr/>
        </p:nvPicPr>
        <p:blipFill>
          <a:blip r:embed="rId2"/>
          <a:srcRect l="19351" r="6138" b="-1"/>
          <a:stretch/>
        </p:blipFill>
        <p:spPr>
          <a:xfrm>
            <a:off x="5646853" y="965741"/>
            <a:ext cx="6024232" cy="5380268"/>
          </a:xfrm>
          <a:prstGeom prst="rect">
            <a:avLst/>
          </a:prstGeom>
        </p:spPr>
      </p:pic>
      <p:sp>
        <p:nvSpPr>
          <p:cNvPr id="5" name="Title 4">
            <a:extLst>
              <a:ext uri="{FF2B5EF4-FFF2-40B4-BE49-F238E27FC236}">
                <a16:creationId xmlns:a16="http://schemas.microsoft.com/office/drawing/2014/main" id="{0CC61EA5-E4FA-5B48-5CF8-7CDDC5A8E776}"/>
              </a:ext>
            </a:extLst>
          </p:cNvPr>
          <p:cNvSpPr>
            <a:spLocks noGrp="1"/>
          </p:cNvSpPr>
          <p:nvPr>
            <p:ph type="title"/>
          </p:nvPr>
        </p:nvSpPr>
        <p:spPr>
          <a:xfrm>
            <a:off x="372533" y="978408"/>
            <a:ext cx="5166520" cy="5718606"/>
          </a:xfrm>
        </p:spPr>
        <p:txBody>
          <a:bodyPr vert="horz" lIns="91440" tIns="45720" rIns="91440" bIns="45720" rtlCol="0" anchor="t">
            <a:normAutofit fontScale="90000"/>
          </a:bodyPr>
          <a:lstStyle/>
          <a:p>
            <a:pPr marL="457200" indent="-457200">
              <a:lnSpc>
                <a:spcPct val="90000"/>
              </a:lnSpc>
            </a:pPr>
            <a:r>
              <a:rPr lang="en-US" sz="3100" b="0" dirty="0"/>
              <a:t>All 3 Synoptic Gospels emphasize Day 3 of the Passion Week – “The Olivet Discourse/teaching”. He taught about future events like the destruction of the Temple and of Jerusalem and His 2</a:t>
            </a:r>
            <a:r>
              <a:rPr lang="en-US" sz="3100" b="0" baseline="30000" dirty="0"/>
              <a:t>nd</a:t>
            </a:r>
            <a:r>
              <a:rPr lang="en-US" sz="3100" b="0" dirty="0"/>
              <a:t> Coming</a:t>
            </a:r>
            <a:br>
              <a:rPr lang="en-US" sz="3100" b="0" dirty="0"/>
            </a:br>
            <a:br>
              <a:rPr lang="en-US" sz="3100" b="0" dirty="0"/>
            </a:br>
            <a:r>
              <a:rPr lang="en-US" sz="3100" b="0" dirty="0"/>
              <a:t>Let’s look at the Lord’s Supper (Communion or Eucharist): Matt 26: 26-30; Mark 14: 22-26; Luke 22: 14-20 and I Cor 11: 23-32</a:t>
            </a:r>
            <a:br>
              <a:rPr lang="en-US" sz="1700" b="0" dirty="0"/>
            </a:br>
            <a:br>
              <a:rPr lang="en-US" sz="1700" dirty="0"/>
            </a:br>
            <a:endParaRPr lang="en-US" sz="1700" dirty="0"/>
          </a:p>
        </p:txBody>
      </p:sp>
      <p:sp>
        <p:nvSpPr>
          <p:cNvPr id="21" name="Freeform: Shape 20">
            <a:extLst>
              <a:ext uri="{FF2B5EF4-FFF2-40B4-BE49-F238E27FC236}">
                <a16:creationId xmlns:a16="http://schemas.microsoft.com/office/drawing/2014/main" id="{F35EA8DD-92F5-E06C-4DEE-B7AB507CC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68686235"/>
      </p:ext>
    </p:extLst>
  </p:cSld>
  <p:clrMapOvr>
    <a:masterClrMapping/>
  </p:clrMapOvr>
</p:sld>
</file>

<file path=ppt/theme/theme1.xml><?xml version="1.0" encoding="utf-8"?>
<a:theme xmlns:a="http://schemas.openxmlformats.org/drawingml/2006/main" name="Gestalt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emplate>Circuit</Template>
  <TotalTime>188</TotalTime>
  <Words>1493</Words>
  <Application>Microsoft Macintosh PowerPoint</Application>
  <PresentationFormat>Widescreen</PresentationFormat>
  <Paragraphs>66</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Bierstadt</vt:lpstr>
      <vt:lpstr>Times New Roman</vt:lpstr>
      <vt:lpstr>Wingdings</vt:lpstr>
      <vt:lpstr>GestaltVTI</vt:lpstr>
      <vt:lpstr>Unit 2  Session #7 &amp; 8</vt:lpstr>
      <vt:lpstr> For a timeline and precise chronological record of Jesus’ later Judean and Perean ministry – we look to the Book of John  Someone in class read: John 7: 1-10, The Feast of Tabernacles, from 15th week through 21st week of Tishri (Sept) This starts Jesus’ final phase of ministry before the crucifixion.  John 8 – 10 = Jesus teaching about Who He is; healing the man born blind; and the teaching of the Good Shepherd.  Read John 10: 22 - 42 </vt:lpstr>
      <vt:lpstr>The Feast of Dedication = 25th day of Kislev (end of Nov – beginning of Dec)  John 10: 40 gives evidence of Jesus’ ministry in Perea. He was rejected in Jerusalem (Feast of Dedication) and crossed the Jordan to Perea where He stayed until the Feast of Passover – John 11: 54.  While Jesus and His Disciples were on their way back to Jerusalem, Jesus warned them that He would be killed and would rise from the dead…this would be His final earthly ministry before the Feast of Passover.  See worksheet #10</vt:lpstr>
      <vt:lpstr>Unit #2  Session #7  Worksheet #10</vt:lpstr>
      <vt:lpstr>PowerPoint Presentation</vt:lpstr>
      <vt:lpstr>Passion Week: The last week of Jesus’ earthly life is called the Passion Week. Latin: “passio” = suffering and enduring  This emphasizes the suffering of a blameless Christ as He submitted to and willingly endured the afflictions on Him by the people whom He came to redeem.  Passion Week actually focuses on Jesus’ last two days of His public ministry. Includes: the Last Supper, prayer &amp; agony in Gethsemane; His arrest, trials, crucifixion, death, and burial. This term was already being used as early as the 2nd century.</vt:lpstr>
      <vt:lpstr>PowerPoint Presentation</vt:lpstr>
      <vt:lpstr>Mt. Olivet Discourse (End times Teaching)</vt:lpstr>
      <vt:lpstr>All 3 Synoptic Gospels emphasize Day 3 of the Passion Week – “The Olivet Discourse/teaching”. He taught about future events like the destruction of the Temple and of Jerusalem and His 2nd Coming  Let’s look at the Lord’s Supper (Communion or Eucharist): Matt 26: 26-30; Mark 14: 22-26; Luke 22: 14-20 and I Cor 11: 23-32  </vt:lpstr>
      <vt:lpstr>Unit #2     Session #8       The Arrest, Trial, Crucifixion, and Resurrection</vt:lpstr>
      <vt:lpstr>Gethsemane and the Arrest Gethsemane is located across the Kidron Valley, east of the Temple at the foot of Mt of Olives  Jesus often would go to Mt Olives for prayer – Luke 22: 39  Matt 26: 36 and Mark 14: 32 state “a place called Gethsemane” Gethsemane is where Jesus truly won the victory as He submitted to the will of the Father regardless of the cost. Peter, James and John fell asleep! The spirit is willing but the flesh is weak…Luke said they were exhausted with sorrow (Luke 22:45)  Jesus – a Model of surrender and submission </vt:lpstr>
      <vt:lpstr>Who Wrote That?</vt:lpstr>
      <vt:lpstr>PowerPoint Presentation</vt:lpstr>
      <vt:lpstr>Page 2 of the Trials of Jesus</vt:lpstr>
      <vt:lpstr>The Trial:  The trials before Annas, Caiaphas, and the Sanhedrin were Jewish trials  The trials before Pilate and Herod were Roman  The Roman trials would have dismissed Jesus, however the Jewish court was determined to condemn Jesus. Jewish court did not have the power to put a prisoner to death.</vt:lpstr>
      <vt:lpstr>Peter identified as a follower of Jesus most likely because of his apparel and his accent. He was definitely a Galilean.  It was Herod Antipas who tried Jesus – same one who murdered John the baptizer  Let’s look at Judas’ change of heart…  Problems with His trials: was done at night; there were no defense witnesses; their witnesses told conflicting stories; the original charges against Jesus were not the same as the final condemning charge; death sentence normally not pronounce until the day after trial, etc.…  </vt:lpstr>
      <vt:lpstr>The Crucifixion and Burial:   From beginning to end, approximately 15 hours from first trial to crucifixion.   Arrested at midnight; by rooster’s crow He was being tried before Caiaphas; around 9 am Jesus was crucified…6 hrs approximately passed between His crucifixion and His death: from 9am – noon the soldiers cast lots for Jesus’ garments, then darkness came over the whole land and then Jesus died…</vt:lpstr>
      <vt:lpstr>Seven Sayings from the Cross:</vt:lpstr>
      <vt:lpstr>Event to note:  The curtain torn from top down in the Temple, earth shook, and rocks split;  Tombs of some believers were opened and those raised were seen by many in Jerusalem (I Cor, Paul says over 500 people saw the resurrected and Jesus!).  Jesus’ burial: Read John 19: 31-37. It was significant that Jesus die before the soldiers broke his legs, why? What was the significance of blood and water flowing from His side when the soldier pierced Him? (blood for forgiveness and water for cleansing)  Who were Nicodemus and Joseph of Arimathea? What part did they have in Jesus’ burial? What can we say about their view of the Sanhedrin’s judgement?    </vt:lpstr>
      <vt:lpstr>The Resurrection:  Jesus was crucified on Friday &amp; rose on Sunday…Jewish tradition consider this 3 days.  Look at: Matt 28: 1-20; Mark 16: 1-20; and Luke 24: 1-53… examine the events of the Resurrection</vt:lpstr>
      <vt:lpstr>Harmony of Christ’s Post-Resurrection Appearances</vt:lpstr>
      <vt:lpstr>Jesus’ first post-resurrection appearance was to women – 1st to Mary Magdalene then to the other women  Then he appeared to either the two men on their way to Emmaus or to Peter  The Ascension: Mark 16: 19; Luke 24: 51 and Acts 1: 11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JoAnn Smith</dc:creator>
  <cp:lastModifiedBy>JoAnn Smith</cp:lastModifiedBy>
  <cp:revision>2</cp:revision>
  <dcterms:created xsi:type="dcterms:W3CDTF">2025-01-29T18:50:11Z</dcterms:created>
  <dcterms:modified xsi:type="dcterms:W3CDTF">2025-02-27T02:57:27Z</dcterms:modified>
</cp:coreProperties>
</file>