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57" r:id="rId3"/>
    <p:sldId id="258" r:id="rId4"/>
    <p:sldId id="288" r:id="rId5"/>
    <p:sldId id="290" r:id="rId6"/>
    <p:sldId id="291" r:id="rId7"/>
    <p:sldId id="292" r:id="rId8"/>
    <p:sldId id="293" r:id="rId9"/>
    <p:sldId id="294" r:id="rId10"/>
    <p:sldId id="295" r:id="rId11"/>
    <p:sldId id="296" r:id="rId12"/>
    <p:sldId id="297" r:id="rId13"/>
    <p:sldId id="298" r:id="rId14"/>
    <p:sldId id="300" r:id="rId15"/>
    <p:sldId id="301" r:id="rId16"/>
    <p:sldId id="303" r:id="rId17"/>
    <p:sldId id="30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608"/>
    <p:restoredTop sz="94628"/>
  </p:normalViewPr>
  <p:slideViewPr>
    <p:cSldViewPr snapToGrid="0">
      <p:cViewPr varScale="1">
        <p:scale>
          <a:sx n="95" d="100"/>
          <a:sy n="95" d="100"/>
        </p:scale>
        <p:origin x="216" y="2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C35AED-13E9-DC4B-976A-3A071F4BA235}" type="datetimeFigureOut">
              <a:rPr lang="en-US" smtClean="0"/>
              <a:t>4/23/25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8055B5-0125-3744-8B20-4EAFEC4911B4}" type="slidenum">
              <a:rPr lang="en-US" smtClean="0"/>
              <a:t>‹#›</a:t>
            </a:fld>
            <a:endParaRPr lang="en-US"/>
          </a:p>
        </p:txBody>
      </p:sp>
    </p:spTree>
    <p:extLst>
      <p:ext uri="{BB962C8B-B14F-4D97-AF65-F5344CB8AC3E}">
        <p14:creationId xmlns:p14="http://schemas.microsoft.com/office/powerpoint/2010/main" val="3043817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28136ECE-DD61-70FC-2A4E-270AA9657456}"/>
              </a:ext>
            </a:extLst>
          </p:cNvPr>
          <p:cNvSpPr>
            <a:spLocks noGrp="1" noRot="1" noChangeAspect="1" noTextEdit="1"/>
          </p:cNvSpPr>
          <p:nvPr>
            <p:ph type="sldImg"/>
          </p:nvPr>
        </p:nvSpPr>
        <p:spPr>
          <a:ln/>
        </p:spPr>
      </p:sp>
      <p:sp>
        <p:nvSpPr>
          <p:cNvPr id="72707" name="Notes Placeholder 2">
            <a:extLst>
              <a:ext uri="{FF2B5EF4-FFF2-40B4-BE49-F238E27FC236}">
                <a16:creationId xmlns:a16="http://schemas.microsoft.com/office/drawing/2014/main" id="{89BEF8BB-17D3-3096-DF0E-B677FCB51F6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72708" name="Slide Number Placeholder 3">
            <a:extLst>
              <a:ext uri="{FF2B5EF4-FFF2-40B4-BE49-F238E27FC236}">
                <a16:creationId xmlns:a16="http://schemas.microsoft.com/office/drawing/2014/main" id="{D4110CC8-9D50-7384-FC2D-1B6027CBA46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BBFC4DAC-C867-AC47-ADD9-442480B35C70}" type="slidenum">
              <a:rPr lang="en-US" altLang="en-US" sz="1200">
                <a:latin typeface="Arial" panose="020B0604020202020204" pitchFamily="34" charset="0"/>
              </a:rPr>
              <a:pPr eaLnBrk="1" hangingPunct="1"/>
              <a:t>4</a:t>
            </a:fld>
            <a:endParaRPr lang="en-US" altLang="en-US" sz="120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A2442865-E475-8555-67D0-A8D0A53CA0A7}"/>
              </a:ext>
            </a:extLst>
          </p:cNvPr>
          <p:cNvSpPr>
            <a:spLocks noGrp="1" noRot="1" noChangeAspect="1" noTextEdit="1"/>
          </p:cNvSpPr>
          <p:nvPr>
            <p:ph type="sldImg"/>
          </p:nvPr>
        </p:nvSpPr>
        <p:spPr>
          <a:ln/>
        </p:spPr>
      </p:sp>
      <p:sp>
        <p:nvSpPr>
          <p:cNvPr id="73731" name="Notes Placeholder 2">
            <a:extLst>
              <a:ext uri="{FF2B5EF4-FFF2-40B4-BE49-F238E27FC236}">
                <a16:creationId xmlns:a16="http://schemas.microsoft.com/office/drawing/2014/main" id="{58EE1279-9201-510B-BF29-DA19141EA0E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73732" name="Slide Number Placeholder 3">
            <a:extLst>
              <a:ext uri="{FF2B5EF4-FFF2-40B4-BE49-F238E27FC236}">
                <a16:creationId xmlns:a16="http://schemas.microsoft.com/office/drawing/2014/main" id="{930C77E3-F241-ED17-44C6-D05A7C88A09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7E7808C1-8F05-4946-B0EF-92A40E268242}" type="slidenum">
              <a:rPr lang="en-US" altLang="en-US" sz="1200">
                <a:latin typeface="Arial" panose="020B0604020202020204" pitchFamily="34" charset="0"/>
              </a:rPr>
              <a:pPr eaLnBrk="1" hangingPunct="1"/>
              <a:t>5</a:t>
            </a:fld>
            <a:endParaRPr lang="en-US" altLang="en-US" sz="120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8E935731-64BF-CA35-6D52-3980C690C968}"/>
              </a:ext>
            </a:extLst>
          </p:cNvPr>
          <p:cNvSpPr>
            <a:spLocks noGrp="1" noRot="1" noChangeAspect="1" noTextEdit="1"/>
          </p:cNvSpPr>
          <p:nvPr>
            <p:ph type="sldImg"/>
          </p:nvPr>
        </p:nvSpPr>
        <p:spPr>
          <a:ln/>
        </p:spPr>
      </p:sp>
      <p:sp>
        <p:nvSpPr>
          <p:cNvPr id="76803" name="Notes Placeholder 2">
            <a:extLst>
              <a:ext uri="{FF2B5EF4-FFF2-40B4-BE49-F238E27FC236}">
                <a16:creationId xmlns:a16="http://schemas.microsoft.com/office/drawing/2014/main" id="{B61C47E0-AD0F-A938-86A2-EAE9FEFF93B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76804" name="Slide Number Placeholder 3">
            <a:extLst>
              <a:ext uri="{FF2B5EF4-FFF2-40B4-BE49-F238E27FC236}">
                <a16:creationId xmlns:a16="http://schemas.microsoft.com/office/drawing/2014/main" id="{E0B54F26-C5AD-4EF1-ACD4-7825340E8E3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CF19D800-E580-EA4B-B4C5-1AF5B6583EED}" type="slidenum">
              <a:rPr lang="en-US" altLang="en-US" sz="1200">
                <a:latin typeface="Arial" panose="020B0604020202020204" pitchFamily="34" charset="0"/>
              </a:rPr>
              <a:pPr eaLnBrk="1" hangingPunct="1"/>
              <a:t>14</a:t>
            </a:fld>
            <a:endParaRPr lang="en-US" altLang="en-US" sz="120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8ED4FF1F-FCBF-DBF4-ECA3-3AF8140DF26F}"/>
              </a:ext>
            </a:extLst>
          </p:cNvPr>
          <p:cNvSpPr>
            <a:spLocks noGrp="1" noRot="1" noChangeAspect="1" noTextEdit="1"/>
          </p:cNvSpPr>
          <p:nvPr>
            <p:ph type="sldImg"/>
          </p:nvPr>
        </p:nvSpPr>
        <p:spPr>
          <a:ln/>
        </p:spPr>
      </p:sp>
      <p:sp>
        <p:nvSpPr>
          <p:cNvPr id="77827" name="Notes Placeholder 2">
            <a:extLst>
              <a:ext uri="{FF2B5EF4-FFF2-40B4-BE49-F238E27FC236}">
                <a16:creationId xmlns:a16="http://schemas.microsoft.com/office/drawing/2014/main" id="{E10ECB1B-4F99-F4AC-99FE-7F29980BAC7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77828" name="Slide Number Placeholder 3">
            <a:extLst>
              <a:ext uri="{FF2B5EF4-FFF2-40B4-BE49-F238E27FC236}">
                <a16:creationId xmlns:a16="http://schemas.microsoft.com/office/drawing/2014/main" id="{558AE71F-9188-B86A-8B8E-149F5EEC700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F9FC6AAE-3F61-8349-87E2-5452D009C688}" type="slidenum">
              <a:rPr lang="en-US" altLang="en-US" sz="1200">
                <a:latin typeface="Arial" panose="020B0604020202020204" pitchFamily="34" charset="0"/>
              </a:rPr>
              <a:pPr eaLnBrk="1" hangingPunct="1"/>
              <a:t>16</a:t>
            </a:fld>
            <a:endParaRPr lang="en-US" altLang="en-US" sz="120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4/23/25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4/23/25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4/23/25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4/23/25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4/23/25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4/23/25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4/23/25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4/23/25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4/23/25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4/23/25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4/23/25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4/23/25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D222B-881D-799F-EE6B-3675EE8D0ABA}"/>
              </a:ext>
            </a:extLst>
          </p:cNvPr>
          <p:cNvSpPr>
            <a:spLocks noGrp="1"/>
          </p:cNvSpPr>
          <p:nvPr>
            <p:ph type="ctrTitle"/>
          </p:nvPr>
        </p:nvSpPr>
        <p:spPr/>
        <p:txBody>
          <a:bodyPr/>
          <a:lstStyle/>
          <a:p>
            <a:r>
              <a:rPr lang="en-US" dirty="0"/>
              <a:t>Session 11&amp; 12</a:t>
            </a:r>
          </a:p>
        </p:txBody>
      </p:sp>
      <p:sp>
        <p:nvSpPr>
          <p:cNvPr id="3" name="Subtitle 2">
            <a:extLst>
              <a:ext uri="{FF2B5EF4-FFF2-40B4-BE49-F238E27FC236}">
                <a16:creationId xmlns:a16="http://schemas.microsoft.com/office/drawing/2014/main" id="{9B648098-879D-E4D7-635D-095F1DA4683F}"/>
              </a:ext>
            </a:extLst>
          </p:cNvPr>
          <p:cNvSpPr>
            <a:spLocks noGrp="1"/>
          </p:cNvSpPr>
          <p:nvPr>
            <p:ph type="subTitle" idx="1"/>
          </p:nvPr>
        </p:nvSpPr>
        <p:spPr/>
        <p:txBody>
          <a:bodyPr>
            <a:normAutofit/>
          </a:bodyPr>
          <a:lstStyle/>
          <a:p>
            <a:r>
              <a:rPr lang="en-US" sz="3200" dirty="0"/>
              <a:t>Parables of Jesus &amp; Jesus’ miracles</a:t>
            </a:r>
          </a:p>
        </p:txBody>
      </p:sp>
    </p:spTree>
    <p:extLst>
      <p:ext uri="{BB962C8B-B14F-4D97-AF65-F5344CB8AC3E}">
        <p14:creationId xmlns:p14="http://schemas.microsoft.com/office/powerpoint/2010/main" val="3697765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BE4E8F-3A2C-2620-FCB5-C7FE29BE447C}"/>
              </a:ext>
            </a:extLst>
          </p:cNvPr>
          <p:cNvSpPr txBox="1"/>
          <p:nvPr/>
        </p:nvSpPr>
        <p:spPr>
          <a:xfrm>
            <a:off x="361406" y="99541"/>
            <a:ext cx="11469188" cy="6632585"/>
          </a:xfrm>
          <a:prstGeom prst="rect">
            <a:avLst/>
          </a:prstGeom>
          <a:noFill/>
        </p:spPr>
        <p:txBody>
          <a:bodyPr wrap="square">
            <a:spAutoFit/>
          </a:bodyPr>
          <a:lstStyle/>
          <a:p>
            <a:r>
              <a:rPr lang="en-US" sz="2500" dirty="0">
                <a:effectLst/>
                <a:latin typeface="Times New Roman" panose="02020603050405020304" pitchFamily="18" charset="0"/>
              </a:rPr>
              <a:t>D 		The Friend at Midnight Luke 11:5–8</a:t>
            </a:r>
          </a:p>
          <a:p>
            <a:r>
              <a:rPr lang="en-US" sz="2500" dirty="0">
                <a:effectLst/>
                <a:latin typeface="Times New Roman" panose="02020603050405020304" pitchFamily="18" charset="0"/>
              </a:rPr>
              <a:t>F 		The Rich Fool Luke 12:13–21</a:t>
            </a:r>
          </a:p>
          <a:p>
            <a:r>
              <a:rPr lang="en-US" sz="2500" dirty="0">
                <a:effectLst/>
                <a:latin typeface="Times New Roman" panose="02020603050405020304" pitchFamily="18" charset="0"/>
              </a:rPr>
              <a:t>F 		The Waiting and Watching Servants Luke 12:35–38</a:t>
            </a:r>
          </a:p>
          <a:p>
            <a:r>
              <a:rPr lang="en-US" sz="2500" dirty="0">
                <a:effectLst/>
                <a:latin typeface="Times New Roman" panose="02020603050405020304" pitchFamily="18" charset="0"/>
              </a:rPr>
              <a:t>D 		The Barren Fig Tree Luke 13:6–9</a:t>
            </a:r>
          </a:p>
          <a:p>
            <a:r>
              <a:rPr lang="en-US" sz="2500" dirty="0">
                <a:effectLst/>
                <a:latin typeface="Times New Roman" panose="02020603050405020304" pitchFamily="18" charset="0"/>
              </a:rPr>
              <a:t>D 		The Chief Seats Luke 14:7–11</a:t>
            </a:r>
          </a:p>
          <a:p>
            <a:r>
              <a:rPr lang="en-US" sz="2500" dirty="0">
                <a:effectLst/>
                <a:latin typeface="Times New Roman" panose="02020603050405020304" pitchFamily="18" charset="0"/>
              </a:rPr>
              <a:t>K, F	The Great Banquet Luke 14:16–24</a:t>
            </a:r>
          </a:p>
          <a:p>
            <a:r>
              <a:rPr lang="en-US" sz="2500" dirty="0">
                <a:effectLst/>
                <a:latin typeface="Times New Roman" panose="02020603050405020304" pitchFamily="18" charset="0"/>
              </a:rPr>
              <a:t>D 		The Unfinished Tower Luke 14:28–30</a:t>
            </a:r>
          </a:p>
          <a:p>
            <a:r>
              <a:rPr lang="en-US" sz="2500" dirty="0">
                <a:effectLst/>
                <a:latin typeface="Times New Roman" panose="02020603050405020304" pitchFamily="18" charset="0"/>
              </a:rPr>
              <a:t>D 		The Unwaged War Luke 14:31–32</a:t>
            </a:r>
          </a:p>
          <a:p>
            <a:r>
              <a:rPr lang="en-US" sz="2500" dirty="0">
                <a:effectLst/>
                <a:latin typeface="Times New Roman" panose="02020603050405020304" pitchFamily="18" charset="0"/>
              </a:rPr>
              <a:t>S 		The Lost Coin, The Lost Son Luke 15:8–32</a:t>
            </a:r>
          </a:p>
          <a:p>
            <a:r>
              <a:rPr lang="en-US" sz="2500" dirty="0">
                <a:effectLst/>
                <a:latin typeface="Times New Roman" panose="02020603050405020304" pitchFamily="18" charset="0"/>
              </a:rPr>
              <a:t>D 		The Shrewd Manager Luke 16:1–13</a:t>
            </a:r>
          </a:p>
          <a:p>
            <a:r>
              <a:rPr lang="en-US" sz="2500" dirty="0">
                <a:effectLst/>
                <a:latin typeface="Times New Roman" panose="02020603050405020304" pitchFamily="18" charset="0"/>
              </a:rPr>
              <a:t>F 		The Rich Man and Lazarus Luke 16:19–31</a:t>
            </a:r>
          </a:p>
          <a:p>
            <a:r>
              <a:rPr lang="en-US" sz="2500" dirty="0">
                <a:effectLst/>
                <a:latin typeface="Times New Roman" panose="02020603050405020304" pitchFamily="18" charset="0"/>
              </a:rPr>
              <a:t>D 		The Unprofitable Servants Luke 17:7–10</a:t>
            </a:r>
          </a:p>
          <a:p>
            <a:r>
              <a:rPr lang="en-US" sz="2500" dirty="0">
                <a:effectLst/>
                <a:latin typeface="Times New Roman" panose="02020603050405020304" pitchFamily="18" charset="0"/>
              </a:rPr>
              <a:t>D 		The Persistent Widow Luke 18:1–8</a:t>
            </a:r>
          </a:p>
          <a:p>
            <a:r>
              <a:rPr lang="en-US" sz="2500" dirty="0">
                <a:effectLst/>
                <a:latin typeface="Times New Roman" panose="02020603050405020304" pitchFamily="18" charset="0"/>
              </a:rPr>
              <a:t>S 		The Pharisee and the Tax Collector Luke 18:9–14</a:t>
            </a:r>
          </a:p>
          <a:p>
            <a:r>
              <a:rPr lang="en-US" sz="2500" dirty="0">
                <a:effectLst/>
                <a:latin typeface="Times New Roman" panose="02020603050405020304" pitchFamily="18" charset="0"/>
              </a:rPr>
              <a:t>F 		The Master and the Thief F The Faithful and Wicked Servants </a:t>
            </a:r>
          </a:p>
          <a:p>
            <a:r>
              <a:rPr lang="en-US" sz="2500" dirty="0">
                <a:effectLst/>
                <a:latin typeface="Times New Roman" panose="02020603050405020304" pitchFamily="18" charset="0"/>
              </a:rPr>
              <a:t>F 		The Sprouting Fig Tree Matthew 24:43–44; Luke 12:39–40; Matthew 24:45–51; 		Luke 12:42–46 Matthew 24:32–35; Mark 13:28–31; Luke 21:29–33</a:t>
            </a:r>
          </a:p>
        </p:txBody>
      </p:sp>
    </p:spTree>
    <p:extLst>
      <p:ext uri="{BB962C8B-B14F-4D97-AF65-F5344CB8AC3E}">
        <p14:creationId xmlns:p14="http://schemas.microsoft.com/office/powerpoint/2010/main" val="623021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0A354C30-BBD8-4D97-EAE9-EEB036F62039}"/>
              </a:ext>
            </a:extLst>
          </p:cNvPr>
          <p:cNvSpPr>
            <a:spLocks noGrp="1"/>
          </p:cNvSpPr>
          <p:nvPr>
            <p:ph type="title"/>
          </p:nvPr>
        </p:nvSpPr>
        <p:spPr>
          <a:xfrm>
            <a:off x="1103312" y="452718"/>
            <a:ext cx="8947522" cy="1400530"/>
          </a:xfrm>
        </p:spPr>
        <p:txBody>
          <a:bodyPr anchor="ctr">
            <a:normAutofit/>
          </a:bodyPr>
          <a:lstStyle/>
          <a:p>
            <a:r>
              <a:rPr lang="en-US" dirty="0">
                <a:solidFill>
                  <a:srgbClr val="FFFFFF"/>
                </a:solidFill>
              </a:rPr>
              <a:t>Group Work:</a:t>
            </a:r>
          </a:p>
        </p:txBody>
      </p:sp>
      <p:sp>
        <p:nvSpPr>
          <p:cNvPr id="3" name="Content Placeholder 2">
            <a:extLst>
              <a:ext uri="{FF2B5EF4-FFF2-40B4-BE49-F238E27FC236}">
                <a16:creationId xmlns:a16="http://schemas.microsoft.com/office/drawing/2014/main" id="{BF1DD7D5-09E1-4B34-D278-A5453FD4B490}"/>
              </a:ext>
            </a:extLst>
          </p:cNvPr>
          <p:cNvSpPr>
            <a:spLocks noGrp="1"/>
          </p:cNvSpPr>
          <p:nvPr>
            <p:ph idx="1"/>
          </p:nvPr>
        </p:nvSpPr>
        <p:spPr>
          <a:xfrm>
            <a:off x="496390" y="2429692"/>
            <a:ext cx="11273244" cy="3975590"/>
          </a:xfrm>
        </p:spPr>
        <p:txBody>
          <a:bodyPr>
            <a:normAutofit/>
          </a:bodyPr>
          <a:lstStyle/>
          <a:p>
            <a:r>
              <a:rPr lang="en-US" sz="2800" dirty="0"/>
              <a:t>Pick a partner (one on one)</a:t>
            </a:r>
          </a:p>
          <a:p>
            <a:endParaRPr lang="en-US" sz="2800" dirty="0"/>
          </a:p>
          <a:p>
            <a:r>
              <a:rPr lang="en-US" sz="2800" dirty="0"/>
              <a:t>Together choose 3 parables Jesus told and agree on the main lesson in that parable</a:t>
            </a:r>
          </a:p>
          <a:p>
            <a:endParaRPr lang="en-US" sz="2800" dirty="0"/>
          </a:p>
          <a:p>
            <a:r>
              <a:rPr lang="en-US" sz="2800" dirty="0"/>
              <a:t>Choose one – you will share with class</a:t>
            </a:r>
          </a:p>
        </p:txBody>
      </p:sp>
    </p:spTree>
    <p:extLst>
      <p:ext uri="{BB962C8B-B14F-4D97-AF65-F5344CB8AC3E}">
        <p14:creationId xmlns:p14="http://schemas.microsoft.com/office/powerpoint/2010/main" val="2235612347"/>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CDFC0-024F-0A3D-38EA-E16AFA3771DC}"/>
              </a:ext>
            </a:extLst>
          </p:cNvPr>
          <p:cNvSpPr>
            <a:spLocks noGrp="1"/>
          </p:cNvSpPr>
          <p:nvPr>
            <p:ph type="title"/>
          </p:nvPr>
        </p:nvSpPr>
        <p:spPr>
          <a:xfrm>
            <a:off x="646111" y="452718"/>
            <a:ext cx="9404723" cy="866631"/>
          </a:xfrm>
        </p:spPr>
        <p:txBody>
          <a:bodyPr/>
          <a:lstStyle/>
          <a:p>
            <a:r>
              <a:rPr lang="en-US" dirty="0"/>
              <a:t>Session 12		The Miracles of Jesus</a:t>
            </a:r>
          </a:p>
        </p:txBody>
      </p:sp>
      <p:sp>
        <p:nvSpPr>
          <p:cNvPr id="3" name="Content Placeholder 2">
            <a:extLst>
              <a:ext uri="{FF2B5EF4-FFF2-40B4-BE49-F238E27FC236}">
                <a16:creationId xmlns:a16="http://schemas.microsoft.com/office/drawing/2014/main" id="{086D9EB0-EAA3-0C0C-3E67-652F1696A5FF}"/>
              </a:ext>
            </a:extLst>
          </p:cNvPr>
          <p:cNvSpPr>
            <a:spLocks noGrp="1"/>
          </p:cNvSpPr>
          <p:nvPr>
            <p:ph idx="1"/>
          </p:nvPr>
        </p:nvSpPr>
        <p:spPr>
          <a:xfrm>
            <a:off x="442460" y="1750423"/>
            <a:ext cx="11103429" cy="4885508"/>
          </a:xfrm>
        </p:spPr>
        <p:txBody>
          <a:bodyPr>
            <a:normAutofit/>
          </a:bodyPr>
          <a:lstStyle/>
          <a:p>
            <a:r>
              <a:rPr lang="en-US" sz="2800" b="1" dirty="0">
                <a:effectLst/>
                <a:latin typeface="Arial" panose="020B0604020202020204" pitchFamily="34" charset="0"/>
              </a:rPr>
              <a:t>Definition: 	</a:t>
            </a:r>
            <a:r>
              <a:rPr lang="en-US" sz="2800" b="1" i="1" dirty="0">
                <a:effectLst/>
                <a:latin typeface="Arial" panose="020B0604020202020204" pitchFamily="34" charset="0"/>
              </a:rPr>
              <a:t>Miracle</a:t>
            </a:r>
          </a:p>
          <a:p>
            <a:pPr marL="0" indent="0">
              <a:buNone/>
            </a:pPr>
            <a:endParaRPr lang="en-US" sz="2800" dirty="0">
              <a:effectLst/>
              <a:latin typeface="Arial" panose="020B0604020202020204" pitchFamily="34" charset="0"/>
            </a:endParaRPr>
          </a:p>
          <a:p>
            <a:pPr marL="0" indent="0">
              <a:buNone/>
            </a:pPr>
            <a:r>
              <a:rPr lang="en-US" sz="2800" dirty="0">
                <a:effectLst/>
                <a:latin typeface="Arial" panose="020B0604020202020204" pitchFamily="34" charset="0"/>
              </a:rPr>
              <a:t>Noun:</a:t>
            </a:r>
          </a:p>
          <a:p>
            <a:pPr marL="0" indent="0">
              <a:buNone/>
            </a:pPr>
            <a:r>
              <a:rPr lang="en-US" sz="2800" dirty="0">
                <a:effectLst/>
                <a:latin typeface="Arial" panose="020B0604020202020204" pitchFamily="34" charset="0"/>
              </a:rPr>
              <a:t>1: The occurrence of any event that would not normally occur without</a:t>
            </a:r>
          </a:p>
          <a:p>
            <a:pPr marL="0" indent="0">
              <a:buNone/>
            </a:pPr>
            <a:r>
              <a:rPr lang="en-US" sz="2800" dirty="0">
                <a:effectLst/>
                <a:latin typeface="Arial" panose="020B0604020202020204" pitchFamily="34" charset="0"/>
              </a:rPr>
              <a:t>the intervention of an outside force or power</a:t>
            </a:r>
          </a:p>
          <a:p>
            <a:pPr marL="0" indent="0">
              <a:buNone/>
            </a:pPr>
            <a:endParaRPr lang="en-US" sz="2800" dirty="0">
              <a:effectLst/>
              <a:latin typeface="Arial" panose="020B0604020202020204" pitchFamily="34" charset="0"/>
            </a:endParaRPr>
          </a:p>
          <a:p>
            <a:pPr marL="0" indent="0">
              <a:buNone/>
            </a:pPr>
            <a:r>
              <a:rPr lang="en-US" sz="2800" dirty="0">
                <a:effectLst/>
                <a:latin typeface="Arial" panose="020B0604020202020204" pitchFamily="34" charset="0"/>
              </a:rPr>
              <a:t>2: An extraordinary event manifesting divine intervention in human</a:t>
            </a:r>
          </a:p>
          <a:p>
            <a:pPr marL="0" indent="0">
              <a:buNone/>
            </a:pPr>
            <a:r>
              <a:rPr lang="en-US" sz="2800" dirty="0">
                <a:effectLst/>
                <a:latin typeface="Arial" panose="020B0604020202020204" pitchFamily="34" charset="0"/>
              </a:rPr>
              <a:t>affairs</a:t>
            </a:r>
          </a:p>
          <a:p>
            <a:pPr marL="0" indent="0">
              <a:buNone/>
            </a:pPr>
            <a:endParaRPr lang="en-US" dirty="0"/>
          </a:p>
        </p:txBody>
      </p:sp>
    </p:spTree>
    <p:extLst>
      <p:ext uri="{BB962C8B-B14F-4D97-AF65-F5344CB8AC3E}">
        <p14:creationId xmlns:p14="http://schemas.microsoft.com/office/powerpoint/2010/main" val="4032804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4A3D32-E082-7A61-8DCA-CF6E9F5E759D}"/>
              </a:ext>
            </a:extLst>
          </p:cNvPr>
          <p:cNvSpPr>
            <a:spLocks noGrp="1"/>
          </p:cNvSpPr>
          <p:nvPr>
            <p:ph idx="1"/>
          </p:nvPr>
        </p:nvSpPr>
        <p:spPr>
          <a:xfrm>
            <a:off x="457199" y="444138"/>
            <a:ext cx="11234057" cy="5804262"/>
          </a:xfrm>
        </p:spPr>
        <p:txBody>
          <a:bodyPr>
            <a:normAutofit lnSpcReduction="10000"/>
          </a:bodyPr>
          <a:lstStyle/>
          <a:p>
            <a:r>
              <a:rPr lang="en-US" sz="2800" dirty="0">
                <a:latin typeface="Times New Roman" panose="02020603050405020304" pitchFamily="18" charset="0"/>
              </a:rPr>
              <a:t>T</a:t>
            </a:r>
            <a:r>
              <a:rPr lang="en-US" sz="2800" dirty="0">
                <a:effectLst/>
                <a:latin typeface="Times New Roman" panose="02020603050405020304" pitchFamily="18" charset="0"/>
              </a:rPr>
              <a:t>hree Greek words in the New Testament that are commonly translated </a:t>
            </a:r>
            <a:r>
              <a:rPr lang="en-US" sz="2800" i="1" dirty="0">
                <a:effectLst/>
                <a:latin typeface="Times New Roman" panose="02020603050405020304" pitchFamily="18" charset="0"/>
              </a:rPr>
              <a:t>miracle</a:t>
            </a:r>
            <a:r>
              <a:rPr lang="en-US" sz="2800" i="1" dirty="0">
                <a:latin typeface="Times New Roman" panose="02020603050405020304" pitchFamily="18" charset="0"/>
              </a:rPr>
              <a:t> - </a:t>
            </a:r>
            <a:r>
              <a:rPr lang="en-US" sz="2800" dirty="0">
                <a:effectLst/>
                <a:latin typeface="Times New Roman" panose="02020603050405020304" pitchFamily="18" charset="0"/>
              </a:rPr>
              <a:t>These words help us to see what miracles are, the effect they produce</a:t>
            </a:r>
            <a:r>
              <a:rPr lang="en-US" sz="2800" dirty="0">
                <a:latin typeface="Times New Roman" panose="02020603050405020304" pitchFamily="18" charset="0"/>
              </a:rPr>
              <a:t> </a:t>
            </a:r>
            <a:r>
              <a:rPr lang="en-US" sz="2800" dirty="0">
                <a:effectLst/>
                <a:latin typeface="Times New Roman" panose="02020603050405020304" pitchFamily="18" charset="0"/>
              </a:rPr>
              <a:t>and their purpose.</a:t>
            </a:r>
          </a:p>
          <a:p>
            <a:pPr marL="0" indent="0">
              <a:buNone/>
            </a:pPr>
            <a:endParaRPr lang="en-US" sz="2800" dirty="0">
              <a:effectLst/>
              <a:latin typeface="Times New Roman" panose="02020603050405020304" pitchFamily="18" charset="0"/>
            </a:endParaRPr>
          </a:p>
          <a:p>
            <a:pPr marL="0" indent="0">
              <a:buNone/>
            </a:pPr>
            <a:endParaRPr lang="en-US" sz="2800" dirty="0">
              <a:latin typeface="Times New Roman" panose="02020603050405020304" pitchFamily="18" charset="0"/>
            </a:endParaRPr>
          </a:p>
          <a:p>
            <a:pPr marL="0" indent="0">
              <a:buNone/>
            </a:pPr>
            <a:r>
              <a:rPr lang="en-US" sz="2800" dirty="0">
                <a:effectLst/>
                <a:latin typeface="Times New Roman" panose="02020603050405020304" pitchFamily="18" charset="0"/>
              </a:rPr>
              <a:t>▪ </a:t>
            </a:r>
            <a:r>
              <a:rPr lang="en-US" sz="2800" i="1" dirty="0" err="1">
                <a:effectLst/>
                <a:latin typeface="Times New Roman" panose="02020603050405020304" pitchFamily="18" charset="0"/>
              </a:rPr>
              <a:t>Dunameis</a:t>
            </a:r>
            <a:r>
              <a:rPr lang="en-US" sz="2800" dirty="0">
                <a:effectLst/>
                <a:latin typeface="Times New Roman" panose="02020603050405020304" pitchFamily="18" charset="0"/>
              </a:rPr>
              <a:t>, which means “mighty works,” emphasizes the</a:t>
            </a:r>
            <a:r>
              <a:rPr lang="en-US" sz="2800" dirty="0">
                <a:latin typeface="Times New Roman" panose="02020603050405020304" pitchFamily="18" charset="0"/>
              </a:rPr>
              <a:t> </a:t>
            </a:r>
            <a:r>
              <a:rPr lang="en-US" sz="2800" dirty="0">
                <a:effectLst/>
                <a:latin typeface="Times New Roman" panose="02020603050405020304" pitchFamily="18" charset="0"/>
              </a:rPr>
              <a:t>power of Christ’s supernatural acts.</a:t>
            </a:r>
          </a:p>
          <a:p>
            <a:endParaRPr lang="en-US" sz="2800" dirty="0">
              <a:effectLst/>
              <a:latin typeface="Times New Roman" panose="02020603050405020304" pitchFamily="18" charset="0"/>
            </a:endParaRPr>
          </a:p>
          <a:p>
            <a:pPr marL="0" indent="0">
              <a:buNone/>
            </a:pPr>
            <a:r>
              <a:rPr lang="en-US" sz="2800" dirty="0">
                <a:effectLst/>
                <a:latin typeface="Times New Roman" panose="02020603050405020304" pitchFamily="18" charset="0"/>
              </a:rPr>
              <a:t>▪ </a:t>
            </a:r>
            <a:r>
              <a:rPr lang="en-US" sz="2800" i="1" dirty="0" err="1">
                <a:effectLst/>
                <a:latin typeface="Times New Roman" panose="02020603050405020304" pitchFamily="18" charset="0"/>
              </a:rPr>
              <a:t>Terata</a:t>
            </a:r>
            <a:r>
              <a:rPr lang="en-US" sz="2800" dirty="0">
                <a:effectLst/>
                <a:latin typeface="Times New Roman" panose="02020603050405020304" pitchFamily="18" charset="0"/>
              </a:rPr>
              <a:t> gives the idea of “wonders” and stresses the effect these miracles produce.</a:t>
            </a:r>
          </a:p>
          <a:p>
            <a:pPr marL="0" indent="0">
              <a:buNone/>
            </a:pPr>
            <a:endParaRPr lang="en-US" sz="2800" dirty="0">
              <a:effectLst/>
              <a:latin typeface="Times New Roman" panose="02020603050405020304" pitchFamily="18" charset="0"/>
            </a:endParaRPr>
          </a:p>
          <a:p>
            <a:pPr marL="0" indent="0">
              <a:buNone/>
            </a:pPr>
            <a:r>
              <a:rPr lang="en-US" sz="2800" dirty="0">
                <a:effectLst/>
                <a:latin typeface="Times New Roman" panose="02020603050405020304" pitchFamily="18" charset="0"/>
              </a:rPr>
              <a:t>▪ </a:t>
            </a:r>
            <a:r>
              <a:rPr lang="en-US" sz="2800" i="1" dirty="0">
                <a:effectLst/>
                <a:latin typeface="Times New Roman" panose="02020603050405020304" pitchFamily="18" charset="0"/>
              </a:rPr>
              <a:t>Semeia</a:t>
            </a:r>
            <a:r>
              <a:rPr lang="en-US" sz="2800" dirty="0">
                <a:effectLst/>
                <a:latin typeface="Times New Roman" panose="02020603050405020304" pitchFamily="18" charset="0"/>
              </a:rPr>
              <a:t> means “signs” and indicates the purpose of miracles.</a:t>
            </a:r>
          </a:p>
          <a:p>
            <a:pPr marL="0" indent="0">
              <a:buNone/>
            </a:pPr>
            <a:endParaRPr lang="en-US" dirty="0">
              <a:effectLst/>
              <a:latin typeface="Times New Roman" panose="02020603050405020304" pitchFamily="18" charset="0"/>
            </a:endParaRPr>
          </a:p>
        </p:txBody>
      </p:sp>
    </p:spTree>
    <p:extLst>
      <p:ext uri="{BB962C8B-B14F-4D97-AF65-F5344CB8AC3E}">
        <p14:creationId xmlns:p14="http://schemas.microsoft.com/office/powerpoint/2010/main" val="2327810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a:extLst>
              <a:ext uri="{FF2B5EF4-FFF2-40B4-BE49-F238E27FC236}">
                <a16:creationId xmlns:a16="http://schemas.microsoft.com/office/drawing/2014/main" id="{7408EED8-2157-5E9F-FAAC-9E992F86547E}"/>
              </a:ext>
            </a:extLst>
          </p:cNvPr>
          <p:cNvSpPr>
            <a:spLocks noGrp="1" noChangeArrowheads="1"/>
          </p:cNvSpPr>
          <p:nvPr>
            <p:ph type="title"/>
          </p:nvPr>
        </p:nvSpPr>
        <p:spPr>
          <a:xfrm>
            <a:off x="672236" y="165929"/>
            <a:ext cx="9404723" cy="570043"/>
          </a:xfrm>
        </p:spPr>
        <p:txBody>
          <a:bodyPr/>
          <a:lstStyle/>
          <a:p>
            <a:pPr algn="ctr"/>
            <a:r>
              <a:rPr lang="en-US" altLang="en-US" sz="3200" dirty="0"/>
              <a:t>Proofs of Jesus’ Miracles</a:t>
            </a:r>
          </a:p>
        </p:txBody>
      </p:sp>
      <p:sp>
        <p:nvSpPr>
          <p:cNvPr id="130055" name="Rectangle 7">
            <a:extLst>
              <a:ext uri="{FF2B5EF4-FFF2-40B4-BE49-F238E27FC236}">
                <a16:creationId xmlns:a16="http://schemas.microsoft.com/office/drawing/2014/main" id="{270289EB-BA06-8D08-BC0C-30FC9EFB918B}"/>
              </a:ext>
            </a:extLst>
          </p:cNvPr>
          <p:cNvSpPr>
            <a:spLocks noGrp="1" noChangeArrowheads="1"/>
          </p:cNvSpPr>
          <p:nvPr>
            <p:ph idx="1"/>
          </p:nvPr>
        </p:nvSpPr>
        <p:spPr>
          <a:xfrm>
            <a:off x="119743" y="1025866"/>
            <a:ext cx="11952514" cy="5666205"/>
          </a:xfrm>
        </p:spPr>
        <p:txBody>
          <a:bodyPr>
            <a:noAutofit/>
          </a:bodyPr>
          <a:lstStyle/>
          <a:p>
            <a:pPr marL="0" indent="0">
              <a:lnSpc>
                <a:spcPct val="105000"/>
              </a:lnSpc>
              <a:spcBef>
                <a:spcPct val="0"/>
              </a:spcBef>
              <a:buNone/>
            </a:pPr>
            <a:r>
              <a:rPr lang="en-US" altLang="en-US" sz="2400" b="1" i="1" dirty="0"/>
              <a:t>His Enemies</a:t>
            </a:r>
          </a:p>
          <a:p>
            <a:pPr marL="0" indent="0">
              <a:lnSpc>
                <a:spcPct val="105000"/>
              </a:lnSpc>
              <a:spcBef>
                <a:spcPct val="0"/>
              </a:spcBef>
              <a:buNone/>
            </a:pPr>
            <a:r>
              <a:rPr lang="en-US" altLang="en-US" sz="2400" i="1" dirty="0"/>
              <a:t>(Mark 2:6–12; 3:1–6; Luke 11:14–20; John 11:47–48)</a:t>
            </a:r>
          </a:p>
          <a:p>
            <a:pPr marL="0" indent="0">
              <a:lnSpc>
                <a:spcPct val="105000"/>
              </a:lnSpc>
              <a:spcBef>
                <a:spcPct val="0"/>
              </a:spcBef>
              <a:buNone/>
            </a:pPr>
            <a:r>
              <a:rPr lang="en-US" altLang="en-US" sz="2400" dirty="0"/>
              <a:t>Even Jesus’ enemies could not deny His miracles; they simply attributed His power and works to satanic power.</a:t>
            </a:r>
          </a:p>
          <a:p>
            <a:pPr marL="0" indent="0">
              <a:lnSpc>
                <a:spcPct val="105000"/>
              </a:lnSpc>
              <a:spcBef>
                <a:spcPts val="1227"/>
              </a:spcBef>
              <a:buNone/>
            </a:pPr>
            <a:r>
              <a:rPr lang="en-US" altLang="en-US" sz="2400" b="1" i="1" dirty="0"/>
              <a:t>His Legacy</a:t>
            </a:r>
          </a:p>
          <a:p>
            <a:pPr marL="0" indent="0">
              <a:lnSpc>
                <a:spcPct val="105000"/>
              </a:lnSpc>
              <a:spcBef>
                <a:spcPct val="0"/>
              </a:spcBef>
              <a:buNone/>
            </a:pPr>
            <a:r>
              <a:rPr lang="en-US" altLang="en-US" sz="2400" i="1" dirty="0"/>
              <a:t>(Mark 16:17–18; John 14:12–14; Acts 3:6–10; 5:12–16; 9:32–42)</a:t>
            </a:r>
          </a:p>
          <a:p>
            <a:pPr marL="0" indent="0">
              <a:lnSpc>
                <a:spcPct val="105000"/>
              </a:lnSpc>
              <a:spcBef>
                <a:spcPct val="0"/>
              </a:spcBef>
              <a:buNone/>
            </a:pPr>
            <a:r>
              <a:rPr lang="en-US" altLang="en-US" sz="2400" dirty="0"/>
              <a:t>Jesus said these same acts of power would accompany the preaching of the gospel, and miracles were clearly evident in the ministry of the apostles.</a:t>
            </a:r>
          </a:p>
          <a:p>
            <a:pPr marL="0" indent="0">
              <a:lnSpc>
                <a:spcPct val="105000"/>
              </a:lnSpc>
              <a:spcBef>
                <a:spcPts val="1227"/>
              </a:spcBef>
              <a:buNone/>
            </a:pPr>
            <a:r>
              <a:rPr lang="en-US" altLang="en-US" sz="2400" b="1" i="1" dirty="0"/>
              <a:t>History</a:t>
            </a:r>
          </a:p>
          <a:p>
            <a:pPr marL="0" indent="0">
              <a:lnSpc>
                <a:spcPct val="105000"/>
              </a:lnSpc>
              <a:spcBef>
                <a:spcPct val="0"/>
              </a:spcBef>
              <a:buNone/>
            </a:pPr>
            <a:r>
              <a:rPr lang="en-US" altLang="en-US" sz="2400" dirty="0"/>
              <a:t>Jewish historian Josephus referred to Jesus as a “doer of wonderful deeds” in his </a:t>
            </a:r>
            <a:r>
              <a:rPr lang="en-US" altLang="en-US" sz="2400" i="1" dirty="0"/>
              <a:t>Antiquities</a:t>
            </a:r>
            <a:r>
              <a:rPr lang="en-US" altLang="en-US" sz="2400" dirty="0"/>
              <a:t> of the Jews (XVII).</a:t>
            </a:r>
          </a:p>
          <a:p>
            <a:pPr marL="0" indent="0">
              <a:lnSpc>
                <a:spcPct val="105000"/>
              </a:lnSpc>
              <a:spcBef>
                <a:spcPts val="818"/>
              </a:spcBef>
              <a:buNone/>
            </a:pPr>
            <a:r>
              <a:rPr lang="en-US" altLang="en-US" sz="2400" dirty="0"/>
              <a:t>The Babylonian Talmud, another Jewish document, does not deny the miracles but attributes the source of Jesus’ power to the prince of demons.</a:t>
            </a:r>
          </a:p>
        </p:txBody>
      </p:sp>
      <p:sp>
        <p:nvSpPr>
          <p:cNvPr id="4" name="Slide Number Placeholder 3">
            <a:extLst>
              <a:ext uri="{FF2B5EF4-FFF2-40B4-BE49-F238E27FC236}">
                <a16:creationId xmlns:a16="http://schemas.microsoft.com/office/drawing/2014/main" id="{9E8150DC-62E2-F1D1-FFF2-613CE6F770C3}"/>
              </a:ext>
            </a:extLst>
          </p:cNvPr>
          <p:cNvSpPr>
            <a:spLocks noGrp="1"/>
          </p:cNvSpPr>
          <p:nvPr>
            <p:ph type="sldNum" sz="quarter" idx="10"/>
          </p:nvPr>
        </p:nvSpPr>
        <p:spPr/>
        <p:txBody>
          <a:bodyPr/>
          <a:lstStyle>
            <a:lvl1pPr eaLnBrk="0" hangingPunct="0">
              <a:defRPr sz="1636">
                <a:solidFill>
                  <a:schemeClr val="tx1"/>
                </a:solidFill>
                <a:latin typeface="Times New Roman" panose="02020603050405020304" pitchFamily="18" charset="0"/>
                <a:cs typeface="Arial" panose="020B0604020202020204" pitchFamily="34" charset="0"/>
              </a:defRPr>
            </a:lvl1pPr>
            <a:lvl2pPr marL="506543" indent="-194824" eaLnBrk="0" hangingPunct="0">
              <a:defRPr sz="1636">
                <a:solidFill>
                  <a:schemeClr val="tx1"/>
                </a:solidFill>
                <a:latin typeface="Times New Roman" panose="02020603050405020304" pitchFamily="18" charset="0"/>
                <a:cs typeface="Arial" panose="020B0604020202020204" pitchFamily="34" charset="0"/>
              </a:defRPr>
            </a:lvl2pPr>
            <a:lvl3pPr marL="779297" indent="-155859" eaLnBrk="0" hangingPunct="0">
              <a:defRPr sz="1636">
                <a:solidFill>
                  <a:schemeClr val="tx1"/>
                </a:solidFill>
                <a:latin typeface="Times New Roman" panose="02020603050405020304" pitchFamily="18" charset="0"/>
                <a:cs typeface="Arial" panose="020B0604020202020204" pitchFamily="34" charset="0"/>
              </a:defRPr>
            </a:lvl3pPr>
            <a:lvl4pPr marL="1091016" indent="-155859" eaLnBrk="0" hangingPunct="0">
              <a:defRPr sz="1636">
                <a:solidFill>
                  <a:schemeClr val="tx1"/>
                </a:solidFill>
                <a:latin typeface="Times New Roman" panose="02020603050405020304" pitchFamily="18" charset="0"/>
                <a:cs typeface="Arial" panose="020B0604020202020204" pitchFamily="34" charset="0"/>
              </a:defRPr>
            </a:lvl4pPr>
            <a:lvl5pPr marL="1402735" indent="-155859" eaLnBrk="0" hangingPunct="0">
              <a:defRPr sz="1636">
                <a:solidFill>
                  <a:schemeClr val="tx1"/>
                </a:solidFill>
                <a:latin typeface="Times New Roman" panose="02020603050405020304" pitchFamily="18" charset="0"/>
                <a:cs typeface="Arial" panose="020B0604020202020204" pitchFamily="34" charset="0"/>
              </a:defRPr>
            </a:lvl5pPr>
            <a:lvl6pPr marL="1714454"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6pPr>
            <a:lvl7pPr marL="2026173"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7pPr>
            <a:lvl8pPr marL="2337892"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8pPr>
            <a:lvl9pPr marL="2649611"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9pPr>
          </a:lstStyle>
          <a:p>
            <a:pPr eaLnBrk="1" hangingPunct="1"/>
            <a:r>
              <a:rPr lang="en-US" altLang="en-US" sz="682">
                <a:solidFill>
                  <a:srgbClr val="7F7F7F"/>
                </a:solidFill>
                <a:cs typeface="Times New Roman" panose="02020603050405020304" pitchFamily="18" charset="0"/>
              </a:rPr>
              <a:t>Visual </a:t>
            </a:r>
            <a:fld id="{F34C94C6-7B01-674D-A8C1-30C69D07EF42}" type="slidenum">
              <a:rPr lang="en-US" altLang="en-US" sz="682">
                <a:solidFill>
                  <a:srgbClr val="7F7F7F"/>
                </a:solidFill>
                <a:cs typeface="Times New Roman" panose="02020603050405020304" pitchFamily="18" charset="0"/>
              </a:rPr>
              <a:pPr eaLnBrk="1" hangingPunct="1"/>
              <a:t>14</a:t>
            </a:fld>
            <a:endParaRPr lang="en-US" altLang="en-US" sz="682">
              <a:solidFill>
                <a:srgbClr val="7F7F7F"/>
              </a:solidFill>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130055">
                                            <p:txEl>
                                              <p:pRg st="0" end="0"/>
                                            </p:txEl>
                                          </p:spTgt>
                                        </p:tgtEl>
                                        <p:attrNameLst>
                                          <p:attrName>style.visibility</p:attrName>
                                        </p:attrNameLst>
                                      </p:cBhvr>
                                      <p:to>
                                        <p:strVal val="visible"/>
                                      </p:to>
                                    </p:set>
                                    <p:animEffect transition="in" filter="fade">
                                      <p:cBhvr>
                                        <p:cTn id="7" dur="500"/>
                                        <p:tgtEl>
                                          <p:spTgt spid="130055">
                                            <p:txEl>
                                              <p:pRg st="0" end="0"/>
                                            </p:txEl>
                                          </p:spTgt>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30055">
                                            <p:txEl>
                                              <p:pRg st="1" end="1"/>
                                            </p:txEl>
                                          </p:spTgt>
                                        </p:tgtEl>
                                        <p:attrNameLst>
                                          <p:attrName>style.visibility</p:attrName>
                                        </p:attrNameLst>
                                      </p:cBhvr>
                                      <p:to>
                                        <p:strVal val="visible"/>
                                      </p:to>
                                    </p:set>
                                    <p:animEffect transition="in" filter="fade">
                                      <p:cBhvr>
                                        <p:cTn id="11" dur="500"/>
                                        <p:tgtEl>
                                          <p:spTgt spid="130055">
                                            <p:txEl>
                                              <p:pRg st="1" end="1"/>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130055">
                                            <p:txEl>
                                              <p:pRg st="2" end="2"/>
                                            </p:txEl>
                                          </p:spTgt>
                                        </p:tgtEl>
                                        <p:attrNameLst>
                                          <p:attrName>style.visibility</p:attrName>
                                        </p:attrNameLst>
                                      </p:cBhvr>
                                      <p:to>
                                        <p:strVal val="visible"/>
                                      </p:to>
                                    </p:set>
                                    <p:animEffect transition="in" filter="fade">
                                      <p:cBhvr>
                                        <p:cTn id="14" dur="500"/>
                                        <p:tgtEl>
                                          <p:spTgt spid="130055">
                                            <p:txEl>
                                              <p:pRg st="2" end="2"/>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nodeType="clickEffect">
                                  <p:stCondLst>
                                    <p:cond delay="0"/>
                                  </p:stCondLst>
                                  <p:childTnLst>
                                    <p:set>
                                      <p:cBhvr>
                                        <p:cTn id="18" dur="1" fill="hold">
                                          <p:stCondLst>
                                            <p:cond delay="0"/>
                                          </p:stCondLst>
                                        </p:cTn>
                                        <p:tgtEl>
                                          <p:spTgt spid="130055">
                                            <p:txEl>
                                              <p:pRg st="3" end="3"/>
                                            </p:txEl>
                                          </p:spTgt>
                                        </p:tgtEl>
                                        <p:attrNameLst>
                                          <p:attrName>style.visibility</p:attrName>
                                        </p:attrNameLst>
                                      </p:cBhvr>
                                      <p:to>
                                        <p:strVal val="visible"/>
                                      </p:to>
                                    </p:set>
                                    <p:animEffect transition="in" filter="fade">
                                      <p:cBhvr>
                                        <p:cTn id="19" dur="500"/>
                                        <p:tgtEl>
                                          <p:spTgt spid="130055">
                                            <p:txEl>
                                              <p:pRg st="3" end="3"/>
                                            </p:txEl>
                                          </p:spTgt>
                                        </p:tgtEl>
                                      </p:cBhvr>
                                    </p:animEffect>
                                  </p:childTnLst>
                                </p:cTn>
                              </p:par>
                            </p:childTnLst>
                          </p:cTn>
                        </p:par>
                        <p:par>
                          <p:cTn id="20" fill="hold" nodeType="afterGroup">
                            <p:stCondLst>
                              <p:cond delay="500"/>
                            </p:stCondLst>
                            <p:childTnLst>
                              <p:par>
                                <p:cTn id="21" presetID="10" presetClass="entr" presetSubtype="0" fill="hold" nodeType="afterEffect">
                                  <p:stCondLst>
                                    <p:cond delay="0"/>
                                  </p:stCondLst>
                                  <p:childTnLst>
                                    <p:set>
                                      <p:cBhvr>
                                        <p:cTn id="22" dur="1" fill="hold">
                                          <p:stCondLst>
                                            <p:cond delay="0"/>
                                          </p:stCondLst>
                                        </p:cTn>
                                        <p:tgtEl>
                                          <p:spTgt spid="130055">
                                            <p:txEl>
                                              <p:pRg st="4" end="4"/>
                                            </p:txEl>
                                          </p:spTgt>
                                        </p:tgtEl>
                                        <p:attrNameLst>
                                          <p:attrName>style.visibility</p:attrName>
                                        </p:attrNameLst>
                                      </p:cBhvr>
                                      <p:to>
                                        <p:strVal val="visible"/>
                                      </p:to>
                                    </p:set>
                                    <p:animEffect transition="in" filter="fade">
                                      <p:cBhvr>
                                        <p:cTn id="23" dur="500"/>
                                        <p:tgtEl>
                                          <p:spTgt spid="130055">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30055">
                                            <p:txEl>
                                              <p:pRg st="5" end="5"/>
                                            </p:txEl>
                                          </p:spTgt>
                                        </p:tgtEl>
                                        <p:attrNameLst>
                                          <p:attrName>style.visibility</p:attrName>
                                        </p:attrNameLst>
                                      </p:cBhvr>
                                      <p:to>
                                        <p:strVal val="visible"/>
                                      </p:to>
                                    </p:set>
                                    <p:animEffect transition="in" filter="fade">
                                      <p:cBhvr>
                                        <p:cTn id="26" dur="500"/>
                                        <p:tgtEl>
                                          <p:spTgt spid="130055">
                                            <p:txEl>
                                              <p:pRg st="5" end="5"/>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130055">
                                            <p:txEl>
                                              <p:pRg st="6" end="6"/>
                                            </p:txEl>
                                          </p:spTgt>
                                        </p:tgtEl>
                                        <p:attrNameLst>
                                          <p:attrName>style.visibility</p:attrName>
                                        </p:attrNameLst>
                                      </p:cBhvr>
                                      <p:to>
                                        <p:strVal val="visible"/>
                                      </p:to>
                                    </p:set>
                                    <p:animEffect transition="in" filter="fade">
                                      <p:cBhvr>
                                        <p:cTn id="31" dur="500"/>
                                        <p:tgtEl>
                                          <p:spTgt spid="130055">
                                            <p:txEl>
                                              <p:pRg st="6" end="6"/>
                                            </p:txEl>
                                          </p:spTgt>
                                        </p:tgtEl>
                                      </p:cBhvr>
                                    </p:animEffect>
                                  </p:childTnLst>
                                </p:cTn>
                              </p:par>
                            </p:childTnLst>
                          </p:cTn>
                        </p:par>
                        <p:par>
                          <p:cTn id="32" fill="hold" nodeType="afterGroup">
                            <p:stCondLst>
                              <p:cond delay="500"/>
                            </p:stCondLst>
                            <p:childTnLst>
                              <p:par>
                                <p:cTn id="33" presetID="10" presetClass="entr" presetSubtype="0" fill="hold" nodeType="afterEffect">
                                  <p:stCondLst>
                                    <p:cond delay="0"/>
                                  </p:stCondLst>
                                  <p:childTnLst>
                                    <p:set>
                                      <p:cBhvr>
                                        <p:cTn id="34" dur="1" fill="hold">
                                          <p:stCondLst>
                                            <p:cond delay="0"/>
                                          </p:stCondLst>
                                        </p:cTn>
                                        <p:tgtEl>
                                          <p:spTgt spid="130055">
                                            <p:txEl>
                                              <p:pRg st="7" end="7"/>
                                            </p:txEl>
                                          </p:spTgt>
                                        </p:tgtEl>
                                        <p:attrNameLst>
                                          <p:attrName>style.visibility</p:attrName>
                                        </p:attrNameLst>
                                      </p:cBhvr>
                                      <p:to>
                                        <p:strVal val="visible"/>
                                      </p:to>
                                    </p:set>
                                    <p:animEffect transition="in" filter="fade">
                                      <p:cBhvr>
                                        <p:cTn id="35" dur="500"/>
                                        <p:tgtEl>
                                          <p:spTgt spid="130055">
                                            <p:txEl>
                                              <p:pRg st="7" end="7"/>
                                            </p:txEl>
                                          </p:spTgt>
                                        </p:tgtEl>
                                      </p:cBhvr>
                                    </p:animEffect>
                                  </p:childTnLst>
                                </p:cTn>
                              </p:par>
                            </p:childTnLst>
                          </p:cTn>
                        </p:par>
                        <p:par>
                          <p:cTn id="36" fill="hold" nodeType="afterGroup">
                            <p:stCondLst>
                              <p:cond delay="1000"/>
                            </p:stCondLst>
                            <p:childTnLst>
                              <p:par>
                                <p:cTn id="37" presetID="10" presetClass="entr" presetSubtype="0" fill="hold" nodeType="afterEffect">
                                  <p:stCondLst>
                                    <p:cond delay="0"/>
                                  </p:stCondLst>
                                  <p:childTnLst>
                                    <p:set>
                                      <p:cBhvr>
                                        <p:cTn id="38" dur="1" fill="hold">
                                          <p:stCondLst>
                                            <p:cond delay="0"/>
                                          </p:stCondLst>
                                        </p:cTn>
                                        <p:tgtEl>
                                          <p:spTgt spid="130055">
                                            <p:txEl>
                                              <p:pRg st="8" end="8"/>
                                            </p:txEl>
                                          </p:spTgt>
                                        </p:tgtEl>
                                        <p:attrNameLst>
                                          <p:attrName>style.visibility</p:attrName>
                                        </p:attrNameLst>
                                      </p:cBhvr>
                                      <p:to>
                                        <p:strVal val="visible"/>
                                      </p:to>
                                    </p:set>
                                    <p:animEffect transition="in" filter="fade">
                                      <p:cBhvr>
                                        <p:cTn id="39" dur="500"/>
                                        <p:tgtEl>
                                          <p:spTgt spid="13005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FB3CEA1-88D9-42FB-88ED-1E9807FE6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D4A3EC0B-1205-FFB6-0656-6121E4057C62}"/>
              </a:ext>
            </a:extLst>
          </p:cNvPr>
          <p:cNvPicPr>
            <a:picLocks noChangeAspect="1"/>
          </p:cNvPicPr>
          <p:nvPr/>
        </p:nvPicPr>
        <p:blipFill>
          <a:blip r:embed="rId3"/>
          <a:srcRect t="7075" b="11565"/>
          <a:stretch/>
        </p:blipFill>
        <p:spPr>
          <a:xfrm>
            <a:off x="477012" y="166388"/>
            <a:ext cx="10999641" cy="6355436"/>
          </a:xfrm>
          <a:prstGeom prst="rect">
            <a:avLst/>
          </a:prstGeom>
        </p:spPr>
      </p:pic>
      <p:sp>
        <p:nvSpPr>
          <p:cNvPr id="12" name="Rectangle 11">
            <a:extLst>
              <a:ext uri="{FF2B5EF4-FFF2-40B4-BE49-F238E27FC236}">
                <a16:creationId xmlns:a16="http://schemas.microsoft.com/office/drawing/2014/main" id="{9A6C928E-4252-4F33-8C34-E50A12A31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851487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6">
            <a:extLst>
              <a:ext uri="{FF2B5EF4-FFF2-40B4-BE49-F238E27FC236}">
                <a16:creationId xmlns:a16="http://schemas.microsoft.com/office/drawing/2014/main" id="{6DECCD8F-C4F3-27FE-4253-713C89923528}"/>
              </a:ext>
            </a:extLst>
          </p:cNvPr>
          <p:cNvSpPr>
            <a:spLocks noGrp="1" noChangeArrowheads="1"/>
          </p:cNvSpPr>
          <p:nvPr>
            <p:ph type="title"/>
          </p:nvPr>
        </p:nvSpPr>
        <p:spPr>
          <a:xfrm>
            <a:off x="541608" y="126146"/>
            <a:ext cx="9404723" cy="696813"/>
          </a:xfrm>
        </p:spPr>
        <p:txBody>
          <a:bodyPr/>
          <a:lstStyle/>
          <a:p>
            <a:pPr algn="ctr"/>
            <a:r>
              <a:rPr lang="en-US" altLang="en-US" sz="3200" dirty="0"/>
              <a:t>The Purpose of Miracles</a:t>
            </a:r>
          </a:p>
        </p:txBody>
      </p:sp>
      <p:sp>
        <p:nvSpPr>
          <p:cNvPr id="131079" name="Rectangle 7">
            <a:extLst>
              <a:ext uri="{FF2B5EF4-FFF2-40B4-BE49-F238E27FC236}">
                <a16:creationId xmlns:a16="http://schemas.microsoft.com/office/drawing/2014/main" id="{1B977492-E253-F57A-2536-DEB6A6CAA3A5}"/>
              </a:ext>
            </a:extLst>
          </p:cNvPr>
          <p:cNvSpPr>
            <a:spLocks noGrp="1" noChangeArrowheads="1"/>
          </p:cNvSpPr>
          <p:nvPr>
            <p:ph idx="1"/>
          </p:nvPr>
        </p:nvSpPr>
        <p:spPr>
          <a:xfrm>
            <a:off x="117566" y="914399"/>
            <a:ext cx="11678194" cy="4800598"/>
          </a:xfrm>
        </p:spPr>
        <p:txBody>
          <a:bodyPr>
            <a:noAutofit/>
          </a:bodyPr>
          <a:lstStyle/>
          <a:p>
            <a:pPr marL="543343" lvl="1" indent="-227295">
              <a:spcBef>
                <a:spcPts val="1227"/>
              </a:spcBef>
            </a:pPr>
            <a:r>
              <a:rPr lang="en-US" altLang="en-US" sz="2800" dirty="0"/>
              <a:t>Establishing the authority and credentials of Jesus as the Messiah (Luke 4:17–20) so that people would believe (John 10:37–38)</a:t>
            </a:r>
          </a:p>
          <a:p>
            <a:pPr marL="543343" lvl="1" indent="-227295">
              <a:spcBef>
                <a:spcPts val="1227"/>
              </a:spcBef>
            </a:pPr>
            <a:endParaRPr lang="en-US" altLang="en-US" sz="2800" dirty="0"/>
          </a:p>
          <a:p>
            <a:pPr marL="543343" lvl="1" indent="-227295">
              <a:spcBef>
                <a:spcPts val="1227"/>
              </a:spcBef>
            </a:pPr>
            <a:r>
              <a:rPr lang="en-US" altLang="en-US" sz="2800" dirty="0"/>
              <a:t>Communicating truth (Matthew 8:23–27; John 9)</a:t>
            </a:r>
          </a:p>
          <a:p>
            <a:pPr marL="543343" lvl="1" indent="-227295">
              <a:spcBef>
                <a:spcPts val="1227"/>
              </a:spcBef>
            </a:pPr>
            <a:endParaRPr lang="en-US" altLang="en-US" sz="2800" dirty="0"/>
          </a:p>
          <a:p>
            <a:pPr marL="543343" lvl="1" indent="-227295">
              <a:spcBef>
                <a:spcPts val="1227"/>
              </a:spcBef>
            </a:pPr>
            <a:r>
              <a:rPr lang="en-US" altLang="en-US" sz="2800" dirty="0"/>
              <a:t>Demonstrating compassion (Matthew 9:36; Mark 1:41; Luke 7:13)</a:t>
            </a:r>
          </a:p>
          <a:p>
            <a:pPr marL="543343" lvl="1" indent="-227295">
              <a:spcBef>
                <a:spcPts val="1227"/>
              </a:spcBef>
            </a:pPr>
            <a:endParaRPr lang="en-US" altLang="en-US" sz="2800" dirty="0"/>
          </a:p>
          <a:p>
            <a:pPr marL="543343" lvl="1" indent="-227295">
              <a:spcBef>
                <a:spcPts val="1227"/>
              </a:spcBef>
            </a:pPr>
            <a:r>
              <a:rPr lang="en-US" altLang="en-US" sz="2800" dirty="0"/>
              <a:t>Demonstrating a measure of the believer’s inheritance in Christ (Mark 16:17–18; Luke 24:49)</a:t>
            </a:r>
          </a:p>
        </p:txBody>
      </p:sp>
      <p:sp>
        <p:nvSpPr>
          <p:cNvPr id="4" name="Slide Number Placeholder 3">
            <a:extLst>
              <a:ext uri="{FF2B5EF4-FFF2-40B4-BE49-F238E27FC236}">
                <a16:creationId xmlns:a16="http://schemas.microsoft.com/office/drawing/2014/main" id="{8A9C7A20-4C63-E053-20C1-CE0FC236C166}"/>
              </a:ext>
            </a:extLst>
          </p:cNvPr>
          <p:cNvSpPr>
            <a:spLocks noGrp="1"/>
          </p:cNvSpPr>
          <p:nvPr>
            <p:ph type="sldNum" sz="quarter" idx="10"/>
          </p:nvPr>
        </p:nvSpPr>
        <p:spPr/>
        <p:txBody>
          <a:bodyPr/>
          <a:lstStyle>
            <a:lvl1pPr eaLnBrk="0" hangingPunct="0">
              <a:defRPr sz="1636">
                <a:solidFill>
                  <a:schemeClr val="tx1"/>
                </a:solidFill>
                <a:latin typeface="Times New Roman" panose="02020603050405020304" pitchFamily="18" charset="0"/>
                <a:cs typeface="Arial" panose="020B0604020202020204" pitchFamily="34" charset="0"/>
              </a:defRPr>
            </a:lvl1pPr>
            <a:lvl2pPr marL="506543" indent="-194824" eaLnBrk="0" hangingPunct="0">
              <a:defRPr sz="1636">
                <a:solidFill>
                  <a:schemeClr val="tx1"/>
                </a:solidFill>
                <a:latin typeface="Times New Roman" panose="02020603050405020304" pitchFamily="18" charset="0"/>
                <a:cs typeface="Arial" panose="020B0604020202020204" pitchFamily="34" charset="0"/>
              </a:defRPr>
            </a:lvl2pPr>
            <a:lvl3pPr marL="779297" indent="-155859" eaLnBrk="0" hangingPunct="0">
              <a:defRPr sz="1636">
                <a:solidFill>
                  <a:schemeClr val="tx1"/>
                </a:solidFill>
                <a:latin typeface="Times New Roman" panose="02020603050405020304" pitchFamily="18" charset="0"/>
                <a:cs typeface="Arial" panose="020B0604020202020204" pitchFamily="34" charset="0"/>
              </a:defRPr>
            </a:lvl3pPr>
            <a:lvl4pPr marL="1091016" indent="-155859" eaLnBrk="0" hangingPunct="0">
              <a:defRPr sz="1636">
                <a:solidFill>
                  <a:schemeClr val="tx1"/>
                </a:solidFill>
                <a:latin typeface="Times New Roman" panose="02020603050405020304" pitchFamily="18" charset="0"/>
                <a:cs typeface="Arial" panose="020B0604020202020204" pitchFamily="34" charset="0"/>
              </a:defRPr>
            </a:lvl4pPr>
            <a:lvl5pPr marL="1402735" indent="-155859" eaLnBrk="0" hangingPunct="0">
              <a:defRPr sz="1636">
                <a:solidFill>
                  <a:schemeClr val="tx1"/>
                </a:solidFill>
                <a:latin typeface="Times New Roman" panose="02020603050405020304" pitchFamily="18" charset="0"/>
                <a:cs typeface="Arial" panose="020B0604020202020204" pitchFamily="34" charset="0"/>
              </a:defRPr>
            </a:lvl5pPr>
            <a:lvl6pPr marL="1714454"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6pPr>
            <a:lvl7pPr marL="2026173"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7pPr>
            <a:lvl8pPr marL="2337892"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8pPr>
            <a:lvl9pPr marL="2649611"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9pPr>
          </a:lstStyle>
          <a:p>
            <a:pPr eaLnBrk="1" hangingPunct="1"/>
            <a:r>
              <a:rPr lang="en-US" altLang="en-US" sz="682">
                <a:solidFill>
                  <a:srgbClr val="7F7F7F"/>
                </a:solidFill>
                <a:cs typeface="Times New Roman" panose="02020603050405020304" pitchFamily="18" charset="0"/>
              </a:rPr>
              <a:t>Visual </a:t>
            </a:r>
            <a:fld id="{AE93CD48-BA25-5345-A3A4-8A028AAC9919}" type="slidenum">
              <a:rPr lang="en-US" altLang="en-US" sz="682">
                <a:solidFill>
                  <a:srgbClr val="7F7F7F"/>
                </a:solidFill>
                <a:cs typeface="Times New Roman" panose="02020603050405020304" pitchFamily="18" charset="0"/>
              </a:rPr>
              <a:pPr eaLnBrk="1" hangingPunct="1"/>
              <a:t>16</a:t>
            </a:fld>
            <a:endParaRPr lang="en-US" altLang="en-US" sz="682">
              <a:solidFill>
                <a:srgbClr val="7F7F7F"/>
              </a:solidFill>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131079">
                                            <p:txEl>
                                              <p:pRg st="0" end="0"/>
                                            </p:txEl>
                                          </p:spTgt>
                                        </p:tgtEl>
                                        <p:attrNameLst>
                                          <p:attrName>style.visibility</p:attrName>
                                        </p:attrNameLst>
                                      </p:cBhvr>
                                      <p:to>
                                        <p:strVal val="visible"/>
                                      </p:to>
                                    </p:set>
                                    <p:animEffect transition="in" filter="fade">
                                      <p:cBhvr>
                                        <p:cTn id="7" dur="500"/>
                                        <p:tgtEl>
                                          <p:spTgt spid="1310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31079">
                                            <p:txEl>
                                              <p:pRg st="2" end="2"/>
                                            </p:txEl>
                                          </p:spTgt>
                                        </p:tgtEl>
                                        <p:attrNameLst>
                                          <p:attrName>style.visibility</p:attrName>
                                        </p:attrNameLst>
                                      </p:cBhvr>
                                      <p:to>
                                        <p:strVal val="visible"/>
                                      </p:to>
                                    </p:set>
                                    <p:animEffect transition="in" filter="fade">
                                      <p:cBhvr>
                                        <p:cTn id="12" dur="500"/>
                                        <p:tgtEl>
                                          <p:spTgt spid="13107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31079">
                                            <p:txEl>
                                              <p:pRg st="4" end="4"/>
                                            </p:txEl>
                                          </p:spTgt>
                                        </p:tgtEl>
                                        <p:attrNameLst>
                                          <p:attrName>style.visibility</p:attrName>
                                        </p:attrNameLst>
                                      </p:cBhvr>
                                      <p:to>
                                        <p:strVal val="visible"/>
                                      </p:to>
                                    </p:set>
                                    <p:animEffect transition="in" filter="fade">
                                      <p:cBhvr>
                                        <p:cTn id="17" dur="500"/>
                                        <p:tgtEl>
                                          <p:spTgt spid="131079">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31079">
                                            <p:txEl>
                                              <p:pRg st="6" end="6"/>
                                            </p:txEl>
                                          </p:spTgt>
                                        </p:tgtEl>
                                        <p:attrNameLst>
                                          <p:attrName>style.visibility</p:attrName>
                                        </p:attrNameLst>
                                      </p:cBhvr>
                                      <p:to>
                                        <p:strVal val="visible"/>
                                      </p:to>
                                    </p:set>
                                    <p:animEffect transition="in" filter="fade">
                                      <p:cBhvr>
                                        <p:cTn id="22" dur="500"/>
                                        <p:tgtEl>
                                          <p:spTgt spid="1310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007B16-9B20-D1C4-307D-FA13DFA42419}"/>
              </a:ext>
            </a:extLst>
          </p:cNvPr>
          <p:cNvSpPr>
            <a:spLocks noGrp="1"/>
          </p:cNvSpPr>
          <p:nvPr>
            <p:ph idx="1"/>
          </p:nvPr>
        </p:nvSpPr>
        <p:spPr>
          <a:xfrm>
            <a:off x="1103312" y="653144"/>
            <a:ext cx="10091557" cy="5595256"/>
          </a:xfrm>
        </p:spPr>
        <p:txBody>
          <a:bodyPr>
            <a:normAutofit/>
          </a:bodyPr>
          <a:lstStyle/>
          <a:p>
            <a:r>
              <a:rPr lang="en-US" sz="2800" dirty="0"/>
              <a:t>Why miracles not so much today?</a:t>
            </a:r>
          </a:p>
          <a:p>
            <a:endParaRPr lang="en-US" sz="2800" dirty="0"/>
          </a:p>
          <a:p>
            <a:r>
              <a:rPr lang="en-US" sz="2800" dirty="0"/>
              <a:t>Remember His purposes for miracles</a:t>
            </a:r>
          </a:p>
        </p:txBody>
      </p:sp>
    </p:spTree>
    <p:extLst>
      <p:ext uri="{BB962C8B-B14F-4D97-AF65-F5344CB8AC3E}">
        <p14:creationId xmlns:p14="http://schemas.microsoft.com/office/powerpoint/2010/main" val="3749497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D76F6-FAF9-21C7-CD14-782EFF2FACA4}"/>
              </a:ext>
            </a:extLst>
          </p:cNvPr>
          <p:cNvSpPr>
            <a:spLocks noGrp="1"/>
          </p:cNvSpPr>
          <p:nvPr>
            <p:ph type="title"/>
          </p:nvPr>
        </p:nvSpPr>
        <p:spPr>
          <a:xfrm>
            <a:off x="646111" y="452718"/>
            <a:ext cx="9404723" cy="749065"/>
          </a:xfrm>
        </p:spPr>
        <p:txBody>
          <a:bodyPr/>
          <a:lstStyle/>
          <a:p>
            <a:r>
              <a:rPr lang="en-US" dirty="0"/>
              <a:t>Parable = definition:</a:t>
            </a:r>
          </a:p>
        </p:txBody>
      </p:sp>
      <p:sp>
        <p:nvSpPr>
          <p:cNvPr id="3" name="Content Placeholder 2">
            <a:extLst>
              <a:ext uri="{FF2B5EF4-FFF2-40B4-BE49-F238E27FC236}">
                <a16:creationId xmlns:a16="http://schemas.microsoft.com/office/drawing/2014/main" id="{01CD2CD5-73BE-9083-C259-21AC3D93CA43}"/>
              </a:ext>
            </a:extLst>
          </p:cNvPr>
          <p:cNvSpPr>
            <a:spLocks noGrp="1"/>
          </p:cNvSpPr>
          <p:nvPr>
            <p:ph idx="1"/>
          </p:nvPr>
        </p:nvSpPr>
        <p:spPr>
          <a:xfrm>
            <a:off x="1103312" y="2052918"/>
            <a:ext cx="9843362" cy="4195481"/>
          </a:xfrm>
        </p:spPr>
        <p:txBody>
          <a:bodyPr>
            <a:normAutofit/>
          </a:bodyPr>
          <a:lstStyle/>
          <a:p>
            <a:r>
              <a:rPr lang="en-US" sz="3200" dirty="0"/>
              <a:t>Greek word means “to put things side by side”. A comparison in story form</a:t>
            </a:r>
          </a:p>
          <a:p>
            <a:endParaRPr lang="en-US" sz="3200" dirty="0"/>
          </a:p>
          <a:p>
            <a:r>
              <a:rPr lang="en-US" sz="3200" dirty="0">
                <a:latin typeface="Times New Roman" panose="02020603050405020304" pitchFamily="18" charset="0"/>
              </a:rPr>
              <a:t>A</a:t>
            </a:r>
            <a:r>
              <a:rPr lang="en-US" sz="3200" dirty="0">
                <a:effectLst/>
                <a:latin typeface="Times New Roman" panose="02020603050405020304" pitchFamily="18" charset="0"/>
              </a:rPr>
              <a:t> method of teaching in which</a:t>
            </a:r>
            <a:r>
              <a:rPr lang="en-US" sz="3200" dirty="0">
                <a:latin typeface="Times New Roman" panose="02020603050405020304" pitchFamily="18" charset="0"/>
              </a:rPr>
              <a:t> </a:t>
            </a:r>
            <a:r>
              <a:rPr lang="en-US" sz="3200" dirty="0">
                <a:effectLst/>
                <a:latin typeface="Times New Roman" panose="02020603050405020304" pitchFamily="18" charset="0"/>
              </a:rPr>
              <a:t>the teacher uses familiar concepts or ideas to illustrate the unfamiliar</a:t>
            </a:r>
            <a:r>
              <a:rPr lang="en-US" sz="3200" dirty="0">
                <a:latin typeface="Times New Roman" panose="02020603050405020304" pitchFamily="18" charset="0"/>
              </a:rPr>
              <a:t> </a:t>
            </a:r>
            <a:r>
              <a:rPr lang="en-US" sz="3200" dirty="0">
                <a:effectLst/>
                <a:latin typeface="Times New Roman" panose="02020603050405020304" pitchFamily="18" charset="0"/>
              </a:rPr>
              <a:t>concepts in terms (like picture stories) the learner understands.</a:t>
            </a:r>
          </a:p>
          <a:p>
            <a:pPr marL="0" indent="0">
              <a:buNone/>
            </a:pPr>
            <a:endParaRPr lang="en-US" sz="3200" dirty="0"/>
          </a:p>
        </p:txBody>
      </p:sp>
    </p:spTree>
    <p:extLst>
      <p:ext uri="{BB962C8B-B14F-4D97-AF65-F5344CB8AC3E}">
        <p14:creationId xmlns:p14="http://schemas.microsoft.com/office/powerpoint/2010/main" val="102366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7B8BE5-04BD-4973-5C39-99EBE9D749C5}"/>
              </a:ext>
            </a:extLst>
          </p:cNvPr>
          <p:cNvSpPr>
            <a:spLocks noGrp="1"/>
          </p:cNvSpPr>
          <p:nvPr>
            <p:ph idx="1"/>
          </p:nvPr>
        </p:nvSpPr>
        <p:spPr>
          <a:xfrm>
            <a:off x="1103312" y="509452"/>
            <a:ext cx="9987054" cy="5738948"/>
          </a:xfrm>
        </p:spPr>
        <p:txBody>
          <a:bodyPr>
            <a:normAutofit fontScale="92500" lnSpcReduction="10000"/>
          </a:bodyPr>
          <a:lstStyle/>
          <a:p>
            <a:pPr marL="0" indent="0">
              <a:buNone/>
            </a:pPr>
            <a:r>
              <a:rPr lang="en-US" sz="3000" u="sng" dirty="0"/>
              <a:t>Purpose of using parables</a:t>
            </a:r>
            <a:r>
              <a:rPr lang="en-US" sz="3000" dirty="0"/>
              <a:t>:</a:t>
            </a:r>
          </a:p>
          <a:p>
            <a:pPr marL="0" indent="0">
              <a:buNone/>
            </a:pPr>
            <a:endParaRPr lang="en-US" sz="2800" dirty="0"/>
          </a:p>
          <a:p>
            <a:pPr marL="0" indent="0">
              <a:buNone/>
            </a:pPr>
            <a:r>
              <a:rPr lang="en-US" sz="3000" dirty="0">
                <a:effectLst/>
                <a:latin typeface="Times New Roman" panose="02020603050405020304" pitchFamily="18" charset="0"/>
              </a:rPr>
              <a:t>▪ expressing faith in “concrete” terms</a:t>
            </a:r>
          </a:p>
          <a:p>
            <a:pPr marL="0" indent="0">
              <a:buNone/>
            </a:pPr>
            <a:endParaRPr lang="en-US" sz="3000" dirty="0">
              <a:effectLst/>
              <a:latin typeface="Times New Roman" panose="02020603050405020304" pitchFamily="18" charset="0"/>
            </a:endParaRPr>
          </a:p>
          <a:p>
            <a:pPr marL="0" indent="0">
              <a:buNone/>
            </a:pPr>
            <a:r>
              <a:rPr lang="en-US" sz="3000" dirty="0">
                <a:effectLst/>
                <a:latin typeface="Times New Roman" panose="02020603050405020304" pitchFamily="18" charset="0"/>
              </a:rPr>
              <a:t>▪ startling, provoking, and producing a response in His hearers</a:t>
            </a:r>
          </a:p>
          <a:p>
            <a:pPr marL="0" indent="0">
              <a:buNone/>
            </a:pPr>
            <a:endParaRPr lang="en-US" sz="3000" dirty="0">
              <a:effectLst/>
              <a:latin typeface="Times New Roman" panose="02020603050405020304" pitchFamily="18" charset="0"/>
            </a:endParaRPr>
          </a:p>
          <a:p>
            <a:pPr marL="0" indent="0">
              <a:buNone/>
            </a:pPr>
            <a:r>
              <a:rPr lang="en-US" sz="3000" dirty="0">
                <a:effectLst/>
                <a:latin typeface="Times New Roman" panose="02020603050405020304" pitchFamily="18" charset="0"/>
              </a:rPr>
              <a:t>▪ challenging His hearers’ previous understandings and</a:t>
            </a:r>
          </a:p>
          <a:p>
            <a:pPr marL="0" indent="0">
              <a:buNone/>
            </a:pPr>
            <a:r>
              <a:rPr lang="en-US" sz="3000" dirty="0">
                <a:latin typeface="Times New Roman" panose="02020603050405020304" pitchFamily="18" charset="0"/>
              </a:rPr>
              <a:t>	</a:t>
            </a:r>
            <a:r>
              <a:rPr lang="en-US" sz="3000" dirty="0">
                <a:effectLst/>
                <a:latin typeface="Times New Roman" panose="02020603050405020304" pitchFamily="18" charset="0"/>
              </a:rPr>
              <a:t>explanations … one dimension was incomplete &amp; unsatisfactory</a:t>
            </a:r>
          </a:p>
          <a:p>
            <a:pPr marL="0" indent="0">
              <a:buNone/>
            </a:pPr>
            <a:endParaRPr lang="en-US" sz="3000" dirty="0">
              <a:effectLst/>
              <a:latin typeface="Times New Roman" panose="02020603050405020304" pitchFamily="18" charset="0"/>
            </a:endParaRPr>
          </a:p>
          <a:p>
            <a:pPr marL="0" indent="0">
              <a:buNone/>
            </a:pPr>
            <a:r>
              <a:rPr lang="en-US" sz="3000" dirty="0">
                <a:effectLst/>
                <a:latin typeface="Times New Roman" panose="02020603050405020304" pitchFamily="18" charset="0"/>
              </a:rPr>
              <a:t>▪ directing His hearers’ thinking and actions into a whole new</a:t>
            </a:r>
          </a:p>
          <a:p>
            <a:pPr marL="0" indent="0">
              <a:buNone/>
            </a:pPr>
            <a:r>
              <a:rPr lang="en-US" sz="3000" dirty="0">
                <a:latin typeface="Times New Roman" panose="02020603050405020304" pitchFamily="18" charset="0"/>
              </a:rPr>
              <a:t>	</a:t>
            </a:r>
            <a:r>
              <a:rPr lang="en-US" sz="3000" dirty="0">
                <a:effectLst/>
                <a:latin typeface="Times New Roman" panose="02020603050405020304" pitchFamily="18" charset="0"/>
              </a:rPr>
              <a:t>realm</a:t>
            </a:r>
          </a:p>
          <a:p>
            <a:pPr marL="0" indent="0">
              <a:buNone/>
            </a:pPr>
            <a:endParaRPr lang="en-US" sz="2800" dirty="0"/>
          </a:p>
        </p:txBody>
      </p:sp>
    </p:spTree>
    <p:extLst>
      <p:ext uri="{BB962C8B-B14F-4D97-AF65-F5344CB8AC3E}">
        <p14:creationId xmlns:p14="http://schemas.microsoft.com/office/powerpoint/2010/main" val="2637049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
            <a:extLst>
              <a:ext uri="{FF2B5EF4-FFF2-40B4-BE49-F238E27FC236}">
                <a16:creationId xmlns:a16="http://schemas.microsoft.com/office/drawing/2014/main" id="{896A916A-BAB8-9C97-8D1D-D07D7CFFE1E2}"/>
              </a:ext>
            </a:extLst>
          </p:cNvPr>
          <p:cNvSpPr>
            <a:spLocks noGrp="1" noChangeArrowheads="1"/>
          </p:cNvSpPr>
          <p:nvPr>
            <p:ph type="title"/>
          </p:nvPr>
        </p:nvSpPr>
        <p:spPr/>
        <p:txBody>
          <a:bodyPr/>
          <a:lstStyle/>
          <a:p>
            <a:r>
              <a:rPr lang="en-US" altLang="en-US" sz="3600" u="sng" dirty="0"/>
              <a:t>How to Interpret Parables</a:t>
            </a:r>
          </a:p>
        </p:txBody>
      </p:sp>
      <p:sp>
        <p:nvSpPr>
          <p:cNvPr id="125963" name="Rectangle 11">
            <a:extLst>
              <a:ext uri="{FF2B5EF4-FFF2-40B4-BE49-F238E27FC236}">
                <a16:creationId xmlns:a16="http://schemas.microsoft.com/office/drawing/2014/main" id="{29D7A6CE-2E93-7D22-66B8-8954A94B2325}"/>
              </a:ext>
            </a:extLst>
          </p:cNvPr>
          <p:cNvSpPr>
            <a:spLocks noGrp="1" noChangeArrowheads="1"/>
          </p:cNvSpPr>
          <p:nvPr>
            <p:ph idx="1"/>
          </p:nvPr>
        </p:nvSpPr>
        <p:spPr>
          <a:xfrm>
            <a:off x="444137" y="1447801"/>
            <a:ext cx="10842171" cy="5091812"/>
          </a:xfrm>
        </p:spPr>
        <p:txBody>
          <a:bodyPr/>
          <a:lstStyle/>
          <a:p>
            <a:pPr marL="543343" lvl="1" indent="-227295">
              <a:spcBef>
                <a:spcPts val="1227"/>
              </a:spcBef>
            </a:pPr>
            <a:r>
              <a:rPr lang="en-US" altLang="en-US" sz="2800" dirty="0"/>
              <a:t>Do not overemphasize individual details within a parable.</a:t>
            </a:r>
          </a:p>
          <a:p>
            <a:pPr marL="543343" lvl="1" indent="-227295">
              <a:spcBef>
                <a:spcPts val="1227"/>
              </a:spcBef>
            </a:pPr>
            <a:endParaRPr lang="en-US" altLang="en-US" sz="2800" dirty="0"/>
          </a:p>
          <a:p>
            <a:pPr marL="543343" lvl="1" indent="-227295">
              <a:spcBef>
                <a:spcPts val="1227"/>
              </a:spcBef>
            </a:pPr>
            <a:r>
              <a:rPr lang="en-US" altLang="en-US" sz="2800" dirty="0"/>
              <a:t>Determine whether Christ himself supplied the meaning of a parable.</a:t>
            </a:r>
          </a:p>
          <a:p>
            <a:pPr marL="543343" lvl="1" indent="-227295">
              <a:spcBef>
                <a:spcPts val="1227"/>
              </a:spcBef>
            </a:pPr>
            <a:endParaRPr lang="en-US" altLang="en-US" sz="2800" dirty="0"/>
          </a:p>
          <a:p>
            <a:pPr marL="543343" lvl="1" indent="-227295">
              <a:spcBef>
                <a:spcPts val="1227"/>
              </a:spcBef>
            </a:pPr>
            <a:r>
              <a:rPr lang="en-US" altLang="en-US" sz="2800" dirty="0"/>
              <a:t>Avoid using parables as the foundation and source of doctrine.</a:t>
            </a:r>
          </a:p>
          <a:p>
            <a:pPr marL="316048" lvl="1" indent="0">
              <a:spcBef>
                <a:spcPts val="1227"/>
              </a:spcBef>
              <a:buNone/>
            </a:pPr>
            <a:endParaRPr lang="en-US" altLang="en-US" sz="2800" dirty="0"/>
          </a:p>
          <a:p>
            <a:pPr marL="543343" lvl="1" indent="-227295">
              <a:spcBef>
                <a:spcPts val="1227"/>
              </a:spcBef>
            </a:pPr>
            <a:r>
              <a:rPr lang="en-US" altLang="en-US" sz="2800" dirty="0"/>
              <a:t>Use the truth in a parable in its proper context</a:t>
            </a:r>
            <a:r>
              <a:rPr lang="en-US" altLang="en-US" dirty="0"/>
              <a:t>.</a:t>
            </a:r>
          </a:p>
        </p:txBody>
      </p:sp>
      <p:sp>
        <p:nvSpPr>
          <p:cNvPr id="4" name="Slide Number Placeholder 3">
            <a:extLst>
              <a:ext uri="{FF2B5EF4-FFF2-40B4-BE49-F238E27FC236}">
                <a16:creationId xmlns:a16="http://schemas.microsoft.com/office/drawing/2014/main" id="{271FC9D2-C3EF-47C3-CB67-24803D2D0823}"/>
              </a:ext>
            </a:extLst>
          </p:cNvPr>
          <p:cNvSpPr>
            <a:spLocks noGrp="1"/>
          </p:cNvSpPr>
          <p:nvPr>
            <p:ph type="sldNum" sz="quarter" idx="10"/>
          </p:nvPr>
        </p:nvSpPr>
        <p:spPr/>
        <p:txBody>
          <a:bodyPr/>
          <a:lstStyle>
            <a:lvl1pPr eaLnBrk="0" hangingPunct="0">
              <a:defRPr sz="1636">
                <a:solidFill>
                  <a:schemeClr val="tx1"/>
                </a:solidFill>
                <a:latin typeface="Times New Roman" panose="02020603050405020304" pitchFamily="18" charset="0"/>
                <a:cs typeface="Arial" panose="020B0604020202020204" pitchFamily="34" charset="0"/>
              </a:defRPr>
            </a:lvl1pPr>
            <a:lvl2pPr marL="506543" indent="-194824" eaLnBrk="0" hangingPunct="0">
              <a:defRPr sz="1636">
                <a:solidFill>
                  <a:schemeClr val="tx1"/>
                </a:solidFill>
                <a:latin typeface="Times New Roman" panose="02020603050405020304" pitchFamily="18" charset="0"/>
                <a:cs typeface="Arial" panose="020B0604020202020204" pitchFamily="34" charset="0"/>
              </a:defRPr>
            </a:lvl2pPr>
            <a:lvl3pPr marL="779297" indent="-155859" eaLnBrk="0" hangingPunct="0">
              <a:defRPr sz="1636">
                <a:solidFill>
                  <a:schemeClr val="tx1"/>
                </a:solidFill>
                <a:latin typeface="Times New Roman" panose="02020603050405020304" pitchFamily="18" charset="0"/>
                <a:cs typeface="Arial" panose="020B0604020202020204" pitchFamily="34" charset="0"/>
              </a:defRPr>
            </a:lvl3pPr>
            <a:lvl4pPr marL="1091016" indent="-155859" eaLnBrk="0" hangingPunct="0">
              <a:defRPr sz="1636">
                <a:solidFill>
                  <a:schemeClr val="tx1"/>
                </a:solidFill>
                <a:latin typeface="Times New Roman" panose="02020603050405020304" pitchFamily="18" charset="0"/>
                <a:cs typeface="Arial" panose="020B0604020202020204" pitchFamily="34" charset="0"/>
              </a:defRPr>
            </a:lvl4pPr>
            <a:lvl5pPr marL="1402735" indent="-155859" eaLnBrk="0" hangingPunct="0">
              <a:defRPr sz="1636">
                <a:solidFill>
                  <a:schemeClr val="tx1"/>
                </a:solidFill>
                <a:latin typeface="Times New Roman" panose="02020603050405020304" pitchFamily="18" charset="0"/>
                <a:cs typeface="Arial" panose="020B0604020202020204" pitchFamily="34" charset="0"/>
              </a:defRPr>
            </a:lvl5pPr>
            <a:lvl6pPr marL="1714454"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6pPr>
            <a:lvl7pPr marL="2026173"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7pPr>
            <a:lvl8pPr marL="2337892"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8pPr>
            <a:lvl9pPr marL="2649611"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9pPr>
          </a:lstStyle>
          <a:p>
            <a:pPr eaLnBrk="1" hangingPunct="1"/>
            <a:r>
              <a:rPr lang="en-US" altLang="en-US" sz="682">
                <a:solidFill>
                  <a:srgbClr val="7F7F7F"/>
                </a:solidFill>
                <a:cs typeface="Times New Roman" panose="02020603050405020304" pitchFamily="18" charset="0"/>
              </a:rPr>
              <a:t>Visual </a:t>
            </a:r>
            <a:fld id="{6ECA1916-2DBA-F248-AF83-F17DB522FB8C}" type="slidenum">
              <a:rPr lang="en-US" altLang="en-US" sz="682">
                <a:solidFill>
                  <a:srgbClr val="7F7F7F"/>
                </a:solidFill>
                <a:cs typeface="Times New Roman" panose="02020603050405020304" pitchFamily="18" charset="0"/>
              </a:rPr>
              <a:pPr eaLnBrk="1" hangingPunct="1"/>
              <a:t>4</a:t>
            </a:fld>
            <a:endParaRPr lang="en-US" altLang="en-US" sz="682">
              <a:solidFill>
                <a:srgbClr val="7F7F7F"/>
              </a:solidFill>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125963">
                                            <p:txEl>
                                              <p:pRg st="0" end="0"/>
                                            </p:txEl>
                                          </p:spTgt>
                                        </p:tgtEl>
                                        <p:attrNameLst>
                                          <p:attrName>style.visibility</p:attrName>
                                        </p:attrNameLst>
                                      </p:cBhvr>
                                      <p:to>
                                        <p:strVal val="visible"/>
                                      </p:to>
                                    </p:set>
                                    <p:animEffect transition="in" filter="fade">
                                      <p:cBhvr>
                                        <p:cTn id="7" dur="500"/>
                                        <p:tgtEl>
                                          <p:spTgt spid="1259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25963">
                                            <p:txEl>
                                              <p:pRg st="2" end="2"/>
                                            </p:txEl>
                                          </p:spTgt>
                                        </p:tgtEl>
                                        <p:attrNameLst>
                                          <p:attrName>style.visibility</p:attrName>
                                        </p:attrNameLst>
                                      </p:cBhvr>
                                      <p:to>
                                        <p:strVal val="visible"/>
                                      </p:to>
                                    </p:set>
                                    <p:animEffect transition="in" filter="fade">
                                      <p:cBhvr>
                                        <p:cTn id="12" dur="500"/>
                                        <p:tgtEl>
                                          <p:spTgt spid="12596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25963">
                                            <p:txEl>
                                              <p:pRg st="4" end="4"/>
                                            </p:txEl>
                                          </p:spTgt>
                                        </p:tgtEl>
                                        <p:attrNameLst>
                                          <p:attrName>style.visibility</p:attrName>
                                        </p:attrNameLst>
                                      </p:cBhvr>
                                      <p:to>
                                        <p:strVal val="visible"/>
                                      </p:to>
                                    </p:set>
                                    <p:animEffect transition="in" filter="fade">
                                      <p:cBhvr>
                                        <p:cTn id="17" dur="500"/>
                                        <p:tgtEl>
                                          <p:spTgt spid="12596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25963">
                                            <p:txEl>
                                              <p:pRg st="6" end="6"/>
                                            </p:txEl>
                                          </p:spTgt>
                                        </p:tgtEl>
                                        <p:attrNameLst>
                                          <p:attrName>style.visibility</p:attrName>
                                        </p:attrNameLst>
                                      </p:cBhvr>
                                      <p:to>
                                        <p:strVal val="visible"/>
                                      </p:to>
                                    </p:set>
                                    <p:animEffect transition="in" filter="fade">
                                      <p:cBhvr>
                                        <p:cTn id="22" dur="500"/>
                                        <p:tgtEl>
                                          <p:spTgt spid="12596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0">
            <a:extLst>
              <a:ext uri="{FF2B5EF4-FFF2-40B4-BE49-F238E27FC236}">
                <a16:creationId xmlns:a16="http://schemas.microsoft.com/office/drawing/2014/main" id="{0A63CD7B-C2D6-B86B-EBAC-81BA5DA9EAEE}"/>
              </a:ext>
            </a:extLst>
          </p:cNvPr>
          <p:cNvSpPr>
            <a:spLocks noGrp="1" noChangeArrowheads="1"/>
          </p:cNvSpPr>
          <p:nvPr>
            <p:ph type="title"/>
          </p:nvPr>
        </p:nvSpPr>
        <p:spPr>
          <a:xfrm>
            <a:off x="580797" y="139209"/>
            <a:ext cx="9404723" cy="722939"/>
          </a:xfrm>
        </p:spPr>
        <p:txBody>
          <a:bodyPr/>
          <a:lstStyle/>
          <a:p>
            <a:r>
              <a:rPr lang="en-US" altLang="en-US" sz="3200" u="sng" dirty="0"/>
              <a:t>Parables by the Numbers</a:t>
            </a:r>
          </a:p>
        </p:txBody>
      </p:sp>
      <p:sp>
        <p:nvSpPr>
          <p:cNvPr id="126987" name="Rectangle 11">
            <a:extLst>
              <a:ext uri="{FF2B5EF4-FFF2-40B4-BE49-F238E27FC236}">
                <a16:creationId xmlns:a16="http://schemas.microsoft.com/office/drawing/2014/main" id="{4A88F4AD-35A3-6F10-6DEB-6EE231191454}"/>
              </a:ext>
            </a:extLst>
          </p:cNvPr>
          <p:cNvSpPr>
            <a:spLocks noGrp="1" noChangeArrowheads="1"/>
          </p:cNvSpPr>
          <p:nvPr>
            <p:ph idx="1"/>
          </p:nvPr>
        </p:nvSpPr>
        <p:spPr>
          <a:xfrm>
            <a:off x="-209006" y="990602"/>
            <a:ext cx="12187646" cy="5963320"/>
          </a:xfrm>
        </p:spPr>
        <p:txBody>
          <a:bodyPr>
            <a:noAutofit/>
          </a:bodyPr>
          <a:lstStyle/>
          <a:p>
            <a:pPr marL="543343" lvl="1" indent="-227295">
              <a:lnSpc>
                <a:spcPct val="105000"/>
              </a:lnSpc>
              <a:spcBef>
                <a:spcPts val="818"/>
              </a:spcBef>
            </a:pPr>
            <a:r>
              <a:rPr lang="en-US" altLang="en-US" sz="2500" dirty="0"/>
              <a:t>Of 47 parables, 12 are unique to Matthew, 2 to Mark, and 18 to Luke.</a:t>
            </a:r>
          </a:p>
          <a:p>
            <a:pPr marL="543343" lvl="1" indent="-227295">
              <a:lnSpc>
                <a:spcPct val="105000"/>
              </a:lnSpc>
              <a:spcBef>
                <a:spcPts val="818"/>
              </a:spcBef>
            </a:pPr>
            <a:r>
              <a:rPr lang="en-US" altLang="en-US" sz="2500" dirty="0"/>
              <a:t>Seven parables appear in both Matthew and Luke. (Parables of the Lamp, the Two Builders, the Evil Spirit That Returned, the Yeast, the Lost Sheep, the Master and the Thief, and the Faithful and Evil Servants).</a:t>
            </a:r>
          </a:p>
          <a:p>
            <a:pPr marL="543343" lvl="1" indent="-227295">
              <a:lnSpc>
                <a:spcPct val="105000"/>
              </a:lnSpc>
              <a:spcBef>
                <a:spcPts val="818"/>
              </a:spcBef>
            </a:pPr>
            <a:r>
              <a:rPr lang="en-US" altLang="en-US" sz="2500" dirty="0"/>
              <a:t>Eight parables appear in all three Synoptic Gospels. (Parables of the Bridegroom’s Guests, the Patch on an Old Garment, New Wine in Old Wineskins, the Sower, the Mustard Seed, the Tenants, the Rejected Stone, and the Sprouting Fig Tree).</a:t>
            </a:r>
          </a:p>
          <a:p>
            <a:pPr marL="543343" lvl="1" indent="-227295">
              <a:lnSpc>
                <a:spcPct val="105000"/>
              </a:lnSpc>
              <a:spcBef>
                <a:spcPts val="818"/>
              </a:spcBef>
            </a:pPr>
            <a:r>
              <a:rPr lang="en-US" altLang="en-US" sz="2500" dirty="0"/>
              <a:t>Luke records the most parables (about 33); Matthew is second (27); and Mark records the least (10).</a:t>
            </a:r>
          </a:p>
          <a:p>
            <a:pPr marL="543343" lvl="1" indent="-227295">
              <a:lnSpc>
                <a:spcPct val="105000"/>
              </a:lnSpc>
              <a:spcBef>
                <a:spcPts val="818"/>
              </a:spcBef>
            </a:pPr>
            <a:r>
              <a:rPr lang="en-US" altLang="en-US" sz="2500" dirty="0"/>
              <a:t>The greater number of parables in Matthew and Luke correlates with the greater emphasis on teaching in these Gospels.</a:t>
            </a:r>
          </a:p>
        </p:txBody>
      </p:sp>
      <p:sp>
        <p:nvSpPr>
          <p:cNvPr id="4" name="Slide Number Placeholder 3">
            <a:extLst>
              <a:ext uri="{FF2B5EF4-FFF2-40B4-BE49-F238E27FC236}">
                <a16:creationId xmlns:a16="http://schemas.microsoft.com/office/drawing/2014/main" id="{930523CD-E231-9397-8948-F88C95ABE406}"/>
              </a:ext>
            </a:extLst>
          </p:cNvPr>
          <p:cNvSpPr>
            <a:spLocks noGrp="1"/>
          </p:cNvSpPr>
          <p:nvPr>
            <p:ph type="sldNum" sz="quarter" idx="10"/>
          </p:nvPr>
        </p:nvSpPr>
        <p:spPr/>
        <p:txBody>
          <a:bodyPr/>
          <a:lstStyle>
            <a:lvl1pPr eaLnBrk="0" hangingPunct="0">
              <a:defRPr sz="1636">
                <a:solidFill>
                  <a:schemeClr val="tx1"/>
                </a:solidFill>
                <a:latin typeface="Times New Roman" panose="02020603050405020304" pitchFamily="18" charset="0"/>
                <a:cs typeface="Arial" panose="020B0604020202020204" pitchFamily="34" charset="0"/>
              </a:defRPr>
            </a:lvl1pPr>
            <a:lvl2pPr marL="506543" indent="-194824" eaLnBrk="0" hangingPunct="0">
              <a:defRPr sz="1636">
                <a:solidFill>
                  <a:schemeClr val="tx1"/>
                </a:solidFill>
                <a:latin typeface="Times New Roman" panose="02020603050405020304" pitchFamily="18" charset="0"/>
                <a:cs typeface="Arial" panose="020B0604020202020204" pitchFamily="34" charset="0"/>
              </a:defRPr>
            </a:lvl2pPr>
            <a:lvl3pPr marL="779297" indent="-155859" eaLnBrk="0" hangingPunct="0">
              <a:defRPr sz="1636">
                <a:solidFill>
                  <a:schemeClr val="tx1"/>
                </a:solidFill>
                <a:latin typeface="Times New Roman" panose="02020603050405020304" pitchFamily="18" charset="0"/>
                <a:cs typeface="Arial" panose="020B0604020202020204" pitchFamily="34" charset="0"/>
              </a:defRPr>
            </a:lvl3pPr>
            <a:lvl4pPr marL="1091016" indent="-155859" eaLnBrk="0" hangingPunct="0">
              <a:defRPr sz="1636">
                <a:solidFill>
                  <a:schemeClr val="tx1"/>
                </a:solidFill>
                <a:latin typeface="Times New Roman" panose="02020603050405020304" pitchFamily="18" charset="0"/>
                <a:cs typeface="Arial" panose="020B0604020202020204" pitchFamily="34" charset="0"/>
              </a:defRPr>
            </a:lvl4pPr>
            <a:lvl5pPr marL="1402735" indent="-155859" eaLnBrk="0" hangingPunct="0">
              <a:defRPr sz="1636">
                <a:solidFill>
                  <a:schemeClr val="tx1"/>
                </a:solidFill>
                <a:latin typeface="Times New Roman" panose="02020603050405020304" pitchFamily="18" charset="0"/>
                <a:cs typeface="Arial" panose="020B0604020202020204" pitchFamily="34" charset="0"/>
              </a:defRPr>
            </a:lvl5pPr>
            <a:lvl6pPr marL="1714454"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6pPr>
            <a:lvl7pPr marL="2026173"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7pPr>
            <a:lvl8pPr marL="2337892"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8pPr>
            <a:lvl9pPr marL="2649611" indent="-155859" algn="ctr" eaLnBrk="0" fontAlgn="base" hangingPunct="0">
              <a:spcBef>
                <a:spcPct val="0"/>
              </a:spcBef>
              <a:spcAft>
                <a:spcPct val="0"/>
              </a:spcAft>
              <a:defRPr sz="1636">
                <a:solidFill>
                  <a:schemeClr val="tx1"/>
                </a:solidFill>
                <a:latin typeface="Times New Roman" panose="02020603050405020304" pitchFamily="18" charset="0"/>
                <a:cs typeface="Arial" panose="020B0604020202020204" pitchFamily="34" charset="0"/>
              </a:defRPr>
            </a:lvl9pPr>
          </a:lstStyle>
          <a:p>
            <a:pPr eaLnBrk="1" hangingPunct="1"/>
            <a:r>
              <a:rPr lang="en-US" altLang="en-US" sz="682">
                <a:solidFill>
                  <a:srgbClr val="7F7F7F"/>
                </a:solidFill>
                <a:cs typeface="Times New Roman" panose="02020603050405020304" pitchFamily="18" charset="0"/>
              </a:rPr>
              <a:t>Visual </a:t>
            </a:r>
            <a:fld id="{674D8867-D134-6846-AFFC-F73B9E85432E}" type="slidenum">
              <a:rPr lang="en-US" altLang="en-US" sz="682">
                <a:solidFill>
                  <a:srgbClr val="7F7F7F"/>
                </a:solidFill>
                <a:cs typeface="Times New Roman" panose="02020603050405020304" pitchFamily="18" charset="0"/>
              </a:rPr>
              <a:pPr eaLnBrk="1" hangingPunct="1"/>
              <a:t>5</a:t>
            </a:fld>
            <a:endParaRPr lang="en-US" altLang="en-US" sz="682">
              <a:solidFill>
                <a:srgbClr val="7F7F7F"/>
              </a:solidFill>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126987">
                                            <p:txEl>
                                              <p:pRg st="0" end="0"/>
                                            </p:txEl>
                                          </p:spTgt>
                                        </p:tgtEl>
                                        <p:attrNameLst>
                                          <p:attrName>style.visibility</p:attrName>
                                        </p:attrNameLst>
                                      </p:cBhvr>
                                      <p:to>
                                        <p:strVal val="visible"/>
                                      </p:to>
                                    </p:set>
                                    <p:animEffect transition="in" filter="fade">
                                      <p:cBhvr>
                                        <p:cTn id="7" dur="500"/>
                                        <p:tgtEl>
                                          <p:spTgt spid="126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26987">
                                            <p:txEl>
                                              <p:pRg st="1" end="1"/>
                                            </p:txEl>
                                          </p:spTgt>
                                        </p:tgtEl>
                                        <p:attrNameLst>
                                          <p:attrName>style.visibility</p:attrName>
                                        </p:attrNameLst>
                                      </p:cBhvr>
                                      <p:to>
                                        <p:strVal val="visible"/>
                                      </p:to>
                                    </p:set>
                                    <p:animEffect transition="in" filter="fade">
                                      <p:cBhvr>
                                        <p:cTn id="12" dur="500"/>
                                        <p:tgtEl>
                                          <p:spTgt spid="1269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26987">
                                            <p:txEl>
                                              <p:pRg st="2" end="2"/>
                                            </p:txEl>
                                          </p:spTgt>
                                        </p:tgtEl>
                                        <p:attrNameLst>
                                          <p:attrName>style.visibility</p:attrName>
                                        </p:attrNameLst>
                                      </p:cBhvr>
                                      <p:to>
                                        <p:strVal val="visible"/>
                                      </p:to>
                                    </p:set>
                                    <p:animEffect transition="in" filter="fade">
                                      <p:cBhvr>
                                        <p:cTn id="17" dur="500"/>
                                        <p:tgtEl>
                                          <p:spTgt spid="1269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26987">
                                            <p:txEl>
                                              <p:pRg st="3" end="3"/>
                                            </p:txEl>
                                          </p:spTgt>
                                        </p:tgtEl>
                                        <p:attrNameLst>
                                          <p:attrName>style.visibility</p:attrName>
                                        </p:attrNameLst>
                                      </p:cBhvr>
                                      <p:to>
                                        <p:strVal val="visible"/>
                                      </p:to>
                                    </p:set>
                                    <p:animEffect transition="in" filter="fade">
                                      <p:cBhvr>
                                        <p:cTn id="22" dur="500"/>
                                        <p:tgtEl>
                                          <p:spTgt spid="12698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26987">
                                            <p:txEl>
                                              <p:pRg st="4" end="4"/>
                                            </p:txEl>
                                          </p:spTgt>
                                        </p:tgtEl>
                                        <p:attrNameLst>
                                          <p:attrName>style.visibility</p:attrName>
                                        </p:attrNameLst>
                                      </p:cBhvr>
                                      <p:to>
                                        <p:strVal val="visible"/>
                                      </p:to>
                                    </p:set>
                                    <p:animEffect transition="in" filter="fade">
                                      <p:cBhvr>
                                        <p:cTn id="27" dur="500"/>
                                        <p:tgtEl>
                                          <p:spTgt spid="1269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26987">
                                            <p:txEl>
                                              <p:pRg st="0" end="0"/>
                                            </p:txEl>
                                          </p:spTgt>
                                        </p:tgtEl>
                                        <p:attrNameLst>
                                          <p:attrName>style.visibility</p:attrName>
                                        </p:attrNameLst>
                                      </p:cBhvr>
                                      <p:to>
                                        <p:strVal val="visible"/>
                                      </p:to>
                                    </p:set>
                                    <p:anim calcmode="lin" valueType="num">
                                      <p:cBhvr additive="base">
                                        <p:cTn id="32" dur="500" fill="hold"/>
                                        <p:tgtEl>
                                          <p:spTgt spid="126987">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26987">
                                            <p:txEl>
                                              <p:pRg st="0" end="0"/>
                                            </p:txEl>
                                          </p:spTgt>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126987">
                                            <p:txEl>
                                              <p:pRg st="1" end="1"/>
                                            </p:txEl>
                                          </p:spTgt>
                                        </p:tgtEl>
                                        <p:attrNameLst>
                                          <p:attrName>style.visibility</p:attrName>
                                        </p:attrNameLst>
                                      </p:cBhvr>
                                      <p:to>
                                        <p:strVal val="visible"/>
                                      </p:to>
                                    </p:set>
                                    <p:anim calcmode="lin" valueType="num">
                                      <p:cBhvr additive="base">
                                        <p:cTn id="36" dur="500" fill="hold"/>
                                        <p:tgtEl>
                                          <p:spTgt spid="126987">
                                            <p:txEl>
                                              <p:pRg st="1" end="1"/>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26987">
                                            <p:txEl>
                                              <p:pRg st="1" end="1"/>
                                            </p:txEl>
                                          </p:spTgt>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126987">
                                            <p:txEl>
                                              <p:pRg st="2" end="2"/>
                                            </p:txEl>
                                          </p:spTgt>
                                        </p:tgtEl>
                                        <p:attrNameLst>
                                          <p:attrName>style.visibility</p:attrName>
                                        </p:attrNameLst>
                                      </p:cBhvr>
                                      <p:to>
                                        <p:strVal val="visible"/>
                                      </p:to>
                                    </p:set>
                                    <p:anim calcmode="lin" valueType="num">
                                      <p:cBhvr additive="base">
                                        <p:cTn id="40" dur="500" fill="hold"/>
                                        <p:tgtEl>
                                          <p:spTgt spid="126987">
                                            <p:txEl>
                                              <p:pRg st="2" end="2"/>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26987">
                                            <p:txEl>
                                              <p:pRg st="2" end="2"/>
                                            </p:txEl>
                                          </p:spTgt>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126987">
                                            <p:txEl>
                                              <p:pRg st="3" end="3"/>
                                            </p:txEl>
                                          </p:spTgt>
                                        </p:tgtEl>
                                        <p:attrNameLst>
                                          <p:attrName>style.visibility</p:attrName>
                                        </p:attrNameLst>
                                      </p:cBhvr>
                                      <p:to>
                                        <p:strVal val="visible"/>
                                      </p:to>
                                    </p:set>
                                    <p:anim calcmode="lin" valueType="num">
                                      <p:cBhvr additive="base">
                                        <p:cTn id="44" dur="500" fill="hold"/>
                                        <p:tgtEl>
                                          <p:spTgt spid="126987">
                                            <p:txEl>
                                              <p:pRg st="3" end="3"/>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126987">
                                            <p:txEl>
                                              <p:pRg st="3" end="3"/>
                                            </p:txEl>
                                          </p:spTgt>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126987">
                                            <p:txEl>
                                              <p:pRg st="4" end="4"/>
                                            </p:txEl>
                                          </p:spTgt>
                                        </p:tgtEl>
                                        <p:attrNameLst>
                                          <p:attrName>style.visibility</p:attrName>
                                        </p:attrNameLst>
                                      </p:cBhvr>
                                      <p:to>
                                        <p:strVal val="visible"/>
                                      </p:to>
                                    </p:set>
                                    <p:anim calcmode="lin" valueType="num">
                                      <p:cBhvr additive="base">
                                        <p:cTn id="48" dur="500" fill="hold"/>
                                        <p:tgtEl>
                                          <p:spTgt spid="126987">
                                            <p:txEl>
                                              <p:pRg st="4" end="4"/>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12698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8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3D08CC-DF72-1ABC-9B92-D335D060B0AE}"/>
              </a:ext>
            </a:extLst>
          </p:cNvPr>
          <p:cNvSpPr>
            <a:spLocks noGrp="1"/>
          </p:cNvSpPr>
          <p:nvPr>
            <p:ph idx="1"/>
          </p:nvPr>
        </p:nvSpPr>
        <p:spPr>
          <a:xfrm>
            <a:off x="352698" y="783772"/>
            <a:ext cx="10189028" cy="5804262"/>
          </a:xfrm>
        </p:spPr>
        <p:txBody>
          <a:bodyPr>
            <a:normAutofit/>
          </a:bodyPr>
          <a:lstStyle/>
          <a:p>
            <a:pPr marL="0" indent="0">
              <a:buNone/>
            </a:pPr>
            <a:r>
              <a:rPr lang="en-US" sz="2800" dirty="0"/>
              <a:t>How did Jesus’ parables change as His ministry got closer to the cross?</a:t>
            </a:r>
          </a:p>
          <a:p>
            <a:pPr marL="0" indent="0">
              <a:buNone/>
            </a:pPr>
            <a:endParaRPr lang="en-US" sz="2400" i="1" dirty="0">
              <a:solidFill>
                <a:srgbClr val="999A98"/>
              </a:solidFill>
              <a:latin typeface="Wingdings 3" pitchFamily="2" charset="2"/>
            </a:endParaRPr>
          </a:p>
          <a:p>
            <a:pPr marL="0" indent="0">
              <a:buNone/>
            </a:pPr>
            <a:r>
              <a:rPr lang="en-US" sz="3200" i="1" dirty="0">
                <a:effectLst/>
                <a:latin typeface="Times New Roman" panose="02020603050405020304" pitchFamily="18" charset="0"/>
              </a:rPr>
              <a:t>Jesus’ earliest parables spoke of a new system that was coming to</a:t>
            </a:r>
            <a:r>
              <a:rPr lang="en-US" sz="3200" dirty="0">
                <a:latin typeface="Times New Roman" panose="02020603050405020304" pitchFamily="18" charset="0"/>
              </a:rPr>
              <a:t> </a:t>
            </a:r>
            <a:r>
              <a:rPr lang="en-US" sz="3200" i="1" dirty="0">
                <a:effectLst/>
                <a:latin typeface="Times New Roman" panose="02020603050405020304" pitchFamily="18" charset="0"/>
              </a:rPr>
              <a:t>replace the old. Then He focused on requirements for entering the</a:t>
            </a:r>
            <a:r>
              <a:rPr lang="en-US" sz="3200" dirty="0">
                <a:latin typeface="Times New Roman" panose="02020603050405020304" pitchFamily="18" charset="0"/>
              </a:rPr>
              <a:t> </a:t>
            </a:r>
            <a:r>
              <a:rPr lang="en-US" sz="3200" i="1" dirty="0">
                <a:effectLst/>
                <a:latin typeface="Times New Roman" panose="02020603050405020304" pitchFamily="18" charset="0"/>
              </a:rPr>
              <a:t>Kingdom. As opposition arose and the end approached, He stressed</a:t>
            </a:r>
            <a:r>
              <a:rPr lang="en-US" sz="3200" dirty="0">
                <a:latin typeface="Times New Roman" panose="02020603050405020304" pitchFamily="18" charset="0"/>
              </a:rPr>
              <a:t> </a:t>
            </a:r>
            <a:r>
              <a:rPr lang="en-US" sz="3200" i="1" dirty="0">
                <a:effectLst/>
                <a:latin typeface="Times New Roman" panose="02020603050405020304" pitchFamily="18" charset="0"/>
              </a:rPr>
              <a:t>the future aspects of the Kingdom. He made it clear that the Kingdom</a:t>
            </a:r>
            <a:r>
              <a:rPr lang="en-US" sz="3200" dirty="0">
                <a:latin typeface="Times New Roman" panose="02020603050405020304" pitchFamily="18" charset="0"/>
              </a:rPr>
              <a:t> </a:t>
            </a:r>
            <a:r>
              <a:rPr lang="en-US" sz="3200" i="1" dirty="0">
                <a:effectLst/>
                <a:latin typeface="Times New Roman" panose="02020603050405020304" pitchFamily="18" charset="0"/>
              </a:rPr>
              <a:t>would be given to others because the Jews had rejected it.</a:t>
            </a:r>
            <a:endParaRPr lang="en-US" sz="3200" dirty="0">
              <a:effectLst/>
              <a:latin typeface="Times New Roman" panose="02020603050405020304" pitchFamily="18" charset="0"/>
            </a:endParaRPr>
          </a:p>
          <a:p>
            <a:pPr marL="0" indent="0">
              <a:buNone/>
            </a:pPr>
            <a:endParaRPr lang="en-US" sz="2800" dirty="0"/>
          </a:p>
        </p:txBody>
      </p:sp>
    </p:spTree>
    <p:extLst>
      <p:ext uri="{BB962C8B-B14F-4D97-AF65-F5344CB8AC3E}">
        <p14:creationId xmlns:p14="http://schemas.microsoft.com/office/powerpoint/2010/main" val="265075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563C22-3BFA-7140-B47F-2610447695D5}"/>
              </a:ext>
            </a:extLst>
          </p:cNvPr>
          <p:cNvSpPr>
            <a:spLocks noGrp="1"/>
          </p:cNvSpPr>
          <p:nvPr>
            <p:ph idx="1"/>
          </p:nvPr>
        </p:nvSpPr>
        <p:spPr>
          <a:xfrm>
            <a:off x="697525" y="311331"/>
            <a:ext cx="10796950" cy="6037217"/>
          </a:xfrm>
        </p:spPr>
        <p:txBody>
          <a:bodyPr>
            <a:normAutofit/>
          </a:bodyPr>
          <a:lstStyle/>
          <a:p>
            <a:pPr marL="0" indent="0">
              <a:buNone/>
            </a:pPr>
            <a:r>
              <a:rPr lang="en-US" sz="2800" dirty="0"/>
              <a:t>Jesus explained why He used parables:</a:t>
            </a:r>
          </a:p>
          <a:p>
            <a:pPr marL="0" indent="0">
              <a:buNone/>
            </a:pPr>
            <a:endParaRPr lang="en-US" sz="2800" dirty="0"/>
          </a:p>
          <a:p>
            <a:pPr marL="0" indent="0">
              <a:buNone/>
            </a:pPr>
            <a:r>
              <a:rPr lang="en-US" sz="2800" i="1" dirty="0">
                <a:effectLst/>
                <a:latin typeface="Times New Roman" panose="02020603050405020304" pitchFamily="18" charset="0"/>
              </a:rPr>
              <a:t>“The knowledge of the secrets of the kingdom of</a:t>
            </a:r>
            <a:r>
              <a:rPr lang="en-US" sz="2800" dirty="0">
                <a:latin typeface="Times New Roman" panose="02020603050405020304" pitchFamily="18" charset="0"/>
              </a:rPr>
              <a:t> </a:t>
            </a:r>
            <a:r>
              <a:rPr lang="en-US" sz="2800" i="1" dirty="0">
                <a:effectLst/>
                <a:latin typeface="Times New Roman" panose="02020603050405020304" pitchFamily="18" charset="0"/>
              </a:rPr>
              <a:t>heaven has been given to you, but not to them. Whoever has will be</a:t>
            </a:r>
            <a:r>
              <a:rPr lang="en-US" sz="2800" dirty="0">
                <a:latin typeface="Times New Roman" panose="02020603050405020304" pitchFamily="18" charset="0"/>
              </a:rPr>
              <a:t> </a:t>
            </a:r>
            <a:r>
              <a:rPr lang="en-US" sz="2800" i="1" dirty="0">
                <a:effectLst/>
                <a:latin typeface="Times New Roman" panose="02020603050405020304" pitchFamily="18" charset="0"/>
              </a:rPr>
              <a:t>given more, and he will have an abundance. Whoever does not have, even what he has will be taken from him. This is why I speak to them in parables: ‘Though seeing, they do not see; though hearing, they</a:t>
            </a:r>
            <a:r>
              <a:rPr lang="en-US" sz="2800" dirty="0">
                <a:latin typeface="Times New Roman" panose="02020603050405020304" pitchFamily="18" charset="0"/>
              </a:rPr>
              <a:t> </a:t>
            </a:r>
            <a:r>
              <a:rPr lang="en-US" sz="2800" i="1" dirty="0">
                <a:effectLst/>
                <a:latin typeface="Times New Roman" panose="02020603050405020304" pitchFamily="18" charset="0"/>
              </a:rPr>
              <a:t>do not hear or understand’” (Matthew 13:10–13). </a:t>
            </a:r>
          </a:p>
          <a:p>
            <a:pPr marL="0" indent="0">
              <a:buNone/>
            </a:pPr>
            <a:r>
              <a:rPr lang="en-US" sz="2800" i="1" dirty="0">
                <a:effectLst/>
                <a:latin typeface="Times New Roman" panose="02020603050405020304" pitchFamily="18" charset="0"/>
              </a:rPr>
              <a:t>The response and understanding of Jesus’ listeners were clear signals as to their heart conditions and level of commitment to Jesus and the Kingdom. To</a:t>
            </a:r>
            <a:r>
              <a:rPr lang="en-US" sz="2800" dirty="0">
                <a:latin typeface="Times New Roman" panose="02020603050405020304" pitchFamily="18" charset="0"/>
              </a:rPr>
              <a:t> </a:t>
            </a:r>
            <a:r>
              <a:rPr lang="en-US" sz="2800" i="1" dirty="0">
                <a:effectLst/>
                <a:latin typeface="Times New Roman" panose="02020603050405020304" pitchFamily="18" charset="0"/>
              </a:rPr>
              <a:t>those who were on the outside, the stories were meaningless. But</a:t>
            </a:r>
            <a:r>
              <a:rPr lang="en-US" sz="2800" dirty="0">
                <a:latin typeface="Times New Roman" panose="02020603050405020304" pitchFamily="18" charset="0"/>
              </a:rPr>
              <a:t> </a:t>
            </a:r>
            <a:r>
              <a:rPr lang="en-US" sz="2800" i="1" dirty="0">
                <a:effectLst/>
                <a:latin typeface="Times New Roman" panose="02020603050405020304" pitchFamily="18" charset="0"/>
              </a:rPr>
              <a:t>to those who followed Jesus and accepted His truths, the parables</a:t>
            </a:r>
            <a:r>
              <a:rPr lang="en-US" sz="2800" dirty="0">
                <a:latin typeface="Times New Roman" panose="02020603050405020304" pitchFamily="18" charset="0"/>
              </a:rPr>
              <a:t> </a:t>
            </a:r>
            <a:r>
              <a:rPr lang="en-US" sz="2800" i="1" dirty="0">
                <a:effectLst/>
                <a:latin typeface="Times New Roman" panose="02020603050405020304" pitchFamily="18" charset="0"/>
              </a:rPr>
              <a:t>provided important teaching.</a:t>
            </a:r>
            <a:endParaRPr lang="en-US" sz="2800" dirty="0">
              <a:effectLst/>
              <a:latin typeface="Times New Roman" panose="02020603050405020304" pitchFamily="18" charset="0"/>
            </a:endParaRPr>
          </a:p>
          <a:p>
            <a:pPr marL="0" indent="0">
              <a:buNone/>
            </a:pPr>
            <a:endParaRPr lang="en-US" sz="2800" dirty="0"/>
          </a:p>
        </p:txBody>
      </p:sp>
    </p:spTree>
    <p:extLst>
      <p:ext uri="{BB962C8B-B14F-4D97-AF65-F5344CB8AC3E}">
        <p14:creationId xmlns:p14="http://schemas.microsoft.com/office/powerpoint/2010/main" val="3582140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C0BB357-62B9-F7F2-BEE7-A9AAEC5D3FE4}"/>
              </a:ext>
            </a:extLst>
          </p:cNvPr>
          <p:cNvSpPr txBox="1"/>
          <p:nvPr/>
        </p:nvSpPr>
        <p:spPr>
          <a:xfrm>
            <a:off x="348343" y="-5417"/>
            <a:ext cx="11495314" cy="6063198"/>
          </a:xfrm>
          <a:prstGeom prst="rect">
            <a:avLst/>
          </a:prstGeom>
          <a:noFill/>
        </p:spPr>
        <p:txBody>
          <a:bodyPr wrap="square">
            <a:spAutoFit/>
          </a:bodyPr>
          <a:lstStyle/>
          <a:p>
            <a:pPr algn="ctr"/>
            <a:r>
              <a:rPr lang="en-US" sz="2800" b="1" i="1" dirty="0">
                <a:effectLst/>
                <a:latin typeface="Times New Roman" panose="02020603050405020304" pitchFamily="18" charset="0"/>
              </a:rPr>
              <a:t>Worksheet 14 with Answers</a:t>
            </a:r>
          </a:p>
          <a:p>
            <a:r>
              <a:rPr lang="en-US" sz="2400" dirty="0">
                <a:effectLst/>
                <a:latin typeface="Times New Roman" panose="02020603050405020304" pitchFamily="18" charset="0"/>
              </a:rPr>
              <a:t>Kingdom of God [K]; Salvation [S]; Discipleship [D]; Future Events [F]. Some parables may have more than one answer.</a:t>
            </a:r>
          </a:p>
          <a:p>
            <a:endParaRPr lang="en-US" sz="2400" dirty="0">
              <a:effectLst/>
              <a:latin typeface="Times New Roman" panose="02020603050405020304" pitchFamily="18" charset="0"/>
            </a:endParaRPr>
          </a:p>
          <a:p>
            <a:r>
              <a:rPr lang="en-US" sz="2400" dirty="0">
                <a:effectLst/>
                <a:latin typeface="Times New Roman" panose="02020603050405020304" pitchFamily="18" charset="0"/>
              </a:rPr>
              <a:t>D 		The Two Builders Matthew 7:24–27; Luke 6:46–49</a:t>
            </a:r>
          </a:p>
          <a:p>
            <a:r>
              <a:rPr lang="en-US" sz="2400" dirty="0">
                <a:effectLst/>
                <a:latin typeface="Times New Roman" panose="02020603050405020304" pitchFamily="18" charset="0"/>
              </a:rPr>
              <a:t>K, D, F The Guests of the Bridegroom Matthew 9:14–15; Mark 2:19–20; Luke 5:34–35</a:t>
            </a:r>
          </a:p>
          <a:p>
            <a:r>
              <a:rPr lang="en-US" sz="2400" dirty="0">
                <a:effectLst/>
                <a:latin typeface="Times New Roman" panose="02020603050405020304" pitchFamily="18" charset="0"/>
              </a:rPr>
              <a:t>K 		The Patch on an Old Garment, New Wine in Old wineskins </a:t>
            </a:r>
            <a:r>
              <a:rPr lang="en-US" sz="2400" dirty="0">
                <a:latin typeface="Times New Roman" panose="02020603050405020304" pitchFamily="18" charset="0"/>
              </a:rPr>
              <a:t>	</a:t>
            </a:r>
            <a:r>
              <a:rPr lang="en-US" sz="2400" dirty="0">
                <a:effectLst/>
                <a:latin typeface="Times New Roman" panose="02020603050405020304" pitchFamily="18" charset="0"/>
              </a:rPr>
              <a:t>Matthew 9:16–17; Mark 		2:21–22; Luke 5:36–39</a:t>
            </a:r>
          </a:p>
          <a:p>
            <a:r>
              <a:rPr lang="en-US" sz="2400" dirty="0">
                <a:effectLst/>
                <a:latin typeface="Times New Roman" panose="02020603050405020304" pitchFamily="18" charset="0"/>
              </a:rPr>
              <a:t>K, F 	The Weeds Matthew 13:24–30, 36–43</a:t>
            </a:r>
          </a:p>
          <a:p>
            <a:r>
              <a:rPr lang="en-US" sz="2400" dirty="0">
                <a:effectLst/>
                <a:latin typeface="Times New Roman" panose="02020603050405020304" pitchFamily="18" charset="0"/>
              </a:rPr>
              <a:t>D 		The Hidden Treasure, The Pearl Matthew 13:44–46</a:t>
            </a:r>
          </a:p>
          <a:p>
            <a:r>
              <a:rPr lang="en-US" sz="2400" dirty="0">
                <a:effectLst/>
                <a:latin typeface="Times New Roman" panose="02020603050405020304" pitchFamily="18" charset="0"/>
              </a:rPr>
              <a:t>F 		The Net Matthew 13:47–50</a:t>
            </a:r>
          </a:p>
          <a:p>
            <a:r>
              <a:rPr lang="en-US" sz="2400" dirty="0">
                <a:effectLst/>
                <a:latin typeface="Times New Roman" panose="02020603050405020304" pitchFamily="18" charset="0"/>
              </a:rPr>
              <a:t>D 		The House Owner Matthew 13:52</a:t>
            </a:r>
          </a:p>
          <a:p>
            <a:r>
              <a:rPr lang="en-US" sz="2400" dirty="0">
                <a:effectLst/>
                <a:latin typeface="Times New Roman" panose="02020603050405020304" pitchFamily="18" charset="0"/>
              </a:rPr>
              <a:t>D 		The Growing Seed Mark 4:26–29</a:t>
            </a:r>
          </a:p>
          <a:p>
            <a:r>
              <a:rPr lang="en-US" sz="2400" dirty="0">
                <a:effectLst/>
                <a:latin typeface="Times New Roman" panose="02020603050405020304" pitchFamily="18" charset="0"/>
              </a:rPr>
              <a:t>S 		The Two Debtors Luke 7:41–43</a:t>
            </a:r>
          </a:p>
          <a:p>
            <a:r>
              <a:rPr lang="en-US" sz="2400" dirty="0">
                <a:effectLst/>
                <a:latin typeface="Times New Roman" panose="02020603050405020304" pitchFamily="18" charset="0"/>
              </a:rPr>
              <a:t>D 		The Lamp Matthew 6:22–23; Luke 11:34–36</a:t>
            </a:r>
          </a:p>
          <a:p>
            <a:r>
              <a:rPr lang="en-US" sz="2400" dirty="0">
                <a:effectLst/>
                <a:latin typeface="Times New Roman" panose="02020603050405020304" pitchFamily="18" charset="0"/>
              </a:rPr>
              <a:t>D 		The Evil Spirit Matthew 12:43–45; Luke 11:24–26</a:t>
            </a:r>
          </a:p>
        </p:txBody>
      </p:sp>
    </p:spTree>
    <p:extLst>
      <p:ext uri="{BB962C8B-B14F-4D97-AF65-F5344CB8AC3E}">
        <p14:creationId xmlns:p14="http://schemas.microsoft.com/office/powerpoint/2010/main" val="1133235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255A64E-AE64-251D-76F7-A9F20BD6B6D1}"/>
              </a:ext>
            </a:extLst>
          </p:cNvPr>
          <p:cNvSpPr txBox="1"/>
          <p:nvPr/>
        </p:nvSpPr>
        <p:spPr>
          <a:xfrm>
            <a:off x="492034" y="765414"/>
            <a:ext cx="11207932" cy="5693866"/>
          </a:xfrm>
          <a:prstGeom prst="rect">
            <a:avLst/>
          </a:prstGeom>
          <a:noFill/>
        </p:spPr>
        <p:txBody>
          <a:bodyPr wrap="square">
            <a:spAutoFit/>
          </a:bodyPr>
          <a:lstStyle/>
          <a:p>
            <a:r>
              <a:rPr lang="en-US" sz="2800" dirty="0">
                <a:effectLst/>
                <a:latin typeface="Times New Roman" panose="02020603050405020304" pitchFamily="18" charset="0"/>
              </a:rPr>
              <a:t>K 		The Yeast Matthew 13:33; Luke 13:20–21</a:t>
            </a:r>
          </a:p>
          <a:p>
            <a:r>
              <a:rPr lang="en-US" sz="2800" dirty="0">
                <a:effectLst/>
                <a:latin typeface="Times New Roman" panose="02020603050405020304" pitchFamily="18" charset="0"/>
              </a:rPr>
              <a:t>S, D 	The Sower Matthew 13:3–9, 18–23; Mark 4:3–9, 13–20; Luke 8:4–8</a:t>
            </a:r>
          </a:p>
          <a:p>
            <a:r>
              <a:rPr lang="en-US" sz="2800" dirty="0">
                <a:effectLst/>
                <a:latin typeface="Times New Roman" panose="02020603050405020304" pitchFamily="18" charset="0"/>
              </a:rPr>
              <a:t>K 		The Mustard Seed Matthew 13:31–32; Mark 4:30–32; Luke 13:18–19</a:t>
            </a:r>
          </a:p>
          <a:p>
            <a:r>
              <a:rPr lang="en-US" sz="2800" dirty="0">
                <a:effectLst/>
                <a:latin typeface="Times New Roman" panose="02020603050405020304" pitchFamily="18" charset="0"/>
              </a:rPr>
              <a:t>S 		The Unmerciful Servant Matthew 18:23–35</a:t>
            </a:r>
          </a:p>
          <a:p>
            <a:r>
              <a:rPr lang="en-US" sz="2800" dirty="0">
                <a:effectLst/>
                <a:latin typeface="Times New Roman" panose="02020603050405020304" pitchFamily="18" charset="0"/>
              </a:rPr>
              <a:t>S 		The Lost Sheep Matthew 18:12–14; Luke 15:3–7</a:t>
            </a:r>
          </a:p>
          <a:p>
            <a:r>
              <a:rPr lang="en-US" sz="2800" dirty="0">
                <a:effectLst/>
                <a:latin typeface="Times New Roman" panose="02020603050405020304" pitchFamily="18" charset="0"/>
              </a:rPr>
              <a:t>S 		Workers in the Vineyard Matthew 20:1–16</a:t>
            </a:r>
          </a:p>
          <a:p>
            <a:r>
              <a:rPr lang="en-US" sz="2800" dirty="0">
                <a:effectLst/>
                <a:latin typeface="Times New Roman" panose="02020603050405020304" pitchFamily="18" charset="0"/>
              </a:rPr>
              <a:t>D 		The Two Sons Matthew 21:28–32</a:t>
            </a:r>
          </a:p>
          <a:p>
            <a:r>
              <a:rPr lang="en-US" sz="2800" dirty="0">
                <a:effectLst/>
                <a:latin typeface="Times New Roman" panose="02020603050405020304" pitchFamily="18" charset="0"/>
              </a:rPr>
              <a:t>K, F	The Wedding Banquet Matthew 22:1–14</a:t>
            </a:r>
          </a:p>
          <a:p>
            <a:r>
              <a:rPr lang="en-US" sz="2800" dirty="0">
                <a:effectLst/>
                <a:latin typeface="Times New Roman" panose="02020603050405020304" pitchFamily="18" charset="0"/>
              </a:rPr>
              <a:t>D, F 	The Ten Virgins Matthew 25:1–13</a:t>
            </a:r>
          </a:p>
          <a:p>
            <a:r>
              <a:rPr lang="en-US" sz="2800" dirty="0">
                <a:effectLst/>
                <a:latin typeface="Times New Roman" panose="02020603050405020304" pitchFamily="18" charset="0"/>
              </a:rPr>
              <a:t>D, F 	The Talents Matthew 25:14–30</a:t>
            </a:r>
          </a:p>
          <a:p>
            <a:r>
              <a:rPr lang="en-US" sz="2800" dirty="0">
                <a:effectLst/>
                <a:latin typeface="Times New Roman" panose="02020603050405020304" pitchFamily="18" charset="0"/>
              </a:rPr>
              <a:t>F 		The Sheep and the Goats Matthew 25:31–46</a:t>
            </a:r>
          </a:p>
          <a:p>
            <a:r>
              <a:rPr lang="en-US" sz="2800" dirty="0">
                <a:effectLst/>
                <a:latin typeface="Times New Roman" panose="02020603050405020304" pitchFamily="18" charset="0"/>
              </a:rPr>
              <a:t>F 		The House Owner and His Servants Mark 13:34–37</a:t>
            </a:r>
          </a:p>
          <a:p>
            <a:r>
              <a:rPr lang="en-US" sz="2800" dirty="0">
                <a:effectLst/>
                <a:latin typeface="Times New Roman" panose="02020603050405020304" pitchFamily="18" charset="0"/>
              </a:rPr>
              <a:t>D 		The Good Samaritan Luke 10:30–37</a:t>
            </a:r>
          </a:p>
        </p:txBody>
      </p:sp>
    </p:spTree>
    <p:extLst>
      <p:ext uri="{BB962C8B-B14F-4D97-AF65-F5344CB8AC3E}">
        <p14:creationId xmlns:p14="http://schemas.microsoft.com/office/powerpoint/2010/main" val="3492371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Ion</Template>
  <TotalTime>120</TotalTime>
  <Words>1388</Words>
  <Application>Microsoft Macintosh PowerPoint</Application>
  <PresentationFormat>Widescreen</PresentationFormat>
  <Paragraphs>133</Paragraphs>
  <Slides>17</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Aptos</vt:lpstr>
      <vt:lpstr>Arial</vt:lpstr>
      <vt:lpstr>Century Gothic</vt:lpstr>
      <vt:lpstr>Times New Roman</vt:lpstr>
      <vt:lpstr>Wingdings 3</vt:lpstr>
      <vt:lpstr>Ion</vt:lpstr>
      <vt:lpstr>Session 11&amp; 12</vt:lpstr>
      <vt:lpstr>Parable = definition:</vt:lpstr>
      <vt:lpstr>PowerPoint Presentation</vt:lpstr>
      <vt:lpstr>How to Interpret Parables</vt:lpstr>
      <vt:lpstr>Parables by the Numbers</vt:lpstr>
      <vt:lpstr>PowerPoint Presentation</vt:lpstr>
      <vt:lpstr>PowerPoint Presentation</vt:lpstr>
      <vt:lpstr>PowerPoint Presentation</vt:lpstr>
      <vt:lpstr>PowerPoint Presentation</vt:lpstr>
      <vt:lpstr>PowerPoint Presentation</vt:lpstr>
      <vt:lpstr>Group Work:</vt:lpstr>
      <vt:lpstr>Session 12  The Miracles of Jesus</vt:lpstr>
      <vt:lpstr>PowerPoint Presentation</vt:lpstr>
      <vt:lpstr>Proofs of Jesus’ Miracles</vt:lpstr>
      <vt:lpstr>PowerPoint Presentation</vt:lpstr>
      <vt:lpstr>The Purpose of Miracles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2</cp:revision>
  <dcterms:created xsi:type="dcterms:W3CDTF">2025-03-31T18:02:19Z</dcterms:created>
  <dcterms:modified xsi:type="dcterms:W3CDTF">2025-04-23T20:10:16Z</dcterms:modified>
</cp:coreProperties>
</file>