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95" r:id="rId6"/>
    <p:sldId id="296" r:id="rId7"/>
    <p:sldId id="298" r:id="rId8"/>
    <p:sldId id="299" r:id="rId9"/>
    <p:sldId id="30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45"/>
    <p:restoredTop sz="94628"/>
  </p:normalViewPr>
  <p:slideViewPr>
    <p:cSldViewPr snapToGrid="0">
      <p:cViewPr varScale="1">
        <p:scale>
          <a:sx n="98" d="100"/>
          <a:sy n="98" d="100"/>
        </p:scale>
        <p:origin x="3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C6CEB-77AB-324E-A02F-C9597C1451BF}" type="datetimeFigureOut">
              <a:rPr lang="en-US" smtClean="0"/>
              <a:t>4/30/25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4EA8F-1F65-E94D-A088-5ADC0C965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428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>
            <a:extLst>
              <a:ext uri="{FF2B5EF4-FFF2-40B4-BE49-F238E27FC236}">
                <a16:creationId xmlns:a16="http://schemas.microsoft.com/office/drawing/2014/main" id="{AFB89440-7C7C-E714-728F-7B359A71ECE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>
            <a:extLst>
              <a:ext uri="{FF2B5EF4-FFF2-40B4-BE49-F238E27FC236}">
                <a16:creationId xmlns:a16="http://schemas.microsoft.com/office/drawing/2014/main" id="{3851A367-6C89-A0F0-F491-A3DC95E7D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9876" name="Slide Number Placeholder 3">
            <a:extLst>
              <a:ext uri="{FF2B5EF4-FFF2-40B4-BE49-F238E27FC236}">
                <a16:creationId xmlns:a16="http://schemas.microsoft.com/office/drawing/2014/main" id="{37518940-3C18-BF28-95E6-DB882A1555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C8B4212-37C3-B34B-B40E-FED1F4471ECD}" type="slidenum">
              <a:rPr lang="en-US" altLang="en-US" sz="1200">
                <a:latin typeface="Arial" panose="020B0604020202020204" pitchFamily="34" charset="0"/>
              </a:rPr>
              <a:pPr eaLnBrk="1" hangingPunct="1"/>
              <a:t>5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>
            <a:extLst>
              <a:ext uri="{FF2B5EF4-FFF2-40B4-BE49-F238E27FC236}">
                <a16:creationId xmlns:a16="http://schemas.microsoft.com/office/drawing/2014/main" id="{EB4E3B9E-05E7-4AE9-E79F-65E0593555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>
            <a:extLst>
              <a:ext uri="{FF2B5EF4-FFF2-40B4-BE49-F238E27FC236}">
                <a16:creationId xmlns:a16="http://schemas.microsoft.com/office/drawing/2014/main" id="{B3EC02A2-8483-E983-1E23-A72513840A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0900" name="Slide Number Placeholder 3">
            <a:extLst>
              <a:ext uri="{FF2B5EF4-FFF2-40B4-BE49-F238E27FC236}">
                <a16:creationId xmlns:a16="http://schemas.microsoft.com/office/drawing/2014/main" id="{3D50EB13-5721-3103-6FF3-098D68735F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E7590B4-35F5-4F48-BF3E-8A32C5320841}" type="slidenum">
              <a:rPr lang="en-US" altLang="en-US" sz="1200">
                <a:latin typeface="Arial" panose="020B0604020202020204" pitchFamily="34" charset="0"/>
              </a:rPr>
              <a:pPr eaLnBrk="1" hangingPunct="1"/>
              <a:t>7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4/30/25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4/30/25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4/30/25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4/30/25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4/30/25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4/30/25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4/30/25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4/30/25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4/30/25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4/30/25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4/30/25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4/30/25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4/30/25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4/30/25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4/30/25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1FAD7-73D9-4E28-4054-DFC383925F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Session 13		Conclusions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1B8873-A456-724F-DC57-D036F52E2F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/>
              <a:t>BIB 114		Synoptic Gospels</a:t>
            </a:r>
          </a:p>
        </p:txBody>
      </p:sp>
    </p:spTree>
    <p:extLst>
      <p:ext uri="{BB962C8B-B14F-4D97-AF65-F5344CB8AC3E}">
        <p14:creationId xmlns:p14="http://schemas.microsoft.com/office/powerpoint/2010/main" val="3845323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1E6F0-9401-8BDB-FC88-FE886E4C6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Overview: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D72AD-0AE1-D973-709C-821B6CFCA5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526" y="1961030"/>
            <a:ext cx="11834948" cy="4896970"/>
          </a:xfrm>
        </p:spPr>
        <p:txBody>
          <a:bodyPr anchor="t">
            <a:normAutofit/>
          </a:bodyPr>
          <a:lstStyle/>
          <a:p>
            <a:r>
              <a:rPr lang="en-US" sz="2800" u="sng" dirty="0"/>
              <a:t>Unit 1: The World</a:t>
            </a:r>
          </a:p>
          <a:p>
            <a:pPr marL="0" indent="0">
              <a:buNone/>
            </a:pPr>
            <a:r>
              <a:rPr lang="en-US" sz="2800" dirty="0"/>
              <a:t>Events that set the stage for the coming of Christ:  Middle Eastern Empires – Babylonian, Greek and Roman; and Jewish Religious History</a:t>
            </a:r>
          </a:p>
          <a:p>
            <a:r>
              <a:rPr lang="en-US" sz="2800" u="sng" dirty="0"/>
              <a:t>Unit 2: The Man</a:t>
            </a:r>
          </a:p>
          <a:p>
            <a:pPr marL="0" indent="0">
              <a:buNone/>
            </a:pPr>
            <a:r>
              <a:rPr lang="en-US" sz="2800" dirty="0"/>
              <a:t>Harmonizing stories of each Synoptic writer recorded from Christ’s Annunciation to His Ascension</a:t>
            </a:r>
          </a:p>
          <a:p>
            <a:r>
              <a:rPr lang="en-US" sz="2800" u="sng" dirty="0"/>
              <a:t>Unit 3: Jesus’ teachings and works</a:t>
            </a:r>
            <a:r>
              <a:rPr lang="en-US" sz="2800" dirty="0"/>
              <a:t>  The teaching of Christ; The Kingdom; The Parables; and Miracles</a:t>
            </a:r>
          </a:p>
        </p:txBody>
      </p:sp>
    </p:spTree>
    <p:extLst>
      <p:ext uri="{BB962C8B-B14F-4D97-AF65-F5344CB8AC3E}">
        <p14:creationId xmlns:p14="http://schemas.microsoft.com/office/powerpoint/2010/main" val="4037909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38679-593F-9686-E26E-FA5269755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61166-DA41-D894-092C-6AC62CA34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154" y="2506619"/>
            <a:ext cx="11573692" cy="3904193"/>
          </a:xfrm>
        </p:spPr>
        <p:txBody>
          <a:bodyPr anchor="t">
            <a:normAutofit/>
          </a:bodyPr>
          <a:lstStyle/>
          <a:p>
            <a:r>
              <a:rPr lang="en-US" sz="2800" dirty="0"/>
              <a:t>What does “synoptic” and does “gospel” mean?</a:t>
            </a:r>
          </a:p>
          <a:p>
            <a:endParaRPr lang="en-US" sz="2800" dirty="0"/>
          </a:p>
          <a:p>
            <a:r>
              <a:rPr lang="en-US" sz="2800" dirty="0"/>
              <a:t>What’s the point of studying the synoptic gospels? To study the dates, authorship, and purpose of each writing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What do we mean by the “priority of Mark”?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0096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D66B8-4DD8-1E12-D606-8647C6491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World: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D942D-7E70-5667-E57F-4638CF8B8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949" y="2222287"/>
            <a:ext cx="11430000" cy="4283016"/>
          </a:xfrm>
        </p:spPr>
        <p:txBody>
          <a:bodyPr anchor="t">
            <a:normAutofit lnSpcReduction="10000"/>
          </a:bodyPr>
          <a:lstStyle/>
          <a:p>
            <a:r>
              <a:rPr lang="en-US" sz="3200" dirty="0"/>
              <a:t>Galatians 4: 4 – 5, “When the fullness of time was come, God sent His son, made of a woman, made under the law, to redeem them that were under the law, that we might receive the adoptions of sons </a:t>
            </a:r>
            <a:r>
              <a:rPr lang="en-US" sz="3200" i="1" dirty="0"/>
              <a:t>and daughters</a:t>
            </a:r>
            <a:r>
              <a:rPr lang="en-US" sz="3200" dirty="0"/>
              <a:t>.”  </a:t>
            </a:r>
          </a:p>
          <a:p>
            <a:endParaRPr lang="en-US" sz="3200" dirty="0"/>
          </a:p>
          <a:p>
            <a:r>
              <a:rPr lang="en-US" sz="3200" dirty="0"/>
              <a:t>What were some of the factors that made the precise time of Jesus’ birth “the fullness of time”?</a:t>
            </a:r>
          </a:p>
        </p:txBody>
      </p:sp>
    </p:spTree>
    <p:extLst>
      <p:ext uri="{BB962C8B-B14F-4D97-AF65-F5344CB8AC3E}">
        <p14:creationId xmlns:p14="http://schemas.microsoft.com/office/powerpoint/2010/main" val="46271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>
            <a:extLst>
              <a:ext uri="{FF2B5EF4-FFF2-40B4-BE49-F238E27FC236}">
                <a16:creationId xmlns:a16="http://schemas.microsoft.com/office/drawing/2014/main" id="{C5789893-AFC6-F362-139C-31A1EFA3C3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Nations and the “Fullness of Time”</a:t>
            </a:r>
          </a:p>
        </p:txBody>
      </p:sp>
      <p:sp>
        <p:nvSpPr>
          <p:cNvPr id="142341" name="Rectangle 5">
            <a:extLst>
              <a:ext uri="{FF2B5EF4-FFF2-40B4-BE49-F238E27FC236}">
                <a16:creationId xmlns:a16="http://schemas.microsoft.com/office/drawing/2014/main" id="{5EF9F04B-E236-2791-93F5-18A8FB04C0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91737" y="1854926"/>
            <a:ext cx="11900263" cy="4807131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US" altLang="en-US" sz="2400" b="1" i="1" dirty="0"/>
              <a:t>Greece—language and culture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400" dirty="0"/>
              <a:t>The Greek culture and language tied the people of the empire together, making the spread of ideas and values much easier.</a:t>
            </a:r>
          </a:p>
          <a:p>
            <a:pPr marL="0" indent="0">
              <a:spcBef>
                <a:spcPts val="1227"/>
              </a:spcBef>
              <a:buNone/>
            </a:pPr>
            <a:r>
              <a:rPr lang="en-US" altLang="en-US" sz="2400" b="1" i="1" dirty="0"/>
              <a:t>Rome—political security and stability</a:t>
            </a:r>
          </a:p>
          <a:p>
            <a:pPr marL="543343" lvl="1" indent="-227295">
              <a:spcBef>
                <a:spcPct val="0"/>
              </a:spcBef>
            </a:pPr>
            <a:r>
              <a:rPr lang="en-US" altLang="en-US" sz="2400" dirty="0"/>
              <a:t>Established peace</a:t>
            </a:r>
          </a:p>
          <a:p>
            <a:pPr marL="543343" lvl="1" indent="-227295">
              <a:spcBef>
                <a:spcPct val="0"/>
              </a:spcBef>
            </a:pPr>
            <a:r>
              <a:rPr lang="en-US" altLang="en-US" sz="2400" dirty="0"/>
              <a:t>Promoted Hellenism</a:t>
            </a:r>
          </a:p>
          <a:p>
            <a:pPr marL="543343" lvl="1" indent="-227295">
              <a:spcBef>
                <a:spcPct val="0"/>
              </a:spcBef>
            </a:pPr>
            <a:r>
              <a:rPr lang="en-US" altLang="en-US" sz="2400" dirty="0"/>
              <a:t>Established an effective legal and political system</a:t>
            </a:r>
          </a:p>
          <a:p>
            <a:pPr marL="0" indent="0">
              <a:spcBef>
                <a:spcPts val="1227"/>
              </a:spcBef>
              <a:buNone/>
            </a:pPr>
            <a:r>
              <a:rPr lang="en-US" altLang="en-US" sz="2400" b="1" i="1" dirty="0"/>
              <a:t>Israel—religious organization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400" dirty="0"/>
              <a:t>Judaism constituted a strong and organized religious force that provided an appropriate base for Christ to be revealed.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67E278-6EA3-8ED6-4715-51A87F2847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36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506543" indent="-194824" eaLnBrk="0" hangingPunct="0">
              <a:defRPr sz="1636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779297" indent="-155859" eaLnBrk="0" hangingPunct="0">
              <a:defRPr sz="1636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091016" indent="-155859" eaLnBrk="0" hangingPunct="0">
              <a:defRPr sz="1636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1402735" indent="-155859" eaLnBrk="0" hangingPunct="0">
              <a:defRPr sz="1636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1714454" indent="-155859" algn="ctr" eaLnBrk="0" fontAlgn="base" hangingPunct="0">
              <a:spcBef>
                <a:spcPct val="0"/>
              </a:spcBef>
              <a:spcAft>
                <a:spcPct val="0"/>
              </a:spcAft>
              <a:defRPr sz="1636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026173" indent="-155859" algn="ctr" eaLnBrk="0" fontAlgn="base" hangingPunct="0">
              <a:spcBef>
                <a:spcPct val="0"/>
              </a:spcBef>
              <a:spcAft>
                <a:spcPct val="0"/>
              </a:spcAft>
              <a:defRPr sz="1636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2337892" indent="-155859" algn="ctr" eaLnBrk="0" fontAlgn="base" hangingPunct="0">
              <a:spcBef>
                <a:spcPct val="0"/>
              </a:spcBef>
              <a:spcAft>
                <a:spcPct val="0"/>
              </a:spcAft>
              <a:defRPr sz="1636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2649611" indent="-155859" algn="ctr" eaLnBrk="0" fontAlgn="base" hangingPunct="0">
              <a:spcBef>
                <a:spcPct val="0"/>
              </a:spcBef>
              <a:spcAft>
                <a:spcPct val="0"/>
              </a:spcAft>
              <a:defRPr sz="1636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682">
                <a:solidFill>
                  <a:srgbClr val="7F7F7F"/>
                </a:solidFill>
                <a:cs typeface="Times New Roman" panose="02020603050405020304" pitchFamily="18" charset="0"/>
              </a:rPr>
              <a:t>Visual </a:t>
            </a:r>
            <a:fld id="{1F4A8CC0-E350-4F4B-B14D-6B05A28F1ECE}" type="slidenum">
              <a:rPr lang="en-US" altLang="en-US" sz="682">
                <a:solidFill>
                  <a:srgbClr val="7F7F7F"/>
                </a:solidFill>
                <a:cs typeface="Times New Roman" panose="02020603050405020304" pitchFamily="18" charset="0"/>
              </a:rPr>
              <a:pPr eaLnBrk="1" hangingPunct="1"/>
              <a:t>5</a:t>
            </a:fld>
            <a:endParaRPr lang="en-US" altLang="en-US" sz="682">
              <a:solidFill>
                <a:srgbClr val="7F7F7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2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2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2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2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2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23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23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23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7BB38-2F71-B764-3666-A71DFB2BB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4DFAF-FBE3-D157-EE31-23E1AEB46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560" y="2091659"/>
            <a:ext cx="11612880" cy="4635713"/>
          </a:xfrm>
        </p:spPr>
        <p:txBody>
          <a:bodyPr anchor="t">
            <a:normAutofit/>
          </a:bodyPr>
          <a:lstStyle/>
          <a:p>
            <a:r>
              <a:rPr lang="en-US" sz="2800" dirty="0"/>
              <a:t>The synoptic gospels are not a biography of Jesus’ life! They record the last few years of His life, roughly 3-3 ½ years of His public ministry years.</a:t>
            </a:r>
          </a:p>
          <a:p>
            <a:r>
              <a:rPr lang="en-US" sz="2800" dirty="0"/>
              <a:t>Only one gospel records a few stories of His life before that: Luke</a:t>
            </a:r>
          </a:p>
          <a:p>
            <a:r>
              <a:rPr lang="en-US" sz="2800" dirty="0"/>
              <a:t>John’s gospel records in detail the last few months of Jesus’ life – mostly His last week – the Passion Week is recorded in detail</a:t>
            </a:r>
          </a:p>
          <a:p>
            <a:r>
              <a:rPr lang="en-US" sz="2800" dirty="0"/>
              <a:t>Remembering that all 4 authors wrote with different audiences in mind and reading them together – helps to have a more complete picture of Jesus’ life on earth</a:t>
            </a:r>
          </a:p>
        </p:txBody>
      </p:sp>
    </p:spTree>
    <p:extLst>
      <p:ext uri="{BB962C8B-B14F-4D97-AF65-F5344CB8AC3E}">
        <p14:creationId xmlns:p14="http://schemas.microsoft.com/office/powerpoint/2010/main" val="2254698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>
            <a:extLst>
              <a:ext uri="{FF2B5EF4-FFF2-40B4-BE49-F238E27FC236}">
                <a16:creationId xmlns:a16="http://schemas.microsoft.com/office/drawing/2014/main" id="{73005C49-EDAD-A504-50CC-C21BB205D0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5760" y="130629"/>
            <a:ext cx="11639006" cy="1287009"/>
          </a:xfrm>
        </p:spPr>
        <p:txBody>
          <a:bodyPr/>
          <a:lstStyle/>
          <a:p>
            <a:pPr algn="ctr"/>
            <a:r>
              <a:rPr lang="en-US" altLang="en-US" dirty="0"/>
              <a:t>Threefold Purpose of Christ’s Message</a:t>
            </a:r>
          </a:p>
        </p:txBody>
      </p:sp>
      <p:sp>
        <p:nvSpPr>
          <p:cNvPr id="144391" name="Rectangle 7">
            <a:extLst>
              <a:ext uri="{FF2B5EF4-FFF2-40B4-BE49-F238E27FC236}">
                <a16:creationId xmlns:a16="http://schemas.microsoft.com/office/drawing/2014/main" id="{56CD235D-CD2C-2596-8352-EB777BF70A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7272" y="2587413"/>
            <a:ext cx="10554574" cy="3636511"/>
          </a:xfrm>
        </p:spPr>
        <p:txBody>
          <a:bodyPr>
            <a:normAutofit/>
          </a:bodyPr>
          <a:lstStyle/>
          <a:p>
            <a:pPr marL="627767" lvl="1" indent="-311719">
              <a:spcBef>
                <a:spcPts val="1227"/>
              </a:spcBef>
              <a:buFont typeface="Arial" panose="020B0604020202020204" pitchFamily="34" charset="0"/>
              <a:buAutoNum type="arabicPeriod"/>
            </a:pPr>
            <a:r>
              <a:rPr lang="en-US" altLang="en-US" sz="2800" dirty="0"/>
              <a:t>Prove that He was both the promised Messiah of Israel and the Son of God.</a:t>
            </a:r>
          </a:p>
          <a:p>
            <a:pPr marL="627767" lvl="1" indent="-311719">
              <a:spcBef>
                <a:spcPts val="1227"/>
              </a:spcBef>
              <a:buFont typeface="Arial" panose="020B0604020202020204" pitchFamily="34" charset="0"/>
              <a:buAutoNum type="arabicPeriod"/>
            </a:pPr>
            <a:r>
              <a:rPr lang="en-US" altLang="en-US" sz="2800" dirty="0"/>
              <a:t>Prepare His hearers to accept the new order (the Kingdom) He was establishing that would be built on the Law.</a:t>
            </a:r>
          </a:p>
          <a:p>
            <a:pPr marL="627767" lvl="1" indent="-311719">
              <a:spcBef>
                <a:spcPts val="1227"/>
              </a:spcBef>
              <a:buFont typeface="Arial" panose="020B0604020202020204" pitchFamily="34" charset="0"/>
              <a:buAutoNum type="arabicPeriod"/>
            </a:pPr>
            <a:r>
              <a:rPr lang="en-US" altLang="en-US" sz="2800" dirty="0"/>
              <a:t>Persuade Jews that God would accept Gentiles into His kingdom.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0D2EA-026D-FE8F-4B9A-3726762D1A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36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506543" indent="-194824" eaLnBrk="0" hangingPunct="0">
              <a:defRPr sz="1636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779297" indent="-155859" eaLnBrk="0" hangingPunct="0">
              <a:defRPr sz="1636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091016" indent="-155859" eaLnBrk="0" hangingPunct="0">
              <a:defRPr sz="1636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1402735" indent="-155859" eaLnBrk="0" hangingPunct="0">
              <a:defRPr sz="1636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1714454" indent="-155859" algn="ctr" eaLnBrk="0" fontAlgn="base" hangingPunct="0">
              <a:spcBef>
                <a:spcPct val="0"/>
              </a:spcBef>
              <a:spcAft>
                <a:spcPct val="0"/>
              </a:spcAft>
              <a:defRPr sz="1636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026173" indent="-155859" algn="ctr" eaLnBrk="0" fontAlgn="base" hangingPunct="0">
              <a:spcBef>
                <a:spcPct val="0"/>
              </a:spcBef>
              <a:spcAft>
                <a:spcPct val="0"/>
              </a:spcAft>
              <a:defRPr sz="1636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2337892" indent="-155859" algn="ctr" eaLnBrk="0" fontAlgn="base" hangingPunct="0">
              <a:spcBef>
                <a:spcPct val="0"/>
              </a:spcBef>
              <a:spcAft>
                <a:spcPct val="0"/>
              </a:spcAft>
              <a:defRPr sz="1636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2649611" indent="-155859" algn="ctr" eaLnBrk="0" fontAlgn="base" hangingPunct="0">
              <a:spcBef>
                <a:spcPct val="0"/>
              </a:spcBef>
              <a:spcAft>
                <a:spcPct val="0"/>
              </a:spcAft>
              <a:defRPr sz="1636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682">
                <a:solidFill>
                  <a:srgbClr val="7F7F7F"/>
                </a:solidFill>
                <a:cs typeface="Times New Roman" panose="02020603050405020304" pitchFamily="18" charset="0"/>
              </a:rPr>
              <a:t>Visual </a:t>
            </a:r>
            <a:fld id="{681FD430-84C9-0C48-B526-A93D04CE7496}" type="slidenum">
              <a:rPr lang="en-US" altLang="en-US" sz="682">
                <a:solidFill>
                  <a:srgbClr val="7F7F7F"/>
                </a:solidFill>
                <a:cs typeface="Times New Roman" panose="02020603050405020304" pitchFamily="18" charset="0"/>
              </a:rPr>
              <a:pPr eaLnBrk="1" hangingPunct="1"/>
              <a:t>7</a:t>
            </a:fld>
            <a:endParaRPr lang="en-US" altLang="en-US" sz="682">
              <a:solidFill>
                <a:srgbClr val="7F7F7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4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43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43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9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8CED-6D4B-45BB-3191-AB7F2D589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Who were most dangerous to Jesus?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FF6E2-4647-3FBC-D716-A0A347CDF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560" y="2794002"/>
            <a:ext cx="11612880" cy="3616810"/>
          </a:xfrm>
        </p:spPr>
        <p:txBody>
          <a:bodyPr anchor="t">
            <a:normAutofit/>
          </a:bodyPr>
          <a:lstStyle/>
          <a:p>
            <a:r>
              <a:rPr lang="en-US" sz="3200" dirty="0"/>
              <a:t>Who were the Pharisees? Why were they a threat?</a:t>
            </a:r>
          </a:p>
          <a:p>
            <a:endParaRPr lang="en-US" sz="3200" dirty="0"/>
          </a:p>
          <a:p>
            <a:r>
              <a:rPr lang="en-US" sz="3200" dirty="0"/>
              <a:t>Who were the Sadducees? Why were they a threat?</a:t>
            </a:r>
          </a:p>
          <a:p>
            <a:endParaRPr lang="en-US" sz="3200" dirty="0"/>
          </a:p>
          <a:p>
            <a:r>
              <a:rPr lang="en-US" sz="3200" dirty="0"/>
              <a:t>What is the Sanhedrin? How did they fit – a threat?</a:t>
            </a:r>
          </a:p>
        </p:txBody>
      </p:sp>
    </p:spTree>
    <p:extLst>
      <p:ext uri="{BB962C8B-B14F-4D97-AF65-F5344CB8AC3E}">
        <p14:creationId xmlns:p14="http://schemas.microsoft.com/office/powerpoint/2010/main" val="1792409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2264E67-6F59-4D8D-8E5F-8245B0FEA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3" y="0"/>
            <a:ext cx="1218742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23">
            <a:extLst>
              <a:ext uri="{FF2B5EF4-FFF2-40B4-BE49-F238E27FC236}">
                <a16:creationId xmlns:a16="http://schemas.microsoft.com/office/drawing/2014/main" id="{158E1C6E-D299-4F5D-B15B-155EBF7F62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212121"/>
          </a:solidFill>
          <a:ln>
            <a:noFill/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2E3BFD-4171-0CCC-4305-EDA41B14F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633" y="1658985"/>
            <a:ext cx="3575737" cy="1332688"/>
          </a:xfrm>
        </p:spPr>
        <p:txBody>
          <a:bodyPr anchor="b"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Worksheet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#16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AD23786-6A9D-15F7-2B23-AF01A31CA04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1480" t="9749" r="11225" b="30930"/>
          <a:stretch/>
        </p:blipFill>
        <p:spPr>
          <a:xfrm>
            <a:off x="4840941" y="130629"/>
            <a:ext cx="6899545" cy="6539112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38646326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54</TotalTime>
  <Words>491</Words>
  <Application>Microsoft Macintosh PowerPoint</Application>
  <PresentationFormat>Widescreen</PresentationFormat>
  <Paragraphs>47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Arial</vt:lpstr>
      <vt:lpstr>Century Gothic</vt:lpstr>
      <vt:lpstr>Times New Roman</vt:lpstr>
      <vt:lpstr>Wingdings 2</vt:lpstr>
      <vt:lpstr>Quotable</vt:lpstr>
      <vt:lpstr>Session 13  Conclusions</vt:lpstr>
      <vt:lpstr>Course Overview:</vt:lpstr>
      <vt:lpstr>Discussion:</vt:lpstr>
      <vt:lpstr>The World:</vt:lpstr>
      <vt:lpstr>The Nations and the “Fullness of Time”</vt:lpstr>
      <vt:lpstr>The Man</vt:lpstr>
      <vt:lpstr>Threefold Purpose of Christ’s Message</vt:lpstr>
      <vt:lpstr>Who were most dangerous to Jesus?</vt:lpstr>
      <vt:lpstr>Worksheet #16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JoAnn Smith</dc:creator>
  <cp:lastModifiedBy>JoAnn Smith</cp:lastModifiedBy>
  <cp:revision>1</cp:revision>
  <dcterms:created xsi:type="dcterms:W3CDTF">2025-04-30T22:20:36Z</dcterms:created>
  <dcterms:modified xsi:type="dcterms:W3CDTF">2025-04-30T23:15:29Z</dcterms:modified>
</cp:coreProperties>
</file>