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256" r:id="rId2"/>
    <p:sldId id="283" r:id="rId3"/>
    <p:sldId id="257" r:id="rId4"/>
    <p:sldId id="282" r:id="rId5"/>
    <p:sldId id="285" r:id="rId6"/>
    <p:sldId id="286" r:id="rId7"/>
    <p:sldId id="287" r:id="rId8"/>
    <p:sldId id="288" r:id="rId9"/>
    <p:sldId id="291" r:id="rId10"/>
    <p:sldId id="289" r:id="rId11"/>
    <p:sldId id="290" r:id="rId12"/>
    <p:sldId id="294" r:id="rId13"/>
    <p:sldId id="292" r:id="rId14"/>
    <p:sldId id="293" r:id="rId15"/>
    <p:sldId id="295" r:id="rId16"/>
    <p:sldId id="296" r:id="rId17"/>
    <p:sldId id="297" r:id="rId18"/>
    <p:sldId id="298" r:id="rId19"/>
    <p:sldId id="299" r:id="rId20"/>
    <p:sldId id="300" r:id="rId21"/>
    <p:sldId id="301"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725"/>
    <p:restoredTop sz="94628"/>
  </p:normalViewPr>
  <p:slideViewPr>
    <p:cSldViewPr snapToGrid="0">
      <p:cViewPr>
        <p:scale>
          <a:sx n="99" d="100"/>
          <a:sy n="99" d="100"/>
        </p:scale>
        <p:origin x="-40"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CD166B-6B03-224C-8E66-676ACF73DB08}" type="datetimeFigureOut">
              <a:rPr lang="en-US" smtClean="0"/>
              <a:t>3/18/25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E7D9FA-19B5-5442-A7D4-7703287FAD37}" type="slidenum">
              <a:rPr lang="en-US" smtClean="0"/>
              <a:t>‹#›</a:t>
            </a:fld>
            <a:endParaRPr lang="en-US"/>
          </a:p>
        </p:txBody>
      </p:sp>
    </p:spTree>
    <p:extLst>
      <p:ext uri="{BB962C8B-B14F-4D97-AF65-F5344CB8AC3E}">
        <p14:creationId xmlns:p14="http://schemas.microsoft.com/office/powerpoint/2010/main" val="3217425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F91F8DC7-43DA-D255-F0E7-CB4432C8B615}"/>
              </a:ext>
            </a:extLst>
          </p:cNvPr>
          <p:cNvSpPr>
            <a:spLocks noGrp="1" noRot="1" noChangeAspect="1" noTextEdit="1"/>
          </p:cNvSpPr>
          <p:nvPr>
            <p:ph type="sldImg"/>
          </p:nvPr>
        </p:nvSpPr>
        <p:spPr>
          <a:ln/>
        </p:spPr>
      </p:sp>
      <p:sp>
        <p:nvSpPr>
          <p:cNvPr id="66563" name="Notes Placeholder 2">
            <a:extLst>
              <a:ext uri="{FF2B5EF4-FFF2-40B4-BE49-F238E27FC236}">
                <a16:creationId xmlns:a16="http://schemas.microsoft.com/office/drawing/2014/main" id="{625772DF-3B13-921F-1B20-ECEC90732EC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66564" name="Slide Number Placeholder 3">
            <a:extLst>
              <a:ext uri="{FF2B5EF4-FFF2-40B4-BE49-F238E27FC236}">
                <a16:creationId xmlns:a16="http://schemas.microsoft.com/office/drawing/2014/main" id="{03369E58-A62E-BE21-4D90-92D5EA1977D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2A7F7D26-B540-E344-94A1-05FB8B2DF187}" type="slidenum">
              <a:rPr lang="en-US" altLang="en-US" sz="1200">
                <a:latin typeface="Arial" panose="020B0604020202020204" pitchFamily="34" charset="0"/>
              </a:rPr>
              <a:pPr eaLnBrk="1" hangingPunct="1"/>
              <a:t>4</a:t>
            </a:fld>
            <a:endParaRPr lang="en-US" altLang="en-US" sz="120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275FD40F-9DA5-DBFA-8EBD-6C308C62330E}"/>
              </a:ext>
            </a:extLst>
          </p:cNvPr>
          <p:cNvSpPr>
            <a:spLocks noGrp="1" noRot="1" noChangeAspect="1" noTextEdit="1"/>
          </p:cNvSpPr>
          <p:nvPr>
            <p:ph type="sldImg"/>
          </p:nvPr>
        </p:nvSpPr>
        <p:spPr>
          <a:ln/>
        </p:spPr>
      </p:sp>
      <p:sp>
        <p:nvSpPr>
          <p:cNvPr id="67587" name="Notes Placeholder 2">
            <a:extLst>
              <a:ext uri="{FF2B5EF4-FFF2-40B4-BE49-F238E27FC236}">
                <a16:creationId xmlns:a16="http://schemas.microsoft.com/office/drawing/2014/main" id="{2E2032E8-F968-4ECF-CB97-326818C5A3E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67588" name="Slide Number Placeholder 3">
            <a:extLst>
              <a:ext uri="{FF2B5EF4-FFF2-40B4-BE49-F238E27FC236}">
                <a16:creationId xmlns:a16="http://schemas.microsoft.com/office/drawing/2014/main" id="{B6DE30E8-46A7-50C6-3296-1DB50EAB83B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B9001AC4-3F41-244E-B8F4-09BE87AA0B55}" type="slidenum">
              <a:rPr lang="en-US" altLang="en-US" sz="1200">
                <a:latin typeface="Arial" panose="020B0604020202020204" pitchFamily="34" charset="0"/>
              </a:rPr>
              <a:pPr eaLnBrk="1" hangingPunct="1"/>
              <a:t>5</a:t>
            </a:fld>
            <a:endParaRPr lang="en-US" altLang="en-US" sz="120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3/18/25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3/18/25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3/18/25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3/18/25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3/18/25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3/18/25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3/18/25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3/18/25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3/18/25</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3/18/25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3/18/25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3/18/25</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 Id="rId5" Type="http://schemas.openxmlformats.org/officeDocument/2006/relationships/image" Target="../media/image7.jpe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2BEAD-9D19-2CC0-FC7C-23A4BFC262AF}"/>
              </a:ext>
            </a:extLst>
          </p:cNvPr>
          <p:cNvSpPr>
            <a:spLocks noGrp="1"/>
          </p:cNvSpPr>
          <p:nvPr>
            <p:ph type="ctrTitle"/>
          </p:nvPr>
        </p:nvSpPr>
        <p:spPr>
          <a:xfrm>
            <a:off x="2611808" y="3428998"/>
            <a:ext cx="6009678" cy="2268559"/>
          </a:xfrm>
        </p:spPr>
        <p:txBody>
          <a:bodyPr>
            <a:normAutofit fontScale="90000"/>
          </a:bodyPr>
          <a:lstStyle/>
          <a:p>
            <a:r>
              <a:rPr lang="en-US" dirty="0"/>
              <a:t>BIB 114 Unit #3</a:t>
            </a:r>
            <a:br>
              <a:rPr lang="en-US" dirty="0"/>
            </a:br>
            <a:r>
              <a:rPr lang="en-US" dirty="0"/>
              <a:t>Sessions #9 &amp; 10</a:t>
            </a:r>
          </a:p>
        </p:txBody>
      </p:sp>
    </p:spTree>
    <p:extLst>
      <p:ext uri="{BB962C8B-B14F-4D97-AF65-F5344CB8AC3E}">
        <p14:creationId xmlns:p14="http://schemas.microsoft.com/office/powerpoint/2010/main" val="601955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7FD17-0E5A-EBCE-19C0-68FA93B1D98F}"/>
              </a:ext>
            </a:extLst>
          </p:cNvPr>
          <p:cNvSpPr>
            <a:spLocks noGrp="1"/>
          </p:cNvSpPr>
          <p:nvPr>
            <p:ph type="title"/>
          </p:nvPr>
        </p:nvSpPr>
        <p:spPr>
          <a:xfrm>
            <a:off x="2558020" y="597137"/>
            <a:ext cx="7958331" cy="1077229"/>
          </a:xfrm>
        </p:spPr>
        <p:txBody>
          <a:bodyPr/>
          <a:lstStyle/>
          <a:p>
            <a:r>
              <a:rPr lang="en-US" dirty="0"/>
              <a:t>Kinsman Redeemer:</a:t>
            </a:r>
          </a:p>
        </p:txBody>
      </p:sp>
      <p:sp>
        <p:nvSpPr>
          <p:cNvPr id="3" name="Content Placeholder 2">
            <a:extLst>
              <a:ext uri="{FF2B5EF4-FFF2-40B4-BE49-F238E27FC236}">
                <a16:creationId xmlns:a16="http://schemas.microsoft.com/office/drawing/2014/main" id="{64BB552E-B64B-7A73-81BA-8ABCCE0A81A0}"/>
              </a:ext>
            </a:extLst>
          </p:cNvPr>
          <p:cNvSpPr>
            <a:spLocks noGrp="1"/>
          </p:cNvSpPr>
          <p:nvPr>
            <p:ph idx="1"/>
          </p:nvPr>
        </p:nvSpPr>
        <p:spPr>
          <a:xfrm>
            <a:off x="1264024" y="1885285"/>
            <a:ext cx="9870141" cy="4375578"/>
          </a:xfrm>
        </p:spPr>
        <p:txBody>
          <a:bodyPr anchor="t">
            <a:normAutofit/>
          </a:bodyPr>
          <a:lstStyle/>
          <a:p>
            <a:r>
              <a:rPr lang="en-US" sz="2800" dirty="0"/>
              <a:t>Look at Leviticus 25: 25 – 55 and Ruth 3: 9 – 4:12</a:t>
            </a:r>
          </a:p>
          <a:p>
            <a:r>
              <a:rPr lang="en-US" sz="2800" dirty="0"/>
              <a:t>The kinsman redeemer had to be: willing, able, and the nearest of kin</a:t>
            </a:r>
          </a:p>
          <a:p>
            <a:r>
              <a:rPr lang="en-US" sz="2800" dirty="0"/>
              <a:t>Jesus was:</a:t>
            </a:r>
          </a:p>
          <a:p>
            <a:pPr lvl="1"/>
            <a:r>
              <a:rPr lang="en-US" sz="2600" dirty="0"/>
              <a:t>Willing: Hebrews 10: 5 – 9</a:t>
            </a:r>
          </a:p>
          <a:p>
            <a:pPr lvl="1"/>
            <a:r>
              <a:rPr lang="en-US" sz="2600" dirty="0"/>
              <a:t>Able: Isaiah 53: 1 – 12; Hebrews 12: 9 – 14 &amp; 28; 10: 14</a:t>
            </a:r>
          </a:p>
          <a:p>
            <a:pPr lvl="1"/>
            <a:r>
              <a:rPr lang="en-US" sz="2600" dirty="0"/>
              <a:t>Near of kin: Hebrews 2: 14 - 18</a:t>
            </a:r>
          </a:p>
        </p:txBody>
      </p:sp>
    </p:spTree>
    <p:extLst>
      <p:ext uri="{BB962C8B-B14F-4D97-AF65-F5344CB8AC3E}">
        <p14:creationId xmlns:p14="http://schemas.microsoft.com/office/powerpoint/2010/main" val="2044569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1D2CC-7274-FC3D-CB74-EC11EE3FB8D9}"/>
              </a:ext>
            </a:extLst>
          </p:cNvPr>
          <p:cNvSpPr>
            <a:spLocks noGrp="1"/>
          </p:cNvSpPr>
          <p:nvPr>
            <p:ph type="title"/>
          </p:nvPr>
        </p:nvSpPr>
        <p:spPr/>
        <p:txBody>
          <a:bodyPr/>
          <a:lstStyle/>
          <a:p>
            <a:r>
              <a:rPr lang="en-US" dirty="0"/>
              <a:t>Jesus’ Major Teaching Themes:</a:t>
            </a:r>
          </a:p>
        </p:txBody>
      </p:sp>
      <p:sp>
        <p:nvSpPr>
          <p:cNvPr id="4" name="Content Placeholder 3">
            <a:extLst>
              <a:ext uri="{FF2B5EF4-FFF2-40B4-BE49-F238E27FC236}">
                <a16:creationId xmlns:a16="http://schemas.microsoft.com/office/drawing/2014/main" id="{1FA8F127-F07B-1CBC-1B5C-0BABE2CE4668}"/>
              </a:ext>
            </a:extLst>
          </p:cNvPr>
          <p:cNvSpPr>
            <a:spLocks noGrp="1"/>
          </p:cNvSpPr>
          <p:nvPr>
            <p:ph sz="half" idx="1"/>
          </p:nvPr>
        </p:nvSpPr>
        <p:spPr>
          <a:xfrm>
            <a:off x="1196788" y="2052116"/>
            <a:ext cx="4899212" cy="4000068"/>
          </a:xfrm>
        </p:spPr>
        <p:txBody>
          <a:bodyPr>
            <a:normAutofit/>
          </a:bodyPr>
          <a:lstStyle/>
          <a:p>
            <a:r>
              <a:rPr lang="en-US" sz="3200" dirty="0"/>
              <a:t>The Scriptures</a:t>
            </a:r>
          </a:p>
          <a:p>
            <a:r>
              <a:rPr lang="en-US" sz="3200" dirty="0"/>
              <a:t>The Trinity</a:t>
            </a:r>
          </a:p>
          <a:p>
            <a:r>
              <a:rPr lang="en-US" sz="3200" dirty="0"/>
              <a:t>The Person of Christ</a:t>
            </a:r>
          </a:p>
          <a:p>
            <a:r>
              <a:rPr lang="en-US" sz="3200" dirty="0"/>
              <a:t>Salvation</a:t>
            </a:r>
          </a:p>
          <a:p>
            <a:r>
              <a:rPr lang="en-US" sz="3200" dirty="0"/>
              <a:t>Angels</a:t>
            </a:r>
          </a:p>
        </p:txBody>
      </p:sp>
      <p:sp>
        <p:nvSpPr>
          <p:cNvPr id="5" name="Content Placeholder 4">
            <a:extLst>
              <a:ext uri="{FF2B5EF4-FFF2-40B4-BE49-F238E27FC236}">
                <a16:creationId xmlns:a16="http://schemas.microsoft.com/office/drawing/2014/main" id="{1280E0DD-77BE-D435-CCF4-56D55920B051}"/>
              </a:ext>
            </a:extLst>
          </p:cNvPr>
          <p:cNvSpPr>
            <a:spLocks noGrp="1"/>
          </p:cNvSpPr>
          <p:nvPr>
            <p:ph sz="half" idx="2"/>
          </p:nvPr>
        </p:nvSpPr>
        <p:spPr>
          <a:xfrm>
            <a:off x="6302187" y="2670680"/>
            <a:ext cx="4899211" cy="3205685"/>
          </a:xfrm>
        </p:spPr>
        <p:txBody>
          <a:bodyPr>
            <a:normAutofit/>
          </a:bodyPr>
          <a:lstStyle/>
          <a:p>
            <a:r>
              <a:rPr lang="en-US" sz="3200" dirty="0"/>
              <a:t>Man</a:t>
            </a:r>
          </a:p>
          <a:p>
            <a:r>
              <a:rPr lang="en-US" sz="3200" dirty="0"/>
              <a:t>The Holy Spirit</a:t>
            </a:r>
          </a:p>
          <a:p>
            <a:r>
              <a:rPr lang="en-US" sz="3200" dirty="0"/>
              <a:t>The Church</a:t>
            </a:r>
          </a:p>
          <a:p>
            <a:r>
              <a:rPr lang="en-US" sz="3200" dirty="0"/>
              <a:t>Future Things</a:t>
            </a:r>
          </a:p>
        </p:txBody>
      </p:sp>
      <p:sp>
        <p:nvSpPr>
          <p:cNvPr id="6" name="TextBox 5">
            <a:extLst>
              <a:ext uri="{FF2B5EF4-FFF2-40B4-BE49-F238E27FC236}">
                <a16:creationId xmlns:a16="http://schemas.microsoft.com/office/drawing/2014/main" id="{93B34C54-D1E8-95E5-CB78-D40113844937}"/>
              </a:ext>
            </a:extLst>
          </p:cNvPr>
          <p:cNvSpPr txBox="1"/>
          <p:nvPr/>
        </p:nvSpPr>
        <p:spPr>
          <a:xfrm>
            <a:off x="997697" y="6052183"/>
            <a:ext cx="7937500" cy="523220"/>
          </a:xfrm>
          <a:prstGeom prst="rect">
            <a:avLst/>
          </a:prstGeom>
          <a:noFill/>
        </p:spPr>
        <p:txBody>
          <a:bodyPr wrap="square" rtlCol="0">
            <a:spAutoFit/>
          </a:bodyPr>
          <a:lstStyle/>
          <a:p>
            <a:pPr algn="ctr"/>
            <a:r>
              <a:rPr lang="en-US" sz="2800" dirty="0"/>
              <a:t>Homework = Worksheet #12</a:t>
            </a:r>
          </a:p>
        </p:txBody>
      </p:sp>
    </p:spTree>
    <p:extLst>
      <p:ext uri="{BB962C8B-B14F-4D97-AF65-F5344CB8AC3E}">
        <p14:creationId xmlns:p14="http://schemas.microsoft.com/office/powerpoint/2010/main" val="3525065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 calcmode="lin" valueType="num">
                                      <p:cBhvr additive="base">
                                        <p:cTn id="3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anim calcmode="lin" valueType="num">
                                      <p:cBhvr additive="base">
                                        <p:cTn id="4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2" end="2"/>
                                            </p:txEl>
                                          </p:spTgt>
                                        </p:tgtEl>
                                        <p:attrNameLst>
                                          <p:attrName>style.visibility</p:attrName>
                                        </p:attrNameLst>
                                      </p:cBhvr>
                                      <p:to>
                                        <p:strVal val="visible"/>
                                      </p:to>
                                    </p:set>
                                    <p:anim calcmode="lin" valueType="num">
                                      <p:cBhvr additive="base">
                                        <p:cTn id="4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3" end="3"/>
                                            </p:txEl>
                                          </p:spTgt>
                                        </p:tgtEl>
                                        <p:attrNameLst>
                                          <p:attrName>style.visibility</p:attrName>
                                        </p:attrNameLst>
                                      </p:cBhvr>
                                      <p:to>
                                        <p:strVal val="visible"/>
                                      </p:to>
                                    </p:set>
                                    <p:anim calcmode="lin" valueType="num">
                                      <p:cBhvr additive="base">
                                        <p:cTn id="5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A926BDB-98EF-43B0-A66B-1A6EF8FB2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A722A754-56A5-43DA-ADE3-C2704FABA2D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1067" y="0"/>
            <a:ext cx="12189867" cy="6858000"/>
          </a:xfrm>
          <a:prstGeom prst="rect">
            <a:avLst/>
          </a:prstGeom>
        </p:spPr>
      </p:pic>
      <p:sp>
        <p:nvSpPr>
          <p:cNvPr id="14" name="Rectangle 13">
            <a:extLst>
              <a:ext uri="{FF2B5EF4-FFF2-40B4-BE49-F238E27FC236}">
                <a16:creationId xmlns:a16="http://schemas.microsoft.com/office/drawing/2014/main" id="{90FADDEF-2C10-4B0B-868E-6A655B671D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22225">
            <a:solidFill>
              <a:schemeClr val="accent1"/>
            </a:solidFill>
            <a:miter lim="800000"/>
          </a:ln>
          <a:effectLst>
            <a:outerShdw blurRad="762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37C43F7E-F9FF-9904-8B07-D2489BE99EA1}"/>
              </a:ext>
            </a:extLst>
          </p:cNvPr>
          <p:cNvPicPr>
            <a:picLocks noChangeAspect="1"/>
          </p:cNvPicPr>
          <p:nvPr/>
        </p:nvPicPr>
        <p:blipFill>
          <a:blip r:embed="rId3"/>
          <a:stretch>
            <a:fillRect/>
          </a:stretch>
        </p:blipFill>
        <p:spPr>
          <a:xfrm>
            <a:off x="954157" y="0"/>
            <a:ext cx="10257182" cy="6858000"/>
          </a:xfrm>
          <a:prstGeom prst="rect">
            <a:avLst/>
          </a:prstGeom>
        </p:spPr>
      </p:pic>
    </p:spTree>
    <p:extLst>
      <p:ext uri="{BB962C8B-B14F-4D97-AF65-F5344CB8AC3E}">
        <p14:creationId xmlns:p14="http://schemas.microsoft.com/office/powerpoint/2010/main" val="2318305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3DBBA26C-89C3-411F-9753-606A413F89A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3" name="Picture 12">
            <a:extLst>
              <a:ext uri="{FF2B5EF4-FFF2-40B4-BE49-F238E27FC236}">
                <a16:creationId xmlns:a16="http://schemas.microsoft.com/office/drawing/2014/main" id="{EEAD2215-6311-4D1C-B6B5-F57CB6BFCBC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5" name="Rectangle 14">
            <a:extLst>
              <a:ext uri="{FF2B5EF4-FFF2-40B4-BE49-F238E27FC236}">
                <a16:creationId xmlns:a16="http://schemas.microsoft.com/office/drawing/2014/main" id="{7BA5DE79-30D1-4A10-8DB9-0A6E523A97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7" name="Rectangle 16">
            <a:extLst>
              <a:ext uri="{FF2B5EF4-FFF2-40B4-BE49-F238E27FC236}">
                <a16:creationId xmlns:a16="http://schemas.microsoft.com/office/drawing/2014/main" id="{9ABD0D63-D23F-4AE7-8270-4185EF9C1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9" name="Rectangle 18">
            <a:extLst>
              <a:ext uri="{FF2B5EF4-FFF2-40B4-BE49-F238E27FC236}">
                <a16:creationId xmlns:a16="http://schemas.microsoft.com/office/drawing/2014/main" id="{72168E9E-94E9-4BE3-B88C-C8A4681177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1" name="Rectangle 20">
            <a:extLst>
              <a:ext uri="{FF2B5EF4-FFF2-40B4-BE49-F238E27FC236}">
                <a16:creationId xmlns:a16="http://schemas.microsoft.com/office/drawing/2014/main" id="{12107AC1-AA0D-4097-B03D-FD3C632AB8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3" name="TextBox 22">
            <a:extLst>
              <a:ext uri="{FF2B5EF4-FFF2-40B4-BE49-F238E27FC236}">
                <a16:creationId xmlns:a16="http://schemas.microsoft.com/office/drawing/2014/main" id="{7C8D231A-EC46-4736-B00F-76D307082204}"/>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91282" y="3262852"/>
            <a:ext cx="415636" cy="461665"/>
          </a:xfrm>
          <a:prstGeom prst="rect">
            <a:avLst/>
          </a:prstGeom>
          <a:noFill/>
        </p:spPr>
        <p:txBody>
          <a:bodyPr wrap="square" rtlCol="0">
            <a:spAutoFit/>
          </a:bodyPr>
          <a:lstStyle/>
          <a:p>
            <a:pPr algn="r">
              <a:spcAft>
                <a:spcPts val="600"/>
              </a:spcAft>
            </a:pP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 useBgFill="1">
        <p:nvSpPr>
          <p:cNvPr id="25" name="Rectangle 24">
            <a:extLst>
              <a:ext uri="{FF2B5EF4-FFF2-40B4-BE49-F238E27FC236}">
                <a16:creationId xmlns:a16="http://schemas.microsoft.com/office/drawing/2014/main" id="{8F3CF990-ACB8-443A-BB74-D36EC8A00B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a:extLst>
              <a:ext uri="{FF2B5EF4-FFF2-40B4-BE49-F238E27FC236}">
                <a16:creationId xmlns:a16="http://schemas.microsoft.com/office/drawing/2014/main" id="{00B98862-BEE1-44FB-A335-A1B9106B445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a:noFill/>
        </p:spPr>
      </p:pic>
      <p:sp>
        <p:nvSpPr>
          <p:cNvPr id="29" name="Freeform: Shape 28">
            <a:extLst>
              <a:ext uri="{FF2B5EF4-FFF2-40B4-BE49-F238E27FC236}">
                <a16:creationId xmlns:a16="http://schemas.microsoft.com/office/drawing/2014/main" id="{65F94F98-3A57-49AA-838E-91AAF600B6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678519" y="-1660968"/>
            <a:ext cx="5838229" cy="11188733"/>
          </a:xfrm>
          <a:custGeom>
            <a:avLst/>
            <a:gdLst>
              <a:gd name="connsiteX0" fmla="*/ 0 w 7821919"/>
              <a:gd name="connsiteY0" fmla="*/ 0 h 6858000"/>
              <a:gd name="connsiteX1" fmla="*/ 6983367 w 7821919"/>
              <a:gd name="connsiteY1" fmla="*/ 0 h 6858000"/>
              <a:gd name="connsiteX2" fmla="*/ 6982269 w 7821919"/>
              <a:gd name="connsiteY2" fmla="*/ 1331 h 6858000"/>
              <a:gd name="connsiteX3" fmla="*/ 6833782 w 7821919"/>
              <a:gd name="connsiteY3" fmla="*/ 487443 h 6858000"/>
              <a:gd name="connsiteX4" fmla="*/ 6851446 w 7821919"/>
              <a:gd name="connsiteY4" fmla="*/ 662666 h 6858000"/>
              <a:gd name="connsiteX5" fmla="*/ 6857532 w 7821919"/>
              <a:gd name="connsiteY5" fmla="*/ 686333 h 6858000"/>
              <a:gd name="connsiteX6" fmla="*/ 6806927 w 7821919"/>
              <a:gd name="connsiteY6" fmla="*/ 699345 h 6858000"/>
              <a:gd name="connsiteX7" fmla="*/ 5555365 w 7821919"/>
              <a:gd name="connsiteY7" fmla="*/ 2400515 h 6858000"/>
              <a:gd name="connsiteX8" fmla="*/ 7336617 w 7821919"/>
              <a:gd name="connsiteY8" fmla="*/ 4181767 h 6858000"/>
              <a:gd name="connsiteX9" fmla="*/ 7452815 w 7821919"/>
              <a:gd name="connsiteY9" fmla="*/ 4175900 h 6858000"/>
              <a:gd name="connsiteX10" fmla="*/ 7437456 w 7821919"/>
              <a:gd name="connsiteY10" fmla="*/ 4225378 h 6858000"/>
              <a:gd name="connsiteX11" fmla="*/ 7428275 w 7821919"/>
              <a:gd name="connsiteY11" fmla="*/ 4316448 h 6858000"/>
              <a:gd name="connsiteX12" fmla="*/ 7789089 w 7821919"/>
              <a:gd name="connsiteY12" fmla="*/ 4759152 h 6858000"/>
              <a:gd name="connsiteX13" fmla="*/ 7821919 w 7821919"/>
              <a:gd name="connsiteY13" fmla="*/ 4762461 h 6858000"/>
              <a:gd name="connsiteX14" fmla="*/ 7809638 w 7821919"/>
              <a:gd name="connsiteY14" fmla="*/ 4785088 h 6858000"/>
              <a:gd name="connsiteX15" fmla="*/ 7794661 w 7821919"/>
              <a:gd name="connsiteY15" fmla="*/ 4833335 h 6858000"/>
              <a:gd name="connsiteX16" fmla="*/ 7524776 w 7821919"/>
              <a:gd name="connsiteY16" fmla="*/ 4917113 h 6858000"/>
              <a:gd name="connsiteX17" fmla="*/ 6642110 w 7821919"/>
              <a:gd name="connsiteY17" fmla="*/ 6248746 h 6858000"/>
              <a:gd name="connsiteX18" fmla="*/ 6755682 w 7821919"/>
              <a:gd name="connsiteY18" fmla="*/ 6811285 h 6858000"/>
              <a:gd name="connsiteX19" fmla="*/ 6778185 w 7821919"/>
              <a:gd name="connsiteY19" fmla="*/ 6858000 h 6858000"/>
              <a:gd name="connsiteX20" fmla="*/ 0 w 7821919"/>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821919" h="6858000">
                <a:moveTo>
                  <a:pt x="0" y="0"/>
                </a:moveTo>
                <a:lnTo>
                  <a:pt x="6983367" y="0"/>
                </a:lnTo>
                <a:lnTo>
                  <a:pt x="6982269" y="1331"/>
                </a:lnTo>
                <a:cubicBezTo>
                  <a:pt x="6888522" y="140095"/>
                  <a:pt x="6833782" y="307376"/>
                  <a:pt x="6833782" y="487443"/>
                </a:cubicBezTo>
                <a:cubicBezTo>
                  <a:pt x="6833782" y="547466"/>
                  <a:pt x="6839864" y="606067"/>
                  <a:pt x="6851446" y="662666"/>
                </a:cubicBezTo>
                <a:lnTo>
                  <a:pt x="6857532" y="686333"/>
                </a:lnTo>
                <a:lnTo>
                  <a:pt x="6806927" y="699345"/>
                </a:lnTo>
                <a:cubicBezTo>
                  <a:pt x="6081835" y="924872"/>
                  <a:pt x="5555365" y="1601212"/>
                  <a:pt x="5555365" y="2400515"/>
                </a:cubicBezTo>
                <a:cubicBezTo>
                  <a:pt x="5555365" y="3384273"/>
                  <a:pt x="6352859" y="4181767"/>
                  <a:pt x="7336617" y="4181767"/>
                </a:cubicBezTo>
                <a:lnTo>
                  <a:pt x="7452815" y="4175900"/>
                </a:lnTo>
                <a:lnTo>
                  <a:pt x="7437456" y="4225378"/>
                </a:lnTo>
                <a:cubicBezTo>
                  <a:pt x="7431436" y="4254794"/>
                  <a:pt x="7428275" y="4285252"/>
                  <a:pt x="7428275" y="4316448"/>
                </a:cubicBezTo>
                <a:cubicBezTo>
                  <a:pt x="7428275" y="4534821"/>
                  <a:pt x="7583172" y="4717015"/>
                  <a:pt x="7789089" y="4759152"/>
                </a:cubicBezTo>
                <a:lnTo>
                  <a:pt x="7821919" y="4762461"/>
                </a:lnTo>
                <a:lnTo>
                  <a:pt x="7809638" y="4785088"/>
                </a:lnTo>
                <a:lnTo>
                  <a:pt x="7794661" y="4833335"/>
                </a:lnTo>
                <a:lnTo>
                  <a:pt x="7524776" y="4917113"/>
                </a:lnTo>
                <a:cubicBezTo>
                  <a:pt x="7006070" y="5136507"/>
                  <a:pt x="6642110" y="5650122"/>
                  <a:pt x="6642110" y="6248746"/>
                </a:cubicBezTo>
                <a:cubicBezTo>
                  <a:pt x="6642110" y="6448287"/>
                  <a:pt x="6682550" y="6638383"/>
                  <a:pt x="6755682" y="6811285"/>
                </a:cubicBezTo>
                <a:lnTo>
                  <a:pt x="6778185" y="6858000"/>
                </a:lnTo>
                <a:lnTo>
                  <a:pt x="0" y="6858000"/>
                </a:lnTo>
                <a:close/>
              </a:path>
            </a:pathLst>
          </a:custGeom>
          <a:gradFill>
            <a:gsLst>
              <a:gs pos="25000">
                <a:schemeClr val="accent1">
                  <a:alpha val="0"/>
                </a:schemeClr>
              </a:gs>
              <a:gs pos="100000">
                <a:schemeClr val="accent1">
                  <a:alpha val="75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31" name="Picture 30">
            <a:extLst>
              <a:ext uri="{FF2B5EF4-FFF2-40B4-BE49-F238E27FC236}">
                <a16:creationId xmlns:a16="http://schemas.microsoft.com/office/drawing/2014/main" id="{7185CF21-0594-48C0-9F3E-254D6BCE9D9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45489" y="-5487"/>
            <a:ext cx="12189867" cy="6858000"/>
          </a:xfrm>
          <a:prstGeom prst="rect">
            <a:avLst/>
          </a:prstGeom>
        </p:spPr>
      </p:pic>
      <p:sp>
        <p:nvSpPr>
          <p:cNvPr id="33" name="Rectangle 32">
            <a:extLst>
              <a:ext uri="{FF2B5EF4-FFF2-40B4-BE49-F238E27FC236}">
                <a16:creationId xmlns:a16="http://schemas.microsoft.com/office/drawing/2014/main" id="{A0B5529D-5CAA-4BF2-B5C9-34705E7661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59909" cy="6858000"/>
          </a:xfrm>
          <a:prstGeom prst="rect">
            <a:avLst/>
          </a:prstGeom>
          <a:solidFill>
            <a:schemeClr val="bg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5" name="Freeform: Shape 34">
            <a:extLst>
              <a:ext uri="{FF2B5EF4-FFF2-40B4-BE49-F238E27FC236}">
                <a16:creationId xmlns:a16="http://schemas.microsoft.com/office/drawing/2014/main" id="{FBD68200-BC03-4015-860B-CD5C30CD7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910" y="0"/>
            <a:ext cx="7869544" cy="6858000"/>
          </a:xfrm>
          <a:custGeom>
            <a:avLst/>
            <a:gdLst>
              <a:gd name="connsiteX0" fmla="*/ 0 w 7821919"/>
              <a:gd name="connsiteY0" fmla="*/ 0 h 6858000"/>
              <a:gd name="connsiteX1" fmla="*/ 6983367 w 7821919"/>
              <a:gd name="connsiteY1" fmla="*/ 0 h 6858000"/>
              <a:gd name="connsiteX2" fmla="*/ 6982269 w 7821919"/>
              <a:gd name="connsiteY2" fmla="*/ 1331 h 6858000"/>
              <a:gd name="connsiteX3" fmla="*/ 6833782 w 7821919"/>
              <a:gd name="connsiteY3" fmla="*/ 487443 h 6858000"/>
              <a:gd name="connsiteX4" fmla="*/ 6851446 w 7821919"/>
              <a:gd name="connsiteY4" fmla="*/ 662666 h 6858000"/>
              <a:gd name="connsiteX5" fmla="*/ 6857532 w 7821919"/>
              <a:gd name="connsiteY5" fmla="*/ 686333 h 6858000"/>
              <a:gd name="connsiteX6" fmla="*/ 6806927 w 7821919"/>
              <a:gd name="connsiteY6" fmla="*/ 699345 h 6858000"/>
              <a:gd name="connsiteX7" fmla="*/ 5555365 w 7821919"/>
              <a:gd name="connsiteY7" fmla="*/ 2400515 h 6858000"/>
              <a:gd name="connsiteX8" fmla="*/ 7336617 w 7821919"/>
              <a:gd name="connsiteY8" fmla="*/ 4181767 h 6858000"/>
              <a:gd name="connsiteX9" fmla="*/ 7452815 w 7821919"/>
              <a:gd name="connsiteY9" fmla="*/ 4175900 h 6858000"/>
              <a:gd name="connsiteX10" fmla="*/ 7437456 w 7821919"/>
              <a:gd name="connsiteY10" fmla="*/ 4225378 h 6858000"/>
              <a:gd name="connsiteX11" fmla="*/ 7428275 w 7821919"/>
              <a:gd name="connsiteY11" fmla="*/ 4316448 h 6858000"/>
              <a:gd name="connsiteX12" fmla="*/ 7789089 w 7821919"/>
              <a:gd name="connsiteY12" fmla="*/ 4759152 h 6858000"/>
              <a:gd name="connsiteX13" fmla="*/ 7821919 w 7821919"/>
              <a:gd name="connsiteY13" fmla="*/ 4762461 h 6858000"/>
              <a:gd name="connsiteX14" fmla="*/ 7809638 w 7821919"/>
              <a:gd name="connsiteY14" fmla="*/ 4785088 h 6858000"/>
              <a:gd name="connsiteX15" fmla="*/ 7794661 w 7821919"/>
              <a:gd name="connsiteY15" fmla="*/ 4833335 h 6858000"/>
              <a:gd name="connsiteX16" fmla="*/ 7524776 w 7821919"/>
              <a:gd name="connsiteY16" fmla="*/ 4917113 h 6858000"/>
              <a:gd name="connsiteX17" fmla="*/ 6642110 w 7821919"/>
              <a:gd name="connsiteY17" fmla="*/ 6248746 h 6858000"/>
              <a:gd name="connsiteX18" fmla="*/ 6755682 w 7821919"/>
              <a:gd name="connsiteY18" fmla="*/ 6811285 h 6858000"/>
              <a:gd name="connsiteX19" fmla="*/ 6778185 w 7821919"/>
              <a:gd name="connsiteY19" fmla="*/ 6858000 h 6858000"/>
              <a:gd name="connsiteX20" fmla="*/ 0 w 7821919"/>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821919" h="6858000">
                <a:moveTo>
                  <a:pt x="0" y="0"/>
                </a:moveTo>
                <a:lnTo>
                  <a:pt x="6983367" y="0"/>
                </a:lnTo>
                <a:lnTo>
                  <a:pt x="6982269" y="1331"/>
                </a:lnTo>
                <a:cubicBezTo>
                  <a:pt x="6888522" y="140095"/>
                  <a:pt x="6833782" y="307376"/>
                  <a:pt x="6833782" y="487443"/>
                </a:cubicBezTo>
                <a:cubicBezTo>
                  <a:pt x="6833782" y="547466"/>
                  <a:pt x="6839864" y="606067"/>
                  <a:pt x="6851446" y="662666"/>
                </a:cubicBezTo>
                <a:lnTo>
                  <a:pt x="6857532" y="686333"/>
                </a:lnTo>
                <a:lnTo>
                  <a:pt x="6806927" y="699345"/>
                </a:lnTo>
                <a:cubicBezTo>
                  <a:pt x="6081835" y="924872"/>
                  <a:pt x="5555365" y="1601212"/>
                  <a:pt x="5555365" y="2400515"/>
                </a:cubicBezTo>
                <a:cubicBezTo>
                  <a:pt x="5555365" y="3384273"/>
                  <a:pt x="6352859" y="4181767"/>
                  <a:pt x="7336617" y="4181767"/>
                </a:cubicBezTo>
                <a:lnTo>
                  <a:pt x="7452815" y="4175900"/>
                </a:lnTo>
                <a:lnTo>
                  <a:pt x="7437456" y="4225378"/>
                </a:lnTo>
                <a:cubicBezTo>
                  <a:pt x="7431436" y="4254794"/>
                  <a:pt x="7428275" y="4285252"/>
                  <a:pt x="7428275" y="4316448"/>
                </a:cubicBezTo>
                <a:cubicBezTo>
                  <a:pt x="7428275" y="4534821"/>
                  <a:pt x="7583172" y="4717015"/>
                  <a:pt x="7789089" y="4759152"/>
                </a:cubicBezTo>
                <a:lnTo>
                  <a:pt x="7821919" y="4762461"/>
                </a:lnTo>
                <a:lnTo>
                  <a:pt x="7809638" y="4785088"/>
                </a:lnTo>
                <a:lnTo>
                  <a:pt x="7794661" y="4833335"/>
                </a:lnTo>
                <a:lnTo>
                  <a:pt x="7524776" y="4917113"/>
                </a:lnTo>
                <a:cubicBezTo>
                  <a:pt x="7006070" y="5136507"/>
                  <a:pt x="6642110" y="5650122"/>
                  <a:pt x="6642110" y="6248746"/>
                </a:cubicBezTo>
                <a:cubicBezTo>
                  <a:pt x="6642110" y="6448287"/>
                  <a:pt x="6682550" y="6638383"/>
                  <a:pt x="6755682" y="6811285"/>
                </a:cubicBezTo>
                <a:lnTo>
                  <a:pt x="6778185" y="6858000"/>
                </a:lnTo>
                <a:lnTo>
                  <a:pt x="0" y="6858000"/>
                </a:lnTo>
                <a:close/>
              </a:path>
            </a:pathLst>
          </a:custGeom>
          <a:gradFill>
            <a:gsLst>
              <a:gs pos="25996">
                <a:srgbClr val="1F2D29">
                  <a:alpha val="4000"/>
                </a:srgbClr>
              </a:gs>
              <a:gs pos="20000">
                <a:schemeClr val="bg2">
                  <a:alpha val="0"/>
                </a:schemeClr>
              </a:gs>
              <a:gs pos="100000">
                <a:schemeClr val="bg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7" name="Oval 36">
            <a:extLst>
              <a:ext uri="{FF2B5EF4-FFF2-40B4-BE49-F238E27FC236}">
                <a16:creationId xmlns:a16="http://schemas.microsoft.com/office/drawing/2014/main" id="{332A6F87-AC28-4AA8-B8A6-AEBC67BD0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47567" y="2282700"/>
            <a:ext cx="967148" cy="967148"/>
          </a:xfrm>
          <a:prstGeom prst="ellipse">
            <a:avLst/>
          </a:prstGeom>
          <a:gradFill>
            <a:gsLst>
              <a:gs pos="0">
                <a:schemeClr val="bg2">
                  <a:alpha val="0"/>
                </a:schemeClr>
              </a:gs>
              <a:gs pos="100000">
                <a:schemeClr val="accent1">
                  <a:alpha val="21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F664C5D8-EE20-0818-DAFF-807D7A8A2D6B}"/>
              </a:ext>
            </a:extLst>
          </p:cNvPr>
          <p:cNvSpPr>
            <a:spLocks noGrp="1"/>
          </p:cNvSpPr>
          <p:nvPr>
            <p:ph type="title"/>
          </p:nvPr>
        </p:nvSpPr>
        <p:spPr>
          <a:xfrm>
            <a:off x="2112045" y="1619273"/>
            <a:ext cx="7369642" cy="2697233"/>
          </a:xfrm>
        </p:spPr>
        <p:txBody>
          <a:bodyPr vert="horz" lIns="91440" tIns="45720" rIns="91440" bIns="45720" rtlCol="0" anchor="t">
            <a:normAutofit/>
          </a:bodyPr>
          <a:lstStyle/>
          <a:p>
            <a:pPr algn="ctr"/>
            <a:r>
              <a:rPr lang="en-US" sz="8000" dirty="0"/>
              <a:t>The Kingdom of</a:t>
            </a:r>
            <a:br>
              <a:rPr lang="en-US" sz="8000" dirty="0"/>
            </a:br>
            <a:r>
              <a:rPr lang="en-US" sz="8000" dirty="0"/>
              <a:t>God</a:t>
            </a:r>
          </a:p>
        </p:txBody>
      </p:sp>
      <p:sp>
        <p:nvSpPr>
          <p:cNvPr id="7" name="TextBox 6">
            <a:extLst>
              <a:ext uri="{FF2B5EF4-FFF2-40B4-BE49-F238E27FC236}">
                <a16:creationId xmlns:a16="http://schemas.microsoft.com/office/drawing/2014/main" id="{00E0A2BD-3AB2-5AAD-21BB-3B02BB3BBA42}"/>
              </a:ext>
            </a:extLst>
          </p:cNvPr>
          <p:cNvSpPr txBox="1"/>
          <p:nvPr/>
        </p:nvSpPr>
        <p:spPr>
          <a:xfrm>
            <a:off x="6400800" y="4800600"/>
            <a:ext cx="5002306" cy="523220"/>
          </a:xfrm>
          <a:prstGeom prst="rect">
            <a:avLst/>
          </a:prstGeom>
          <a:noFill/>
        </p:spPr>
        <p:txBody>
          <a:bodyPr wrap="square" rtlCol="0">
            <a:spAutoFit/>
          </a:bodyPr>
          <a:lstStyle/>
          <a:p>
            <a:pPr algn="r"/>
            <a:r>
              <a:rPr lang="en-US" sz="2800" dirty="0">
                <a:solidFill>
                  <a:schemeClr val="bg1"/>
                </a:solidFill>
              </a:rPr>
              <a:t>Session 10</a:t>
            </a:r>
          </a:p>
        </p:txBody>
      </p:sp>
    </p:spTree>
    <p:extLst>
      <p:ext uri="{BB962C8B-B14F-4D97-AF65-F5344CB8AC3E}">
        <p14:creationId xmlns:p14="http://schemas.microsoft.com/office/powerpoint/2010/main" val="1344233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78E6A-4145-B894-B0AC-A10586D517CD}"/>
              </a:ext>
            </a:extLst>
          </p:cNvPr>
          <p:cNvSpPr>
            <a:spLocks noGrp="1"/>
          </p:cNvSpPr>
          <p:nvPr>
            <p:ph type="title"/>
          </p:nvPr>
        </p:nvSpPr>
        <p:spPr>
          <a:xfrm>
            <a:off x="2611808" y="808056"/>
            <a:ext cx="8616486" cy="1077229"/>
          </a:xfrm>
        </p:spPr>
        <p:txBody>
          <a:bodyPr>
            <a:normAutofit/>
          </a:bodyPr>
          <a:lstStyle/>
          <a:p>
            <a:pPr algn="l"/>
            <a:r>
              <a:rPr lang="en-US" sz="2800" dirty="0"/>
              <a:t>“What shall we say the kingdom of God is like, or what parable shall we use to describe it? Mark 4:30</a:t>
            </a:r>
          </a:p>
        </p:txBody>
      </p:sp>
      <p:sp>
        <p:nvSpPr>
          <p:cNvPr id="3" name="Content Placeholder 2">
            <a:extLst>
              <a:ext uri="{FF2B5EF4-FFF2-40B4-BE49-F238E27FC236}">
                <a16:creationId xmlns:a16="http://schemas.microsoft.com/office/drawing/2014/main" id="{7B33E26A-3B72-A0CA-4C3F-A0A020484B90}"/>
              </a:ext>
            </a:extLst>
          </p:cNvPr>
          <p:cNvSpPr>
            <a:spLocks noGrp="1"/>
          </p:cNvSpPr>
          <p:nvPr>
            <p:ph idx="1"/>
          </p:nvPr>
        </p:nvSpPr>
        <p:spPr>
          <a:xfrm>
            <a:off x="995082" y="2038668"/>
            <a:ext cx="10233212" cy="4590731"/>
          </a:xfrm>
        </p:spPr>
        <p:txBody>
          <a:bodyPr anchor="t">
            <a:normAutofit/>
          </a:bodyPr>
          <a:lstStyle/>
          <a:p>
            <a:r>
              <a:rPr lang="en-US" sz="2800" dirty="0"/>
              <a:t>Did you know that the term “kingdom” appears 121 times in the gospels? If you take out the repeated stories = more than 60 times in the gospels!</a:t>
            </a:r>
          </a:p>
          <a:p>
            <a:endParaRPr lang="en-US" sz="2800" dirty="0"/>
          </a:p>
          <a:p>
            <a:r>
              <a:rPr lang="en-US" sz="2800" dirty="0"/>
              <a:t>Mark and Luke use the term “kingdom of God” BUT Matthew uses the “kingdom of heaven”… why do you think was the reason for the difference?</a:t>
            </a:r>
          </a:p>
        </p:txBody>
      </p:sp>
    </p:spTree>
    <p:extLst>
      <p:ext uri="{BB962C8B-B14F-4D97-AF65-F5344CB8AC3E}">
        <p14:creationId xmlns:p14="http://schemas.microsoft.com/office/powerpoint/2010/main" val="2992233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A926BDB-98EF-43B0-A66B-1A6EF8FB2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A722A754-56A5-43DA-ADE3-C2704FABA2D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1067" y="0"/>
            <a:ext cx="12189867" cy="6858000"/>
          </a:xfrm>
          <a:prstGeom prst="rect">
            <a:avLst/>
          </a:prstGeom>
        </p:spPr>
      </p:pic>
      <p:sp>
        <p:nvSpPr>
          <p:cNvPr id="21" name="Rectangle 20">
            <a:extLst>
              <a:ext uri="{FF2B5EF4-FFF2-40B4-BE49-F238E27FC236}">
                <a16:creationId xmlns:a16="http://schemas.microsoft.com/office/drawing/2014/main" id="{90FADDEF-2C10-4B0B-868E-6A655B671D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22225">
            <a:solidFill>
              <a:schemeClr val="accent1"/>
            </a:solidFill>
            <a:miter lim="800000"/>
          </a:ln>
          <a:effectLst>
            <a:outerShdw blurRad="762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18D7E0F-7F32-5467-EB3D-7D53528BD123}"/>
              </a:ext>
            </a:extLst>
          </p:cNvPr>
          <p:cNvPicPr>
            <a:picLocks noChangeAspect="1"/>
          </p:cNvPicPr>
          <p:nvPr/>
        </p:nvPicPr>
        <p:blipFill>
          <a:blip r:embed="rId3"/>
          <a:srcRect t="7593" b="53663"/>
          <a:stretch/>
        </p:blipFill>
        <p:spPr>
          <a:xfrm>
            <a:off x="161365" y="632012"/>
            <a:ext cx="6014003" cy="5745928"/>
          </a:xfrm>
          <a:prstGeom prst="rect">
            <a:avLst/>
          </a:prstGeom>
        </p:spPr>
      </p:pic>
      <p:pic>
        <p:nvPicPr>
          <p:cNvPr id="6" name="Picture 5" descr="A cartoon of a camel&#10;&#10;AI-generated content may be incorrect.">
            <a:extLst>
              <a:ext uri="{FF2B5EF4-FFF2-40B4-BE49-F238E27FC236}">
                <a16:creationId xmlns:a16="http://schemas.microsoft.com/office/drawing/2014/main" id="{E4ADDA98-AE21-7834-12C0-6D0CCC9B750B}"/>
              </a:ext>
            </a:extLst>
          </p:cNvPr>
          <p:cNvPicPr>
            <a:picLocks noChangeAspect="1"/>
          </p:cNvPicPr>
          <p:nvPr/>
        </p:nvPicPr>
        <p:blipFill>
          <a:blip r:embed="rId4"/>
          <a:stretch>
            <a:fillRect/>
          </a:stretch>
        </p:blipFill>
        <p:spPr>
          <a:xfrm>
            <a:off x="6176434" y="793969"/>
            <a:ext cx="5372633" cy="5254293"/>
          </a:xfrm>
          <a:prstGeom prst="rect">
            <a:avLst/>
          </a:prstGeom>
        </p:spPr>
      </p:pic>
    </p:spTree>
    <p:extLst>
      <p:ext uri="{BB962C8B-B14F-4D97-AF65-F5344CB8AC3E}">
        <p14:creationId xmlns:p14="http://schemas.microsoft.com/office/powerpoint/2010/main" val="1033412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2FA3880A-8D8F-466C-A4A1-F07BCDD3719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2" name="Picture 11">
            <a:extLst>
              <a:ext uri="{FF2B5EF4-FFF2-40B4-BE49-F238E27FC236}">
                <a16:creationId xmlns:a16="http://schemas.microsoft.com/office/drawing/2014/main" id="{3C0A64CB-20A1-4508-B568-284EB04F78E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4" name="Rectangle 13">
            <a:extLst>
              <a:ext uri="{FF2B5EF4-FFF2-40B4-BE49-F238E27FC236}">
                <a16:creationId xmlns:a16="http://schemas.microsoft.com/office/drawing/2014/main" id="{8DA14841-53A4-4935-BE65-C8373B8A6D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9877C2CF-B2DD-41C8-8B5E-152673376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8" name="Rectangle 17">
            <a:extLst>
              <a:ext uri="{FF2B5EF4-FFF2-40B4-BE49-F238E27FC236}">
                <a16:creationId xmlns:a16="http://schemas.microsoft.com/office/drawing/2014/main" id="{24923D72-7E69-464B-94C5-B2530008D0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0" name="Rectangle 19">
            <a:extLst>
              <a:ext uri="{FF2B5EF4-FFF2-40B4-BE49-F238E27FC236}">
                <a16:creationId xmlns:a16="http://schemas.microsoft.com/office/drawing/2014/main" id="{A00CCC86-7A88-4DFF-A0D0-6604606A2A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2" name="TextBox 21">
            <a:extLst>
              <a:ext uri="{FF2B5EF4-FFF2-40B4-BE49-F238E27FC236}">
                <a16:creationId xmlns:a16="http://schemas.microsoft.com/office/drawing/2014/main" id="{E1F8ABFD-155B-4386-AE33-6E13057CFCF3}"/>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94943" y="641225"/>
            <a:ext cx="415636" cy="369332"/>
          </a:xfrm>
          <a:prstGeom prst="rect">
            <a:avLst/>
          </a:prstGeom>
          <a:noFill/>
        </p:spPr>
        <p:txBody>
          <a:bodyPr wrap="square" rtlCol="0">
            <a:spAutoFit/>
          </a:bodyPr>
          <a:lstStyle/>
          <a:p>
            <a:pPr algn="r">
              <a:spcAft>
                <a:spcPts val="600"/>
              </a:spcAft>
            </a:pP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useBgFill="1">
        <p:nvSpPr>
          <p:cNvPr id="24" name="Rectangle 23">
            <a:extLst>
              <a:ext uri="{FF2B5EF4-FFF2-40B4-BE49-F238E27FC236}">
                <a16:creationId xmlns:a16="http://schemas.microsoft.com/office/drawing/2014/main" id="{D028FBE5-2515-4CF7-9061-EDC988E0A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a:extLst>
              <a:ext uri="{FF2B5EF4-FFF2-40B4-BE49-F238E27FC236}">
                <a16:creationId xmlns:a16="http://schemas.microsoft.com/office/drawing/2014/main" id="{10C2A92B-92F5-430A-A370-FD864418A2B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28" name="Picture 27">
            <a:extLst>
              <a:ext uri="{FF2B5EF4-FFF2-40B4-BE49-F238E27FC236}">
                <a16:creationId xmlns:a16="http://schemas.microsoft.com/office/drawing/2014/main" id="{C151BBAC-D417-4C14-AAFE-8AAA55B26E0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30" name="Rectangle 29">
            <a:extLst>
              <a:ext uri="{FF2B5EF4-FFF2-40B4-BE49-F238E27FC236}">
                <a16:creationId xmlns:a16="http://schemas.microsoft.com/office/drawing/2014/main" id="{7DBE5AD7-4CDA-4167-83AD-34003BB38D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3D580359-F271-4995-847D-4B9BBE8DE1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FFE338A2-FC59-4CD5-84F6-6D7B39CC57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7AC735-553D-6E94-F5DD-8E633A9D96A3}"/>
              </a:ext>
            </a:extLst>
          </p:cNvPr>
          <p:cNvSpPr>
            <a:spLocks noGrp="1"/>
          </p:cNvSpPr>
          <p:nvPr>
            <p:ph type="title"/>
          </p:nvPr>
        </p:nvSpPr>
        <p:spPr>
          <a:xfrm>
            <a:off x="6790573" y="287276"/>
            <a:ext cx="4353361" cy="1077229"/>
          </a:xfrm>
        </p:spPr>
        <p:txBody>
          <a:bodyPr vert="horz" lIns="91440" tIns="45720" rIns="91440" bIns="45720" rtlCol="0" anchor="t">
            <a:normAutofit/>
          </a:bodyPr>
          <a:lstStyle/>
          <a:p>
            <a:pPr algn="ctr"/>
            <a:r>
              <a:rPr lang="en-US" dirty="0"/>
              <a:t>“The eye of a needle…”</a:t>
            </a:r>
          </a:p>
        </p:txBody>
      </p:sp>
      <p:pic>
        <p:nvPicPr>
          <p:cNvPr id="5" name="Content Placeholder 4">
            <a:extLst>
              <a:ext uri="{FF2B5EF4-FFF2-40B4-BE49-F238E27FC236}">
                <a16:creationId xmlns:a16="http://schemas.microsoft.com/office/drawing/2014/main" id="{33F93689-D589-E03C-CB35-C33110E5A164}"/>
              </a:ext>
            </a:extLst>
          </p:cNvPr>
          <p:cNvPicPr>
            <a:picLocks noGrp="1" noChangeAspect="1"/>
          </p:cNvPicPr>
          <p:nvPr>
            <p:ph sz="half" idx="1"/>
          </p:nvPr>
        </p:nvPicPr>
        <p:blipFill>
          <a:blip r:embed="rId5"/>
          <a:srcRect l="31778" r="9443"/>
          <a:stretch/>
        </p:blipFill>
        <p:spPr>
          <a:xfrm>
            <a:off x="1048066" y="349624"/>
            <a:ext cx="5526097" cy="6252882"/>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4" name="Content Placeholder 3">
            <a:extLst>
              <a:ext uri="{FF2B5EF4-FFF2-40B4-BE49-F238E27FC236}">
                <a16:creationId xmlns:a16="http://schemas.microsoft.com/office/drawing/2014/main" id="{C9BD1E76-9E93-CD8D-1672-20FC6270EF25}"/>
              </a:ext>
            </a:extLst>
          </p:cNvPr>
          <p:cNvSpPr>
            <a:spLocks noGrp="1"/>
          </p:cNvSpPr>
          <p:nvPr>
            <p:ph sz="half" idx="2"/>
          </p:nvPr>
        </p:nvSpPr>
        <p:spPr>
          <a:xfrm>
            <a:off x="6790573" y="1651781"/>
            <a:ext cx="4553505" cy="4950725"/>
          </a:xfrm>
        </p:spPr>
        <p:txBody>
          <a:bodyPr vert="horz" lIns="91440" tIns="45720" rIns="91440" bIns="45720" rtlCol="0" anchor="t">
            <a:normAutofit fontScale="92500"/>
          </a:bodyPr>
          <a:lstStyle/>
          <a:p>
            <a:r>
              <a:rPr lang="en-US" sz="2800" dirty="0"/>
              <a:t>A term very familiar to tradesmen in Jesus’ time</a:t>
            </a:r>
          </a:p>
          <a:p>
            <a:r>
              <a:rPr lang="en-US" sz="2800" dirty="0"/>
              <a:t>A very narrow passage into or out of a city that was the only way into the city…built for protection</a:t>
            </a:r>
          </a:p>
          <a:p>
            <a:r>
              <a:rPr lang="en-US" sz="2800" dirty="0"/>
              <a:t>Cargo had to be removed off of the camel in order for the camel to pass through</a:t>
            </a:r>
          </a:p>
        </p:txBody>
      </p:sp>
      <p:sp>
        <p:nvSpPr>
          <p:cNvPr id="36" name="Rectangle 35">
            <a:extLst>
              <a:ext uri="{FF2B5EF4-FFF2-40B4-BE49-F238E27FC236}">
                <a16:creationId xmlns:a16="http://schemas.microsoft.com/office/drawing/2014/main" id="{A8F57220-9A7B-4037-B5C5-8BE03B333B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74191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1E1850B-81EE-4905-9A6F-BDF593EC7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4479" y="0"/>
            <a:ext cx="10372316"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6" name="Picture 5">
            <a:extLst>
              <a:ext uri="{FF2B5EF4-FFF2-40B4-BE49-F238E27FC236}">
                <a16:creationId xmlns:a16="http://schemas.microsoft.com/office/drawing/2014/main" id="{F10DD651-84CD-27E3-F344-4BC6C0CD7B7C}"/>
              </a:ext>
            </a:extLst>
          </p:cNvPr>
          <p:cNvPicPr>
            <a:picLocks noChangeAspect="1"/>
          </p:cNvPicPr>
          <p:nvPr/>
        </p:nvPicPr>
        <p:blipFill>
          <a:blip r:embed="rId3"/>
          <a:stretch>
            <a:fillRect/>
          </a:stretch>
        </p:blipFill>
        <p:spPr>
          <a:xfrm>
            <a:off x="1530626" y="-139148"/>
            <a:ext cx="9462052" cy="7533861"/>
          </a:xfrm>
          <a:prstGeom prst="rect">
            <a:avLst/>
          </a:prstGeom>
        </p:spPr>
      </p:pic>
      <p:sp>
        <p:nvSpPr>
          <p:cNvPr id="13" name="Rectangle 12">
            <a:extLst>
              <a:ext uri="{FF2B5EF4-FFF2-40B4-BE49-F238E27FC236}">
                <a16:creationId xmlns:a16="http://schemas.microsoft.com/office/drawing/2014/main" id="{FA250539-5364-4CFC-82C6-D791BC0C8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627402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FFFA4-01FB-40CC-AAEA-EF878A2F060B}"/>
              </a:ext>
            </a:extLst>
          </p:cNvPr>
          <p:cNvSpPr>
            <a:spLocks noGrp="1"/>
          </p:cNvSpPr>
          <p:nvPr>
            <p:ph type="title"/>
          </p:nvPr>
        </p:nvSpPr>
        <p:spPr>
          <a:xfrm>
            <a:off x="2676203" y="202749"/>
            <a:ext cx="7958331" cy="1077229"/>
          </a:xfrm>
        </p:spPr>
        <p:txBody>
          <a:bodyPr/>
          <a:lstStyle/>
          <a:p>
            <a:pPr algn="l"/>
            <a:r>
              <a:rPr lang="en-US" dirty="0"/>
              <a:t>How did Jesus’ teachings conflict with the people’s expectations?</a:t>
            </a:r>
          </a:p>
        </p:txBody>
      </p:sp>
      <p:sp>
        <p:nvSpPr>
          <p:cNvPr id="3" name="Content Placeholder 2">
            <a:extLst>
              <a:ext uri="{FF2B5EF4-FFF2-40B4-BE49-F238E27FC236}">
                <a16:creationId xmlns:a16="http://schemas.microsoft.com/office/drawing/2014/main" id="{B6C9839F-0DCC-B332-BC3C-E0DB0C69A5AF}"/>
              </a:ext>
            </a:extLst>
          </p:cNvPr>
          <p:cNvSpPr>
            <a:spLocks noGrp="1"/>
          </p:cNvSpPr>
          <p:nvPr>
            <p:ph idx="1"/>
          </p:nvPr>
        </p:nvSpPr>
        <p:spPr>
          <a:xfrm>
            <a:off x="1055105" y="1670465"/>
            <a:ext cx="10081789" cy="4814047"/>
          </a:xfrm>
        </p:spPr>
        <p:txBody>
          <a:bodyPr anchor="t">
            <a:normAutofit lnSpcReduction="10000"/>
          </a:bodyPr>
          <a:lstStyle/>
          <a:p>
            <a:r>
              <a:rPr lang="en-US" sz="2800" dirty="0"/>
              <a:t>The kingdom of God/heaven is “already, but not yet”…</a:t>
            </a:r>
          </a:p>
          <a:p>
            <a:r>
              <a:rPr lang="en-US" sz="2800" dirty="0"/>
              <a:t>Their expectations were based on the Abrahamic Promise. Abraham seemed to understand this kingdom to be greater than a plot of land on this earth…a man of faith who never saw the fullness of God’s promise…yet he believed</a:t>
            </a:r>
          </a:p>
          <a:p>
            <a:r>
              <a:rPr lang="en-US" sz="2800" dirty="0"/>
              <a:t>The kingdom of God is the rightly inherited kingship of Christ seen presently through changed lives and His manifest powers here on earth as well as His future reign as Sovereign Ruler. </a:t>
            </a:r>
          </a:p>
          <a:p>
            <a:endParaRPr lang="en-US" sz="2800" dirty="0"/>
          </a:p>
        </p:txBody>
      </p:sp>
    </p:spTree>
    <p:extLst>
      <p:ext uri="{BB962C8B-B14F-4D97-AF65-F5344CB8AC3E}">
        <p14:creationId xmlns:p14="http://schemas.microsoft.com/office/powerpoint/2010/main" val="1258861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62CC-7EAE-6FCA-9085-8CC9B827BBC7}"/>
              </a:ext>
            </a:extLst>
          </p:cNvPr>
          <p:cNvSpPr>
            <a:spLocks noGrp="1"/>
          </p:cNvSpPr>
          <p:nvPr>
            <p:ph type="title"/>
          </p:nvPr>
        </p:nvSpPr>
        <p:spPr>
          <a:xfrm>
            <a:off x="2450017" y="170365"/>
            <a:ext cx="7958331" cy="685893"/>
          </a:xfrm>
        </p:spPr>
        <p:txBody>
          <a:bodyPr/>
          <a:lstStyle/>
          <a:p>
            <a:r>
              <a:rPr lang="en-US" dirty="0"/>
              <a:t>Homework: Worksheet #13</a:t>
            </a:r>
          </a:p>
        </p:txBody>
      </p:sp>
      <p:sp>
        <p:nvSpPr>
          <p:cNvPr id="3" name="Content Placeholder 2">
            <a:extLst>
              <a:ext uri="{FF2B5EF4-FFF2-40B4-BE49-F238E27FC236}">
                <a16:creationId xmlns:a16="http://schemas.microsoft.com/office/drawing/2014/main" id="{C17772BA-D3DD-A8B7-D0AA-92F5C957792E}"/>
              </a:ext>
            </a:extLst>
          </p:cNvPr>
          <p:cNvSpPr>
            <a:spLocks noGrp="1"/>
          </p:cNvSpPr>
          <p:nvPr>
            <p:ph idx="1"/>
          </p:nvPr>
        </p:nvSpPr>
        <p:spPr>
          <a:xfrm>
            <a:off x="1326524" y="1365161"/>
            <a:ext cx="9749307" cy="5228822"/>
          </a:xfrm>
        </p:spPr>
        <p:txBody>
          <a:bodyPr anchor="t">
            <a:normAutofit/>
          </a:bodyPr>
          <a:lstStyle/>
          <a:p>
            <a:r>
              <a:rPr lang="en-US" sz="2800" dirty="0"/>
              <a:t>What does it mean “as a follower of Jesus, we live between times”?</a:t>
            </a:r>
          </a:p>
          <a:p>
            <a:pPr marL="0" indent="0">
              <a:buNone/>
            </a:pPr>
            <a:endParaRPr lang="en-US" sz="2800" dirty="0"/>
          </a:p>
          <a:p>
            <a:r>
              <a:rPr lang="en-US" sz="2800" dirty="0"/>
              <a:t>We are living in victory and obedience to the teachings of Christ in the present, while rejoicing in the knowledge of the coming fulfillment of His kingdom and living in such a way as to be prepared and help others find the Kingdom!</a:t>
            </a:r>
          </a:p>
        </p:txBody>
      </p:sp>
    </p:spTree>
    <p:extLst>
      <p:ext uri="{BB962C8B-B14F-4D97-AF65-F5344CB8AC3E}">
        <p14:creationId xmlns:p14="http://schemas.microsoft.com/office/powerpoint/2010/main" val="1902395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7BF0-DCE0-C294-32E3-834801FA586D}"/>
              </a:ext>
            </a:extLst>
          </p:cNvPr>
          <p:cNvSpPr>
            <a:spLocks noGrp="1"/>
          </p:cNvSpPr>
          <p:nvPr>
            <p:ph type="title"/>
          </p:nvPr>
        </p:nvSpPr>
        <p:spPr/>
        <p:txBody>
          <a:bodyPr/>
          <a:lstStyle/>
          <a:p>
            <a:pPr algn="l"/>
            <a:r>
              <a:rPr lang="en-US" dirty="0"/>
              <a:t>Teachers:</a:t>
            </a:r>
          </a:p>
        </p:txBody>
      </p:sp>
      <p:sp>
        <p:nvSpPr>
          <p:cNvPr id="3" name="Content Placeholder 2">
            <a:extLst>
              <a:ext uri="{FF2B5EF4-FFF2-40B4-BE49-F238E27FC236}">
                <a16:creationId xmlns:a16="http://schemas.microsoft.com/office/drawing/2014/main" id="{419C0205-2B46-EF87-E149-2B21AA9AAF05}"/>
              </a:ext>
            </a:extLst>
          </p:cNvPr>
          <p:cNvSpPr>
            <a:spLocks noGrp="1"/>
          </p:cNvSpPr>
          <p:nvPr>
            <p:ph idx="1"/>
          </p:nvPr>
        </p:nvSpPr>
        <p:spPr/>
        <p:txBody>
          <a:bodyPr anchor="t">
            <a:normAutofit/>
          </a:bodyPr>
          <a:lstStyle/>
          <a:p>
            <a:r>
              <a:rPr lang="en-US" sz="3200" dirty="0"/>
              <a:t>Which of your teachers had the greatest influence on your life? Why?</a:t>
            </a:r>
          </a:p>
          <a:p>
            <a:r>
              <a:rPr lang="en-US" sz="3200" dirty="0"/>
              <a:t>What made them effective? </a:t>
            </a:r>
          </a:p>
          <a:p>
            <a:r>
              <a:rPr lang="en-US" sz="3200" dirty="0"/>
              <a:t>What can you apply to your teaching methods/skills?</a:t>
            </a:r>
          </a:p>
        </p:txBody>
      </p:sp>
    </p:spTree>
    <p:extLst>
      <p:ext uri="{BB962C8B-B14F-4D97-AF65-F5344CB8AC3E}">
        <p14:creationId xmlns:p14="http://schemas.microsoft.com/office/powerpoint/2010/main" val="3929782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865368-B958-B7BA-1909-CC6490A46926}"/>
              </a:ext>
            </a:extLst>
          </p:cNvPr>
          <p:cNvSpPr>
            <a:spLocks noGrp="1"/>
          </p:cNvSpPr>
          <p:nvPr>
            <p:ph idx="1"/>
          </p:nvPr>
        </p:nvSpPr>
        <p:spPr>
          <a:xfrm>
            <a:off x="1259983" y="528034"/>
            <a:ext cx="9672033" cy="5525036"/>
          </a:xfrm>
        </p:spPr>
        <p:txBody>
          <a:bodyPr anchor="t">
            <a:noAutofit/>
          </a:bodyPr>
          <a:lstStyle/>
          <a:p>
            <a:r>
              <a:rPr lang="en-US" sz="3600" dirty="0"/>
              <a:t>The Kingdom of God is now with us. All who are born again are a part of this kingdom. They are growing and maturing spiritually and being changed progressively into the likeness of Jesus Christ. They are being led toward perfection and completeness, which will “become real” (realized) in the future when Christ returns, sets up His visible kingdom, and rules among people.</a:t>
            </a:r>
          </a:p>
        </p:txBody>
      </p:sp>
    </p:spTree>
    <p:extLst>
      <p:ext uri="{BB962C8B-B14F-4D97-AF65-F5344CB8AC3E}">
        <p14:creationId xmlns:p14="http://schemas.microsoft.com/office/powerpoint/2010/main" val="17733210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E1850B-81EE-4905-9A6F-BDF593EC7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4479" y="0"/>
            <a:ext cx="10372316"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5" name="Picture 4">
            <a:extLst>
              <a:ext uri="{FF2B5EF4-FFF2-40B4-BE49-F238E27FC236}">
                <a16:creationId xmlns:a16="http://schemas.microsoft.com/office/drawing/2014/main" id="{34A8DEF0-3FC5-51DA-7322-1723C61E7919}"/>
              </a:ext>
            </a:extLst>
          </p:cNvPr>
          <p:cNvPicPr>
            <a:picLocks noChangeAspect="1"/>
          </p:cNvPicPr>
          <p:nvPr/>
        </p:nvPicPr>
        <p:blipFill>
          <a:blip r:embed="rId3"/>
          <a:srcRect t="13622" b="12550"/>
          <a:stretch/>
        </p:blipFill>
        <p:spPr>
          <a:xfrm>
            <a:off x="1455310" y="1089571"/>
            <a:ext cx="9040969" cy="5634507"/>
          </a:xfrm>
          <a:prstGeom prst="rect">
            <a:avLst/>
          </a:prstGeom>
        </p:spPr>
      </p:pic>
      <p:sp>
        <p:nvSpPr>
          <p:cNvPr id="12" name="Rectangle 11">
            <a:extLst>
              <a:ext uri="{FF2B5EF4-FFF2-40B4-BE49-F238E27FC236}">
                <a16:creationId xmlns:a16="http://schemas.microsoft.com/office/drawing/2014/main" id="{FA250539-5364-4CFC-82C6-D791BC0C8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6" name="TextBox 5">
            <a:extLst>
              <a:ext uri="{FF2B5EF4-FFF2-40B4-BE49-F238E27FC236}">
                <a16:creationId xmlns:a16="http://schemas.microsoft.com/office/drawing/2014/main" id="{4ADFF368-0B88-1914-C72D-3E90E187B6E6}"/>
              </a:ext>
            </a:extLst>
          </p:cNvPr>
          <p:cNvSpPr txBox="1"/>
          <p:nvPr/>
        </p:nvSpPr>
        <p:spPr>
          <a:xfrm>
            <a:off x="2871987" y="319359"/>
            <a:ext cx="6207617" cy="584775"/>
          </a:xfrm>
          <a:prstGeom prst="rect">
            <a:avLst/>
          </a:prstGeom>
          <a:noFill/>
        </p:spPr>
        <p:txBody>
          <a:bodyPr wrap="square" rtlCol="0">
            <a:spAutoFit/>
          </a:bodyPr>
          <a:lstStyle/>
          <a:p>
            <a:r>
              <a:rPr lang="en-US" sz="3200" dirty="0">
                <a:solidFill>
                  <a:schemeClr val="bg1"/>
                </a:solidFill>
              </a:rPr>
              <a:t>Rules and Roles of the Kingdom</a:t>
            </a:r>
          </a:p>
        </p:txBody>
      </p:sp>
    </p:spTree>
    <p:extLst>
      <p:ext uri="{BB962C8B-B14F-4D97-AF65-F5344CB8AC3E}">
        <p14:creationId xmlns:p14="http://schemas.microsoft.com/office/powerpoint/2010/main" val="2490730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233E5-836C-19F1-A596-E5B409AEB411}"/>
              </a:ext>
            </a:extLst>
          </p:cNvPr>
          <p:cNvSpPr>
            <a:spLocks noGrp="1"/>
          </p:cNvSpPr>
          <p:nvPr>
            <p:ph type="title"/>
          </p:nvPr>
        </p:nvSpPr>
        <p:spPr/>
        <p:txBody>
          <a:bodyPr/>
          <a:lstStyle/>
          <a:p>
            <a:r>
              <a:rPr lang="en-US" dirty="0"/>
              <a:t>Jesus – the Teacher and His Teachings</a:t>
            </a:r>
          </a:p>
        </p:txBody>
      </p:sp>
      <p:sp>
        <p:nvSpPr>
          <p:cNvPr id="3" name="Content Placeholder 2">
            <a:extLst>
              <a:ext uri="{FF2B5EF4-FFF2-40B4-BE49-F238E27FC236}">
                <a16:creationId xmlns:a16="http://schemas.microsoft.com/office/drawing/2014/main" id="{D456E3C3-C542-EC51-8E2F-760D933384B4}"/>
              </a:ext>
            </a:extLst>
          </p:cNvPr>
          <p:cNvSpPr>
            <a:spLocks noGrp="1"/>
          </p:cNvSpPr>
          <p:nvPr>
            <p:ph idx="1"/>
          </p:nvPr>
        </p:nvSpPr>
        <p:spPr>
          <a:xfrm>
            <a:off x="1136468" y="1698171"/>
            <a:ext cx="10019211" cy="4820195"/>
          </a:xfrm>
        </p:spPr>
        <p:txBody>
          <a:bodyPr anchor="t">
            <a:normAutofit/>
          </a:bodyPr>
          <a:lstStyle/>
          <a:p>
            <a:r>
              <a:rPr lang="en-US" sz="2800" dirty="0"/>
              <a:t>Matt 4: 23, “Jesus went throughout Galilee, teaching in their synagogues, proclaiming the good news of the Kingdom, and healing every disease and sickness among the people.”</a:t>
            </a:r>
          </a:p>
          <a:p>
            <a:r>
              <a:rPr lang="en-US" sz="2800" dirty="0"/>
              <a:t>What is the difference between preaching and teaching?</a:t>
            </a:r>
          </a:p>
          <a:p>
            <a:r>
              <a:rPr lang="en-US" sz="2800" dirty="0"/>
              <a:t>Preaching – (</a:t>
            </a:r>
            <a:r>
              <a:rPr lang="en-US" sz="2800" dirty="0" err="1"/>
              <a:t>Grk</a:t>
            </a:r>
            <a:r>
              <a:rPr lang="en-US" sz="2800" dirty="0"/>
              <a:t>) </a:t>
            </a:r>
            <a:r>
              <a:rPr lang="en-US" sz="2800" i="1" dirty="0" err="1">
                <a:solidFill>
                  <a:schemeClr val="tx2"/>
                </a:solidFill>
              </a:rPr>
              <a:t>kerusso</a:t>
            </a:r>
            <a:r>
              <a:rPr lang="en-US" sz="2800" dirty="0"/>
              <a:t> = “to announce, to make known by a herald publicly”</a:t>
            </a:r>
          </a:p>
          <a:p>
            <a:r>
              <a:rPr lang="en-US" sz="2800" dirty="0"/>
              <a:t>Teaching – (</a:t>
            </a:r>
            <a:r>
              <a:rPr lang="en-US" sz="2800" dirty="0" err="1"/>
              <a:t>Grk</a:t>
            </a:r>
            <a:r>
              <a:rPr lang="en-US" sz="2800" dirty="0"/>
              <a:t>) </a:t>
            </a:r>
            <a:r>
              <a:rPr lang="en-US" sz="2800" i="1" dirty="0" err="1">
                <a:solidFill>
                  <a:schemeClr val="tx2"/>
                </a:solidFill>
              </a:rPr>
              <a:t>didaskalia</a:t>
            </a:r>
            <a:r>
              <a:rPr lang="en-US" sz="2800" dirty="0"/>
              <a:t> = “impart instruction or information.</a:t>
            </a:r>
          </a:p>
        </p:txBody>
      </p:sp>
    </p:spTree>
    <p:extLst>
      <p:ext uri="{BB962C8B-B14F-4D97-AF65-F5344CB8AC3E}">
        <p14:creationId xmlns:p14="http://schemas.microsoft.com/office/powerpoint/2010/main" val="523472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6">
            <a:extLst>
              <a:ext uri="{FF2B5EF4-FFF2-40B4-BE49-F238E27FC236}">
                <a16:creationId xmlns:a16="http://schemas.microsoft.com/office/drawing/2014/main" id="{D4D10B7A-AA3F-14A7-2563-94AAAF6663C4}"/>
              </a:ext>
            </a:extLst>
          </p:cNvPr>
          <p:cNvSpPr>
            <a:spLocks noGrp="1" noChangeArrowheads="1"/>
          </p:cNvSpPr>
          <p:nvPr>
            <p:ph type="title"/>
          </p:nvPr>
        </p:nvSpPr>
        <p:spPr/>
        <p:txBody>
          <a:bodyPr/>
          <a:lstStyle/>
          <a:p>
            <a:pPr algn="ctr"/>
            <a:r>
              <a:rPr lang="en-US" altLang="en-US" dirty="0"/>
              <a:t>Jesus, the Master Teacher</a:t>
            </a:r>
            <a:br>
              <a:rPr lang="en-US" altLang="en-US" dirty="0"/>
            </a:br>
            <a:r>
              <a:rPr lang="en-US" altLang="en-US" dirty="0"/>
              <a:t>5 characteristics:</a:t>
            </a:r>
          </a:p>
        </p:txBody>
      </p:sp>
      <p:sp>
        <p:nvSpPr>
          <p:cNvPr id="116743" name="Rectangle 7">
            <a:extLst>
              <a:ext uri="{FF2B5EF4-FFF2-40B4-BE49-F238E27FC236}">
                <a16:creationId xmlns:a16="http://schemas.microsoft.com/office/drawing/2014/main" id="{894961B2-3AE9-3E97-9D0B-AF43F6ECC58F}"/>
              </a:ext>
            </a:extLst>
          </p:cNvPr>
          <p:cNvSpPr>
            <a:spLocks noGrp="1" noChangeArrowheads="1"/>
          </p:cNvSpPr>
          <p:nvPr>
            <p:ph idx="1"/>
          </p:nvPr>
        </p:nvSpPr>
        <p:spPr>
          <a:xfrm>
            <a:off x="3849909" y="2496253"/>
            <a:ext cx="5482127" cy="3997828"/>
          </a:xfrm>
        </p:spPr>
        <p:txBody>
          <a:bodyPr>
            <a:normAutofit/>
          </a:bodyPr>
          <a:lstStyle/>
          <a:p>
            <a:pPr marL="627767" lvl="1" indent="-311719">
              <a:spcBef>
                <a:spcPts val="1227"/>
              </a:spcBef>
              <a:buFont typeface="Arial" panose="020B0604020202020204" pitchFamily="34" charset="0"/>
              <a:buAutoNum type="arabicPeriod"/>
            </a:pPr>
            <a:r>
              <a:rPr lang="en-US" altLang="en-US" sz="3200" dirty="0"/>
              <a:t>Love your students.</a:t>
            </a:r>
          </a:p>
          <a:p>
            <a:pPr marL="627767" lvl="1" indent="-311719">
              <a:spcBef>
                <a:spcPts val="1227"/>
              </a:spcBef>
              <a:buFont typeface="Arial" panose="020B0604020202020204" pitchFamily="34" charset="0"/>
              <a:buAutoNum type="arabicPeriod"/>
            </a:pPr>
            <a:r>
              <a:rPr lang="en-US" altLang="en-US" sz="3200" dirty="0"/>
              <a:t>Know your students.</a:t>
            </a:r>
          </a:p>
          <a:p>
            <a:pPr marL="627767" lvl="1" indent="-311719">
              <a:spcBef>
                <a:spcPts val="1227"/>
              </a:spcBef>
              <a:buFont typeface="Arial" panose="020B0604020202020204" pitchFamily="34" charset="0"/>
              <a:buAutoNum type="arabicPeriod"/>
            </a:pPr>
            <a:r>
              <a:rPr lang="en-US" altLang="en-US" sz="3200" dirty="0"/>
              <a:t>Know your subject.</a:t>
            </a:r>
          </a:p>
          <a:p>
            <a:pPr marL="627767" lvl="1" indent="-311719">
              <a:spcBef>
                <a:spcPts val="1227"/>
              </a:spcBef>
              <a:buFont typeface="Arial" panose="020B0604020202020204" pitchFamily="34" charset="0"/>
              <a:buAutoNum type="arabicPeriod"/>
            </a:pPr>
            <a:r>
              <a:rPr lang="en-US" altLang="en-US" sz="3200" dirty="0"/>
              <a:t>Know how to teach.</a:t>
            </a:r>
          </a:p>
          <a:p>
            <a:pPr marL="627767" lvl="1" indent="-311719">
              <a:spcBef>
                <a:spcPts val="1227"/>
              </a:spcBef>
              <a:buFont typeface="Arial" panose="020B0604020202020204" pitchFamily="34" charset="0"/>
              <a:buAutoNum type="arabicPeriod"/>
            </a:pPr>
            <a:r>
              <a:rPr lang="en-US" altLang="en-US" sz="3200" dirty="0"/>
              <a:t>Live what you teach.</a:t>
            </a:r>
          </a:p>
        </p:txBody>
      </p:sp>
      <p:sp>
        <p:nvSpPr>
          <p:cNvPr id="4" name="Slide Number Placeholder 3">
            <a:extLst>
              <a:ext uri="{FF2B5EF4-FFF2-40B4-BE49-F238E27FC236}">
                <a16:creationId xmlns:a16="http://schemas.microsoft.com/office/drawing/2014/main" id="{B43C59AE-9EE3-8D48-1726-839408DD8C55}"/>
              </a:ext>
            </a:extLst>
          </p:cNvPr>
          <p:cNvSpPr>
            <a:spLocks noGrp="1"/>
          </p:cNvSpPr>
          <p:nvPr>
            <p:ph type="sldNum" sz="quarter" idx="10"/>
          </p:nvPr>
        </p:nvSpPr>
        <p:spPr/>
        <p:txBody>
          <a:bodyPr/>
          <a:lstStyle>
            <a:lvl1pPr eaLnBrk="0" hangingPunct="0">
              <a:defRPr sz="1636">
                <a:solidFill>
                  <a:schemeClr val="tx1"/>
                </a:solidFill>
                <a:latin typeface="Times New Roman" panose="02020603050405020304" pitchFamily="18" charset="0"/>
                <a:cs typeface="Arial" panose="020B0604020202020204" pitchFamily="34" charset="0"/>
              </a:defRPr>
            </a:lvl1pPr>
            <a:lvl2pPr marL="506543" indent="-194824" eaLnBrk="0" hangingPunct="0">
              <a:defRPr sz="1636">
                <a:solidFill>
                  <a:schemeClr val="tx1"/>
                </a:solidFill>
                <a:latin typeface="Times New Roman" panose="02020603050405020304" pitchFamily="18" charset="0"/>
                <a:cs typeface="Arial" panose="020B0604020202020204" pitchFamily="34" charset="0"/>
              </a:defRPr>
            </a:lvl2pPr>
            <a:lvl3pPr marL="779297" indent="-155859" eaLnBrk="0" hangingPunct="0">
              <a:defRPr sz="1636">
                <a:solidFill>
                  <a:schemeClr val="tx1"/>
                </a:solidFill>
                <a:latin typeface="Times New Roman" panose="02020603050405020304" pitchFamily="18" charset="0"/>
                <a:cs typeface="Arial" panose="020B0604020202020204" pitchFamily="34" charset="0"/>
              </a:defRPr>
            </a:lvl3pPr>
            <a:lvl4pPr marL="1091016" indent="-155859" eaLnBrk="0" hangingPunct="0">
              <a:defRPr sz="1636">
                <a:solidFill>
                  <a:schemeClr val="tx1"/>
                </a:solidFill>
                <a:latin typeface="Times New Roman" panose="02020603050405020304" pitchFamily="18" charset="0"/>
                <a:cs typeface="Arial" panose="020B0604020202020204" pitchFamily="34" charset="0"/>
              </a:defRPr>
            </a:lvl4pPr>
            <a:lvl5pPr marL="1402735" indent="-155859" eaLnBrk="0" hangingPunct="0">
              <a:defRPr sz="1636">
                <a:solidFill>
                  <a:schemeClr val="tx1"/>
                </a:solidFill>
                <a:latin typeface="Times New Roman" panose="02020603050405020304" pitchFamily="18" charset="0"/>
                <a:cs typeface="Arial" panose="020B0604020202020204" pitchFamily="34" charset="0"/>
              </a:defRPr>
            </a:lvl5pPr>
            <a:lvl6pPr marL="1714454"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6pPr>
            <a:lvl7pPr marL="2026173"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7pPr>
            <a:lvl8pPr marL="2337892"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8pPr>
            <a:lvl9pPr marL="2649611"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9pPr>
          </a:lstStyle>
          <a:p>
            <a:pPr eaLnBrk="1" hangingPunct="1"/>
            <a:r>
              <a:rPr lang="en-US" altLang="en-US" sz="682">
                <a:solidFill>
                  <a:srgbClr val="7F7F7F"/>
                </a:solidFill>
                <a:cs typeface="Times New Roman" panose="02020603050405020304" pitchFamily="18" charset="0"/>
              </a:rPr>
              <a:t>Visual </a:t>
            </a:r>
            <a:fld id="{5AE3EF75-CFEF-0347-B864-32BFF88DBE1F}" type="slidenum">
              <a:rPr lang="en-US" altLang="en-US" sz="682">
                <a:solidFill>
                  <a:srgbClr val="7F7F7F"/>
                </a:solidFill>
                <a:cs typeface="Times New Roman" panose="02020603050405020304" pitchFamily="18" charset="0"/>
              </a:rPr>
              <a:pPr eaLnBrk="1" hangingPunct="1"/>
              <a:t>4</a:t>
            </a:fld>
            <a:endParaRPr lang="en-US" altLang="en-US" sz="682">
              <a:solidFill>
                <a:srgbClr val="7F7F7F"/>
              </a:solidFill>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116743">
                                            <p:txEl>
                                              <p:pRg st="0" end="0"/>
                                            </p:txEl>
                                          </p:spTgt>
                                        </p:tgtEl>
                                        <p:attrNameLst>
                                          <p:attrName>style.visibility</p:attrName>
                                        </p:attrNameLst>
                                      </p:cBhvr>
                                      <p:to>
                                        <p:strVal val="visible"/>
                                      </p:to>
                                    </p:set>
                                    <p:animEffect transition="in" filter="fade">
                                      <p:cBhvr>
                                        <p:cTn id="7" dur="500"/>
                                        <p:tgtEl>
                                          <p:spTgt spid="1167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16743">
                                            <p:txEl>
                                              <p:pRg st="1" end="1"/>
                                            </p:txEl>
                                          </p:spTgt>
                                        </p:tgtEl>
                                        <p:attrNameLst>
                                          <p:attrName>style.visibility</p:attrName>
                                        </p:attrNameLst>
                                      </p:cBhvr>
                                      <p:to>
                                        <p:strVal val="visible"/>
                                      </p:to>
                                    </p:set>
                                    <p:animEffect transition="in" filter="fade">
                                      <p:cBhvr>
                                        <p:cTn id="12" dur="500"/>
                                        <p:tgtEl>
                                          <p:spTgt spid="1167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16743">
                                            <p:txEl>
                                              <p:pRg st="2" end="2"/>
                                            </p:txEl>
                                          </p:spTgt>
                                        </p:tgtEl>
                                        <p:attrNameLst>
                                          <p:attrName>style.visibility</p:attrName>
                                        </p:attrNameLst>
                                      </p:cBhvr>
                                      <p:to>
                                        <p:strVal val="visible"/>
                                      </p:to>
                                    </p:set>
                                    <p:animEffect transition="in" filter="fade">
                                      <p:cBhvr>
                                        <p:cTn id="17" dur="500"/>
                                        <p:tgtEl>
                                          <p:spTgt spid="1167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16743">
                                            <p:txEl>
                                              <p:pRg st="3" end="3"/>
                                            </p:txEl>
                                          </p:spTgt>
                                        </p:tgtEl>
                                        <p:attrNameLst>
                                          <p:attrName>style.visibility</p:attrName>
                                        </p:attrNameLst>
                                      </p:cBhvr>
                                      <p:to>
                                        <p:strVal val="visible"/>
                                      </p:to>
                                    </p:set>
                                    <p:animEffect transition="in" filter="fade">
                                      <p:cBhvr>
                                        <p:cTn id="22" dur="500"/>
                                        <p:tgtEl>
                                          <p:spTgt spid="11674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116743">
                                            <p:txEl>
                                              <p:pRg st="4" end="4"/>
                                            </p:txEl>
                                          </p:spTgt>
                                        </p:tgtEl>
                                        <p:attrNameLst>
                                          <p:attrName>style.visibility</p:attrName>
                                        </p:attrNameLst>
                                      </p:cBhvr>
                                      <p:to>
                                        <p:strVal val="visible"/>
                                      </p:to>
                                    </p:set>
                                    <p:animEffect transition="in" filter="fade">
                                      <p:cBhvr>
                                        <p:cTn id="27" dur="500"/>
                                        <p:tgtEl>
                                          <p:spTgt spid="1167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8">
            <a:extLst>
              <a:ext uri="{FF2B5EF4-FFF2-40B4-BE49-F238E27FC236}">
                <a16:creationId xmlns:a16="http://schemas.microsoft.com/office/drawing/2014/main" id="{B15A85C8-7F78-397D-1574-A0159B596E44}"/>
              </a:ext>
            </a:extLst>
          </p:cNvPr>
          <p:cNvSpPr>
            <a:spLocks noGrp="1" noChangeArrowheads="1"/>
          </p:cNvSpPr>
          <p:nvPr>
            <p:ph type="title"/>
          </p:nvPr>
        </p:nvSpPr>
        <p:spPr>
          <a:xfrm>
            <a:off x="2637934" y="141850"/>
            <a:ext cx="7958331" cy="759487"/>
          </a:xfrm>
        </p:spPr>
        <p:txBody>
          <a:bodyPr/>
          <a:lstStyle/>
          <a:p>
            <a:pPr algn="l"/>
            <a:r>
              <a:rPr lang="en-US" altLang="en-US"/>
              <a:t>Teaching Methods of the Master</a:t>
            </a:r>
          </a:p>
        </p:txBody>
      </p:sp>
      <p:sp>
        <p:nvSpPr>
          <p:cNvPr id="119817" name="Rectangle 9">
            <a:extLst>
              <a:ext uri="{FF2B5EF4-FFF2-40B4-BE49-F238E27FC236}">
                <a16:creationId xmlns:a16="http://schemas.microsoft.com/office/drawing/2014/main" id="{69C229E0-FEEE-76B9-DA85-25A09878DD36}"/>
              </a:ext>
            </a:extLst>
          </p:cNvPr>
          <p:cNvSpPr>
            <a:spLocks noGrp="1" noChangeArrowheads="1"/>
          </p:cNvSpPr>
          <p:nvPr>
            <p:ph idx="1"/>
          </p:nvPr>
        </p:nvSpPr>
        <p:spPr>
          <a:xfrm>
            <a:off x="1149531" y="901337"/>
            <a:ext cx="9993086" cy="5695405"/>
          </a:xfrm>
        </p:spPr>
        <p:txBody>
          <a:bodyPr>
            <a:noAutofit/>
          </a:bodyPr>
          <a:lstStyle/>
          <a:p>
            <a:pPr marL="0" indent="0">
              <a:lnSpc>
                <a:spcPct val="105000"/>
              </a:lnSpc>
              <a:spcBef>
                <a:spcPct val="0"/>
              </a:spcBef>
              <a:buNone/>
            </a:pPr>
            <a:r>
              <a:rPr lang="en-US" altLang="en-US" sz="2400" b="1" i="1" dirty="0"/>
              <a:t>Lecture</a:t>
            </a:r>
          </a:p>
          <a:p>
            <a:pPr marL="0" indent="0">
              <a:lnSpc>
                <a:spcPct val="105000"/>
              </a:lnSpc>
              <a:spcBef>
                <a:spcPct val="0"/>
              </a:spcBef>
              <a:buNone/>
            </a:pPr>
            <a:r>
              <a:rPr lang="en-US" altLang="en-US" sz="2400" dirty="0"/>
              <a:t>The Sermon on the Mount (Matthew 5–7)</a:t>
            </a:r>
          </a:p>
          <a:p>
            <a:pPr marL="0" indent="0">
              <a:lnSpc>
                <a:spcPct val="105000"/>
              </a:lnSpc>
              <a:spcBef>
                <a:spcPts val="1227"/>
              </a:spcBef>
              <a:buNone/>
            </a:pPr>
            <a:r>
              <a:rPr lang="en-US" altLang="en-US" sz="2400" b="1" i="1" dirty="0"/>
              <a:t>Rhetorical Questions (no answer expected)</a:t>
            </a:r>
          </a:p>
          <a:p>
            <a:pPr marL="0" indent="0">
              <a:lnSpc>
                <a:spcPct val="105000"/>
              </a:lnSpc>
              <a:spcBef>
                <a:spcPct val="0"/>
              </a:spcBef>
              <a:buNone/>
            </a:pPr>
            <a:r>
              <a:rPr lang="en-US" altLang="en-US" sz="2400" dirty="0"/>
              <a:t>“Who are my mother and my brothers?” (Mark 3:33–35)</a:t>
            </a:r>
          </a:p>
          <a:p>
            <a:pPr marL="0" indent="0">
              <a:lnSpc>
                <a:spcPct val="105000"/>
              </a:lnSpc>
              <a:spcBef>
                <a:spcPts val="1227"/>
              </a:spcBef>
              <a:buNone/>
            </a:pPr>
            <a:r>
              <a:rPr lang="en-US" altLang="en-US" sz="2400" b="1" i="1" dirty="0"/>
              <a:t>Storytelling</a:t>
            </a:r>
          </a:p>
          <a:p>
            <a:pPr marL="0" indent="0">
              <a:lnSpc>
                <a:spcPct val="105000"/>
              </a:lnSpc>
              <a:spcBef>
                <a:spcPct val="0"/>
              </a:spcBef>
              <a:buNone/>
            </a:pPr>
            <a:r>
              <a:rPr lang="en-US" altLang="en-US" sz="2400" dirty="0"/>
              <a:t>The Parable of the Good Samaritan (Luke 10:25–37)</a:t>
            </a:r>
          </a:p>
          <a:p>
            <a:pPr marL="0" indent="0">
              <a:lnSpc>
                <a:spcPct val="105000"/>
              </a:lnSpc>
              <a:spcBef>
                <a:spcPts val="1227"/>
              </a:spcBef>
              <a:buNone/>
            </a:pPr>
            <a:r>
              <a:rPr lang="en-US" altLang="en-US" sz="2400" b="1" i="1" dirty="0"/>
              <a:t>Question and Answer</a:t>
            </a:r>
          </a:p>
          <a:p>
            <a:pPr marL="0" indent="0">
              <a:lnSpc>
                <a:spcPct val="105000"/>
              </a:lnSpc>
              <a:spcBef>
                <a:spcPct val="0"/>
              </a:spcBef>
              <a:buNone/>
            </a:pPr>
            <a:r>
              <a:rPr lang="en-US" altLang="en-US" sz="2400" dirty="0"/>
              <a:t>“Who do people say the Son of Man is?” (Matthew 16:13)</a:t>
            </a:r>
          </a:p>
          <a:p>
            <a:pPr marL="0" indent="0">
              <a:lnSpc>
                <a:spcPct val="105000"/>
              </a:lnSpc>
              <a:spcBef>
                <a:spcPts val="1227"/>
              </a:spcBef>
              <a:buNone/>
            </a:pPr>
            <a:r>
              <a:rPr lang="en-US" altLang="en-US" sz="2400" b="1" i="1" dirty="0"/>
              <a:t>Learning by Doing</a:t>
            </a:r>
          </a:p>
          <a:p>
            <a:pPr marL="0" indent="0">
              <a:lnSpc>
                <a:spcPct val="105000"/>
              </a:lnSpc>
              <a:spcBef>
                <a:spcPct val="0"/>
              </a:spcBef>
              <a:buNone/>
            </a:pPr>
            <a:r>
              <a:rPr lang="en-US" altLang="en-US" sz="2400" dirty="0"/>
              <a:t>Sending the seventy-two out to the towns and places where Christ would go (Luke 10:1–23)</a:t>
            </a:r>
          </a:p>
        </p:txBody>
      </p:sp>
      <p:sp>
        <p:nvSpPr>
          <p:cNvPr id="4" name="Slide Number Placeholder 3">
            <a:extLst>
              <a:ext uri="{FF2B5EF4-FFF2-40B4-BE49-F238E27FC236}">
                <a16:creationId xmlns:a16="http://schemas.microsoft.com/office/drawing/2014/main" id="{18030AAF-8E0D-501E-BA7D-3685129520AD}"/>
              </a:ext>
            </a:extLst>
          </p:cNvPr>
          <p:cNvSpPr>
            <a:spLocks noGrp="1"/>
          </p:cNvSpPr>
          <p:nvPr>
            <p:ph type="sldNum" sz="quarter" idx="10"/>
          </p:nvPr>
        </p:nvSpPr>
        <p:spPr/>
        <p:txBody>
          <a:bodyPr/>
          <a:lstStyle>
            <a:lvl1pPr eaLnBrk="0" hangingPunct="0">
              <a:defRPr sz="1636">
                <a:solidFill>
                  <a:schemeClr val="tx1"/>
                </a:solidFill>
                <a:latin typeface="Times New Roman" panose="02020603050405020304" pitchFamily="18" charset="0"/>
                <a:cs typeface="Arial" panose="020B0604020202020204" pitchFamily="34" charset="0"/>
              </a:defRPr>
            </a:lvl1pPr>
            <a:lvl2pPr marL="506543" indent="-194824" eaLnBrk="0" hangingPunct="0">
              <a:defRPr sz="1636">
                <a:solidFill>
                  <a:schemeClr val="tx1"/>
                </a:solidFill>
                <a:latin typeface="Times New Roman" panose="02020603050405020304" pitchFamily="18" charset="0"/>
                <a:cs typeface="Arial" panose="020B0604020202020204" pitchFamily="34" charset="0"/>
              </a:defRPr>
            </a:lvl2pPr>
            <a:lvl3pPr marL="779297" indent="-155859" eaLnBrk="0" hangingPunct="0">
              <a:defRPr sz="1636">
                <a:solidFill>
                  <a:schemeClr val="tx1"/>
                </a:solidFill>
                <a:latin typeface="Times New Roman" panose="02020603050405020304" pitchFamily="18" charset="0"/>
                <a:cs typeface="Arial" panose="020B0604020202020204" pitchFamily="34" charset="0"/>
              </a:defRPr>
            </a:lvl3pPr>
            <a:lvl4pPr marL="1091016" indent="-155859" eaLnBrk="0" hangingPunct="0">
              <a:defRPr sz="1636">
                <a:solidFill>
                  <a:schemeClr val="tx1"/>
                </a:solidFill>
                <a:latin typeface="Times New Roman" panose="02020603050405020304" pitchFamily="18" charset="0"/>
                <a:cs typeface="Arial" panose="020B0604020202020204" pitchFamily="34" charset="0"/>
              </a:defRPr>
            </a:lvl4pPr>
            <a:lvl5pPr marL="1402735" indent="-155859" eaLnBrk="0" hangingPunct="0">
              <a:defRPr sz="1636">
                <a:solidFill>
                  <a:schemeClr val="tx1"/>
                </a:solidFill>
                <a:latin typeface="Times New Roman" panose="02020603050405020304" pitchFamily="18" charset="0"/>
                <a:cs typeface="Arial" panose="020B0604020202020204" pitchFamily="34" charset="0"/>
              </a:defRPr>
            </a:lvl5pPr>
            <a:lvl6pPr marL="1714454"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6pPr>
            <a:lvl7pPr marL="2026173"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7pPr>
            <a:lvl8pPr marL="2337892"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8pPr>
            <a:lvl9pPr marL="2649611"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9pPr>
          </a:lstStyle>
          <a:p>
            <a:pPr eaLnBrk="1" hangingPunct="1"/>
            <a:r>
              <a:rPr lang="en-US" altLang="en-US" sz="682">
                <a:solidFill>
                  <a:srgbClr val="7F7F7F"/>
                </a:solidFill>
                <a:cs typeface="Times New Roman" panose="02020603050405020304" pitchFamily="18" charset="0"/>
              </a:rPr>
              <a:t>Visual </a:t>
            </a:r>
            <a:fld id="{D2A7560B-547D-5145-9BE2-5F8A205ADDCE}" type="slidenum">
              <a:rPr lang="en-US" altLang="en-US" sz="682">
                <a:solidFill>
                  <a:srgbClr val="7F7F7F"/>
                </a:solidFill>
                <a:cs typeface="Times New Roman" panose="02020603050405020304" pitchFamily="18" charset="0"/>
              </a:rPr>
              <a:pPr eaLnBrk="1" hangingPunct="1"/>
              <a:t>5</a:t>
            </a:fld>
            <a:endParaRPr lang="en-US" altLang="en-US" sz="682">
              <a:solidFill>
                <a:srgbClr val="7F7F7F"/>
              </a:solidFill>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119817">
                                            <p:txEl>
                                              <p:pRg st="0" end="0"/>
                                            </p:txEl>
                                          </p:spTgt>
                                        </p:tgtEl>
                                        <p:attrNameLst>
                                          <p:attrName>style.visibility</p:attrName>
                                        </p:attrNameLst>
                                      </p:cBhvr>
                                      <p:to>
                                        <p:strVal val="visible"/>
                                      </p:to>
                                    </p:set>
                                    <p:animEffect transition="in" filter="fade">
                                      <p:cBhvr>
                                        <p:cTn id="7" dur="500"/>
                                        <p:tgtEl>
                                          <p:spTgt spid="119817">
                                            <p:txEl>
                                              <p:pRg st="0" end="0"/>
                                            </p:txEl>
                                          </p:spTgt>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119817">
                                            <p:txEl>
                                              <p:pRg st="1" end="1"/>
                                            </p:txEl>
                                          </p:spTgt>
                                        </p:tgtEl>
                                        <p:attrNameLst>
                                          <p:attrName>style.visibility</p:attrName>
                                        </p:attrNameLst>
                                      </p:cBhvr>
                                      <p:to>
                                        <p:strVal val="visible"/>
                                      </p:to>
                                    </p:set>
                                    <p:animEffect transition="in" filter="fade">
                                      <p:cBhvr>
                                        <p:cTn id="11" dur="500"/>
                                        <p:tgtEl>
                                          <p:spTgt spid="119817">
                                            <p:txEl>
                                              <p:pRg st="1" end="1"/>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nodeType="clickEffect">
                                  <p:stCondLst>
                                    <p:cond delay="0"/>
                                  </p:stCondLst>
                                  <p:childTnLst>
                                    <p:set>
                                      <p:cBhvr>
                                        <p:cTn id="15" dur="1" fill="hold">
                                          <p:stCondLst>
                                            <p:cond delay="0"/>
                                          </p:stCondLst>
                                        </p:cTn>
                                        <p:tgtEl>
                                          <p:spTgt spid="119817">
                                            <p:txEl>
                                              <p:pRg st="2" end="2"/>
                                            </p:txEl>
                                          </p:spTgt>
                                        </p:tgtEl>
                                        <p:attrNameLst>
                                          <p:attrName>style.visibility</p:attrName>
                                        </p:attrNameLst>
                                      </p:cBhvr>
                                      <p:to>
                                        <p:strVal val="visible"/>
                                      </p:to>
                                    </p:set>
                                    <p:animEffect transition="in" filter="fade">
                                      <p:cBhvr>
                                        <p:cTn id="16" dur="500"/>
                                        <p:tgtEl>
                                          <p:spTgt spid="119817">
                                            <p:txEl>
                                              <p:pRg st="2" end="2"/>
                                            </p:txEl>
                                          </p:spTgt>
                                        </p:tgtEl>
                                      </p:cBhvr>
                                    </p:animEffect>
                                  </p:childTnLst>
                                </p:cTn>
                              </p:par>
                            </p:childTnLst>
                          </p:cTn>
                        </p:par>
                        <p:par>
                          <p:cTn id="17" fill="hold" nodeType="afterGroup">
                            <p:stCondLst>
                              <p:cond delay="500"/>
                            </p:stCondLst>
                            <p:childTnLst>
                              <p:par>
                                <p:cTn id="18" presetID="10" presetClass="entr" presetSubtype="0" fill="hold" nodeType="afterEffect">
                                  <p:stCondLst>
                                    <p:cond delay="0"/>
                                  </p:stCondLst>
                                  <p:childTnLst>
                                    <p:set>
                                      <p:cBhvr>
                                        <p:cTn id="19" dur="1" fill="hold">
                                          <p:stCondLst>
                                            <p:cond delay="0"/>
                                          </p:stCondLst>
                                        </p:cTn>
                                        <p:tgtEl>
                                          <p:spTgt spid="119817">
                                            <p:txEl>
                                              <p:pRg st="3" end="3"/>
                                            </p:txEl>
                                          </p:spTgt>
                                        </p:tgtEl>
                                        <p:attrNameLst>
                                          <p:attrName>style.visibility</p:attrName>
                                        </p:attrNameLst>
                                      </p:cBhvr>
                                      <p:to>
                                        <p:strVal val="visible"/>
                                      </p:to>
                                    </p:set>
                                    <p:animEffect transition="in" filter="fade">
                                      <p:cBhvr>
                                        <p:cTn id="20" dur="500"/>
                                        <p:tgtEl>
                                          <p:spTgt spid="119817">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nodeType="clickEffect">
                                  <p:stCondLst>
                                    <p:cond delay="0"/>
                                  </p:stCondLst>
                                  <p:childTnLst>
                                    <p:set>
                                      <p:cBhvr>
                                        <p:cTn id="24" dur="1" fill="hold">
                                          <p:stCondLst>
                                            <p:cond delay="0"/>
                                          </p:stCondLst>
                                        </p:cTn>
                                        <p:tgtEl>
                                          <p:spTgt spid="119817">
                                            <p:txEl>
                                              <p:pRg st="4" end="4"/>
                                            </p:txEl>
                                          </p:spTgt>
                                        </p:tgtEl>
                                        <p:attrNameLst>
                                          <p:attrName>style.visibility</p:attrName>
                                        </p:attrNameLst>
                                      </p:cBhvr>
                                      <p:to>
                                        <p:strVal val="visible"/>
                                      </p:to>
                                    </p:set>
                                    <p:animEffect transition="in" filter="fade">
                                      <p:cBhvr>
                                        <p:cTn id="25" dur="500"/>
                                        <p:tgtEl>
                                          <p:spTgt spid="119817">
                                            <p:txEl>
                                              <p:pRg st="4" end="4"/>
                                            </p:txEl>
                                          </p:spTgt>
                                        </p:tgtEl>
                                      </p:cBhvr>
                                    </p:animEffect>
                                  </p:childTnLst>
                                </p:cTn>
                              </p:par>
                            </p:childTnLst>
                          </p:cTn>
                        </p:par>
                        <p:par>
                          <p:cTn id="26" fill="hold" nodeType="afterGroup">
                            <p:stCondLst>
                              <p:cond delay="500"/>
                            </p:stCondLst>
                            <p:childTnLst>
                              <p:par>
                                <p:cTn id="27" presetID="10" presetClass="entr" presetSubtype="0" fill="hold" nodeType="afterEffect">
                                  <p:stCondLst>
                                    <p:cond delay="0"/>
                                  </p:stCondLst>
                                  <p:childTnLst>
                                    <p:set>
                                      <p:cBhvr>
                                        <p:cTn id="28" dur="1" fill="hold">
                                          <p:stCondLst>
                                            <p:cond delay="0"/>
                                          </p:stCondLst>
                                        </p:cTn>
                                        <p:tgtEl>
                                          <p:spTgt spid="119817">
                                            <p:txEl>
                                              <p:pRg st="5" end="5"/>
                                            </p:txEl>
                                          </p:spTgt>
                                        </p:tgtEl>
                                        <p:attrNameLst>
                                          <p:attrName>style.visibility</p:attrName>
                                        </p:attrNameLst>
                                      </p:cBhvr>
                                      <p:to>
                                        <p:strVal val="visible"/>
                                      </p:to>
                                    </p:set>
                                    <p:animEffect transition="in" filter="fade">
                                      <p:cBhvr>
                                        <p:cTn id="29" dur="500"/>
                                        <p:tgtEl>
                                          <p:spTgt spid="119817">
                                            <p:txEl>
                                              <p:pRg st="5" end="5"/>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nodeType="clickEffect">
                                  <p:stCondLst>
                                    <p:cond delay="0"/>
                                  </p:stCondLst>
                                  <p:childTnLst>
                                    <p:set>
                                      <p:cBhvr>
                                        <p:cTn id="33" dur="1" fill="hold">
                                          <p:stCondLst>
                                            <p:cond delay="0"/>
                                          </p:stCondLst>
                                        </p:cTn>
                                        <p:tgtEl>
                                          <p:spTgt spid="119817">
                                            <p:txEl>
                                              <p:pRg st="6" end="6"/>
                                            </p:txEl>
                                          </p:spTgt>
                                        </p:tgtEl>
                                        <p:attrNameLst>
                                          <p:attrName>style.visibility</p:attrName>
                                        </p:attrNameLst>
                                      </p:cBhvr>
                                      <p:to>
                                        <p:strVal val="visible"/>
                                      </p:to>
                                    </p:set>
                                    <p:animEffect transition="in" filter="fade">
                                      <p:cBhvr>
                                        <p:cTn id="34" dur="500"/>
                                        <p:tgtEl>
                                          <p:spTgt spid="119817">
                                            <p:txEl>
                                              <p:pRg st="6" end="6"/>
                                            </p:txEl>
                                          </p:spTgt>
                                        </p:tgtEl>
                                      </p:cBhvr>
                                    </p:animEffect>
                                  </p:childTnLst>
                                </p:cTn>
                              </p:par>
                            </p:childTnLst>
                          </p:cTn>
                        </p:par>
                        <p:par>
                          <p:cTn id="35" fill="hold" nodeType="afterGroup">
                            <p:stCondLst>
                              <p:cond delay="500"/>
                            </p:stCondLst>
                            <p:childTnLst>
                              <p:par>
                                <p:cTn id="36" presetID="10" presetClass="entr" presetSubtype="0" fill="hold" nodeType="afterEffect">
                                  <p:stCondLst>
                                    <p:cond delay="0"/>
                                  </p:stCondLst>
                                  <p:childTnLst>
                                    <p:set>
                                      <p:cBhvr>
                                        <p:cTn id="37" dur="1" fill="hold">
                                          <p:stCondLst>
                                            <p:cond delay="0"/>
                                          </p:stCondLst>
                                        </p:cTn>
                                        <p:tgtEl>
                                          <p:spTgt spid="119817">
                                            <p:txEl>
                                              <p:pRg st="7" end="7"/>
                                            </p:txEl>
                                          </p:spTgt>
                                        </p:tgtEl>
                                        <p:attrNameLst>
                                          <p:attrName>style.visibility</p:attrName>
                                        </p:attrNameLst>
                                      </p:cBhvr>
                                      <p:to>
                                        <p:strVal val="visible"/>
                                      </p:to>
                                    </p:set>
                                    <p:animEffect transition="in" filter="fade">
                                      <p:cBhvr>
                                        <p:cTn id="38" dur="500"/>
                                        <p:tgtEl>
                                          <p:spTgt spid="119817">
                                            <p:txEl>
                                              <p:pRg st="7" end="7"/>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0" presetClass="entr" presetSubtype="0" fill="hold" nodeType="clickEffect">
                                  <p:stCondLst>
                                    <p:cond delay="0"/>
                                  </p:stCondLst>
                                  <p:childTnLst>
                                    <p:set>
                                      <p:cBhvr>
                                        <p:cTn id="42" dur="1" fill="hold">
                                          <p:stCondLst>
                                            <p:cond delay="0"/>
                                          </p:stCondLst>
                                        </p:cTn>
                                        <p:tgtEl>
                                          <p:spTgt spid="119817">
                                            <p:txEl>
                                              <p:pRg st="8" end="8"/>
                                            </p:txEl>
                                          </p:spTgt>
                                        </p:tgtEl>
                                        <p:attrNameLst>
                                          <p:attrName>style.visibility</p:attrName>
                                        </p:attrNameLst>
                                      </p:cBhvr>
                                      <p:to>
                                        <p:strVal val="visible"/>
                                      </p:to>
                                    </p:set>
                                    <p:animEffect transition="in" filter="fade">
                                      <p:cBhvr>
                                        <p:cTn id="43" dur="500"/>
                                        <p:tgtEl>
                                          <p:spTgt spid="119817">
                                            <p:txEl>
                                              <p:pRg st="8" end="8"/>
                                            </p:txEl>
                                          </p:spTgt>
                                        </p:tgtEl>
                                      </p:cBhvr>
                                    </p:animEffect>
                                  </p:childTnLst>
                                </p:cTn>
                              </p:par>
                            </p:childTnLst>
                          </p:cTn>
                        </p:par>
                        <p:par>
                          <p:cTn id="44" fill="hold" nodeType="afterGroup">
                            <p:stCondLst>
                              <p:cond delay="500"/>
                            </p:stCondLst>
                            <p:childTnLst>
                              <p:par>
                                <p:cTn id="45" presetID="10" presetClass="entr" presetSubtype="0" fill="hold" nodeType="afterEffect">
                                  <p:stCondLst>
                                    <p:cond delay="0"/>
                                  </p:stCondLst>
                                  <p:childTnLst>
                                    <p:set>
                                      <p:cBhvr>
                                        <p:cTn id="46" dur="1" fill="hold">
                                          <p:stCondLst>
                                            <p:cond delay="0"/>
                                          </p:stCondLst>
                                        </p:cTn>
                                        <p:tgtEl>
                                          <p:spTgt spid="119817">
                                            <p:txEl>
                                              <p:pRg st="9" end="9"/>
                                            </p:txEl>
                                          </p:spTgt>
                                        </p:tgtEl>
                                        <p:attrNameLst>
                                          <p:attrName>style.visibility</p:attrName>
                                        </p:attrNameLst>
                                      </p:cBhvr>
                                      <p:to>
                                        <p:strVal val="visible"/>
                                      </p:to>
                                    </p:set>
                                    <p:animEffect transition="in" filter="fade">
                                      <p:cBhvr>
                                        <p:cTn id="47" dur="500"/>
                                        <p:tgtEl>
                                          <p:spTgt spid="11981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62937BA-4EC2-0AFB-3714-2BC57510091C}"/>
              </a:ext>
            </a:extLst>
          </p:cNvPr>
          <p:cNvSpPr txBox="1"/>
          <p:nvPr/>
        </p:nvSpPr>
        <p:spPr>
          <a:xfrm>
            <a:off x="1102659" y="883094"/>
            <a:ext cx="10219765" cy="5262979"/>
          </a:xfrm>
          <a:prstGeom prst="rect">
            <a:avLst/>
          </a:prstGeom>
          <a:noFill/>
        </p:spPr>
        <p:txBody>
          <a:bodyPr wrap="square">
            <a:spAutoFit/>
          </a:bodyPr>
          <a:lstStyle/>
          <a:p>
            <a:r>
              <a:rPr lang="en-US" sz="2800" dirty="0">
                <a:effectLst/>
                <a:latin typeface="Times New Roman" panose="02020603050405020304" pitchFamily="18" charset="0"/>
              </a:rPr>
              <a:t>1. In which gospel does Jesus’ works/miracles cause questions to raise and then His teachings respond those questions? (Mark)</a:t>
            </a:r>
          </a:p>
          <a:p>
            <a:endParaRPr lang="en-US" sz="2800" dirty="0">
              <a:effectLst/>
              <a:latin typeface="Times New Roman" panose="02020603050405020304" pitchFamily="18" charset="0"/>
            </a:endParaRPr>
          </a:p>
          <a:p>
            <a:r>
              <a:rPr lang="en-US" sz="2800" dirty="0">
                <a:effectLst/>
                <a:latin typeface="Times New Roman" panose="02020603050405020304" pitchFamily="18" charset="0"/>
              </a:rPr>
              <a:t>2. Which Gospel  features the most parables and scatters them</a:t>
            </a:r>
          </a:p>
          <a:p>
            <a:r>
              <a:rPr lang="en-US" sz="2800" dirty="0">
                <a:effectLst/>
                <a:latin typeface="Times New Roman" panose="02020603050405020304" pitchFamily="18" charset="0"/>
              </a:rPr>
              <a:t>most widely throughout the book?  (Luke)</a:t>
            </a:r>
          </a:p>
          <a:p>
            <a:endParaRPr lang="en-US" sz="2800" dirty="0">
              <a:effectLst/>
              <a:latin typeface="Times New Roman" panose="02020603050405020304" pitchFamily="18" charset="0"/>
            </a:endParaRPr>
          </a:p>
          <a:p>
            <a:r>
              <a:rPr lang="en-US" sz="2800" dirty="0">
                <a:effectLst/>
                <a:latin typeface="Times New Roman" panose="02020603050405020304" pitchFamily="18" charset="0"/>
              </a:rPr>
              <a:t>3. Which Gospel features only one teaching section that can be</a:t>
            </a:r>
          </a:p>
          <a:p>
            <a:r>
              <a:rPr lang="en-US" sz="2800" dirty="0">
                <a:effectLst/>
                <a:latin typeface="Times New Roman" panose="02020603050405020304" pitchFamily="18" charset="0"/>
              </a:rPr>
              <a:t>classified as a discourse: the Olivet Discourse about future</a:t>
            </a:r>
          </a:p>
          <a:p>
            <a:r>
              <a:rPr lang="en-US" sz="2800" dirty="0">
                <a:effectLst/>
                <a:latin typeface="Times New Roman" panose="02020603050405020304" pitchFamily="18" charset="0"/>
              </a:rPr>
              <a:t>events? (Mark)</a:t>
            </a:r>
          </a:p>
          <a:p>
            <a:endParaRPr lang="en-US" sz="2800" dirty="0">
              <a:effectLst/>
              <a:latin typeface="Times New Roman" panose="02020603050405020304" pitchFamily="18" charset="0"/>
            </a:endParaRPr>
          </a:p>
          <a:p>
            <a:r>
              <a:rPr lang="en-US" sz="2800" dirty="0">
                <a:effectLst/>
                <a:latin typeface="Times New Roman" panose="02020603050405020304" pitchFamily="18" charset="0"/>
              </a:rPr>
              <a:t>4. Which Gospel writer groups the teachings of Christ by topic</a:t>
            </a:r>
          </a:p>
          <a:p>
            <a:r>
              <a:rPr lang="en-US" sz="2800" dirty="0">
                <a:effectLst/>
                <a:latin typeface="Times New Roman" panose="02020603050405020304" pitchFamily="18" charset="0"/>
              </a:rPr>
              <a:t>rather than by chronology, into six divisions? (Matthew)</a:t>
            </a:r>
          </a:p>
        </p:txBody>
      </p:sp>
    </p:spTree>
    <p:extLst>
      <p:ext uri="{BB962C8B-B14F-4D97-AF65-F5344CB8AC3E}">
        <p14:creationId xmlns:p14="http://schemas.microsoft.com/office/powerpoint/2010/main" val="1405435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3B5438-B685-33D7-9ABD-E76EE607698D}"/>
              </a:ext>
            </a:extLst>
          </p:cNvPr>
          <p:cNvSpPr txBox="1"/>
          <p:nvPr/>
        </p:nvSpPr>
        <p:spPr>
          <a:xfrm>
            <a:off x="1048871" y="1868389"/>
            <a:ext cx="10703858" cy="4401205"/>
          </a:xfrm>
          <a:prstGeom prst="rect">
            <a:avLst/>
          </a:prstGeom>
          <a:noFill/>
        </p:spPr>
        <p:txBody>
          <a:bodyPr wrap="square">
            <a:spAutoFit/>
          </a:bodyPr>
          <a:lstStyle/>
          <a:p>
            <a:endParaRPr lang="en-US" sz="2800" dirty="0">
              <a:effectLst/>
              <a:latin typeface="Times New Roman" panose="02020603050405020304" pitchFamily="18" charset="0"/>
            </a:endParaRPr>
          </a:p>
          <a:p>
            <a:r>
              <a:rPr lang="en-US" sz="2800" dirty="0">
                <a:effectLst/>
                <a:latin typeface="Times New Roman" panose="02020603050405020304" pitchFamily="18" charset="0"/>
              </a:rPr>
              <a:t>6. Which Gospel focuses the least on Jesus’ teaching?  (Mark)</a:t>
            </a:r>
          </a:p>
          <a:p>
            <a:endParaRPr lang="en-US" sz="2800" dirty="0">
              <a:effectLst/>
              <a:latin typeface="Times New Roman" panose="02020603050405020304" pitchFamily="18" charset="0"/>
            </a:endParaRPr>
          </a:p>
          <a:p>
            <a:r>
              <a:rPr lang="en-US" sz="2800" dirty="0">
                <a:effectLst/>
                <a:latin typeface="Times New Roman" panose="02020603050405020304" pitchFamily="18" charset="0"/>
              </a:rPr>
              <a:t>7.Which is sometimes called the teaching Gospel? </a:t>
            </a:r>
            <a:r>
              <a:rPr lang="en-US" sz="2800" dirty="0">
                <a:latin typeface="Times New Roman" panose="02020603050405020304" pitchFamily="18" charset="0"/>
              </a:rPr>
              <a:t>(Matthew)</a:t>
            </a:r>
            <a:endParaRPr lang="en-US" sz="2800" dirty="0">
              <a:effectLst/>
              <a:latin typeface="Times New Roman" panose="02020603050405020304" pitchFamily="18" charset="0"/>
            </a:endParaRPr>
          </a:p>
          <a:p>
            <a:endParaRPr lang="en-US" sz="2800" dirty="0">
              <a:effectLst/>
              <a:latin typeface="Times New Roman" panose="02020603050405020304" pitchFamily="18" charset="0"/>
            </a:endParaRPr>
          </a:p>
          <a:p>
            <a:r>
              <a:rPr lang="en-US" sz="2800" dirty="0">
                <a:effectLst/>
                <a:latin typeface="Times New Roman" panose="02020603050405020304" pitchFamily="18" charset="0"/>
              </a:rPr>
              <a:t>8.Which Gospel presents an even balance between the other</a:t>
            </a:r>
          </a:p>
          <a:p>
            <a:r>
              <a:rPr lang="en-US" sz="2800" dirty="0">
                <a:effectLst/>
                <a:latin typeface="Times New Roman" panose="02020603050405020304" pitchFamily="18" charset="0"/>
              </a:rPr>
              <a:t>two Synoptic Gospels’ coverage of Christ’s teaching? (Luke)</a:t>
            </a:r>
          </a:p>
          <a:p>
            <a:endParaRPr lang="en-US" sz="2800" dirty="0">
              <a:effectLst/>
              <a:latin typeface="Times New Roman" panose="02020603050405020304" pitchFamily="18" charset="0"/>
            </a:endParaRPr>
          </a:p>
          <a:p>
            <a:r>
              <a:rPr lang="en-US" sz="2800" dirty="0">
                <a:effectLst/>
                <a:latin typeface="Times New Roman" panose="02020603050405020304" pitchFamily="18" charset="0"/>
              </a:rPr>
              <a:t>9. Which has the most far-ranging coverage of Jesus’</a:t>
            </a:r>
          </a:p>
          <a:p>
            <a:r>
              <a:rPr lang="en-US" sz="2800" dirty="0">
                <a:effectLst/>
                <a:latin typeface="Times New Roman" panose="02020603050405020304" pitchFamily="18" charset="0"/>
              </a:rPr>
              <a:t>teachings? (Luke)</a:t>
            </a:r>
          </a:p>
        </p:txBody>
      </p:sp>
      <p:sp>
        <p:nvSpPr>
          <p:cNvPr id="7" name="TextBox 6">
            <a:extLst>
              <a:ext uri="{FF2B5EF4-FFF2-40B4-BE49-F238E27FC236}">
                <a16:creationId xmlns:a16="http://schemas.microsoft.com/office/drawing/2014/main" id="{C3AD0C2D-837D-B9D0-DC43-F2CE2E84CD05}"/>
              </a:ext>
            </a:extLst>
          </p:cNvPr>
          <p:cNvSpPr txBox="1"/>
          <p:nvPr/>
        </p:nvSpPr>
        <p:spPr>
          <a:xfrm>
            <a:off x="1048871" y="1068606"/>
            <a:ext cx="10094258" cy="954107"/>
          </a:xfrm>
          <a:prstGeom prst="rect">
            <a:avLst/>
          </a:prstGeom>
          <a:noFill/>
        </p:spPr>
        <p:txBody>
          <a:bodyPr wrap="square">
            <a:spAutoFit/>
          </a:bodyPr>
          <a:lstStyle/>
          <a:p>
            <a:r>
              <a:rPr lang="en-US" sz="2800" dirty="0">
                <a:effectLst/>
                <a:latin typeface="Times New Roman" panose="02020603050405020304" pitchFamily="18" charset="0"/>
              </a:rPr>
              <a:t>5. Which Gospel includes the most complete account of Jesus’</a:t>
            </a:r>
          </a:p>
          <a:p>
            <a:r>
              <a:rPr lang="en-US" sz="2800" dirty="0">
                <a:effectLst/>
                <a:latin typeface="Times New Roman" panose="02020603050405020304" pitchFamily="18" charset="0"/>
              </a:rPr>
              <a:t>teachings? (Matthew)</a:t>
            </a:r>
          </a:p>
        </p:txBody>
      </p:sp>
    </p:spTree>
    <p:extLst>
      <p:ext uri="{BB962C8B-B14F-4D97-AF65-F5344CB8AC3E}">
        <p14:creationId xmlns:p14="http://schemas.microsoft.com/office/powerpoint/2010/main" val="508225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356056D-8BC5-3314-A57C-E3366A1A2FD8}"/>
              </a:ext>
            </a:extLst>
          </p:cNvPr>
          <p:cNvSpPr txBox="1"/>
          <p:nvPr/>
        </p:nvSpPr>
        <p:spPr>
          <a:xfrm>
            <a:off x="1066800" y="1989054"/>
            <a:ext cx="10058400" cy="2677656"/>
          </a:xfrm>
          <a:prstGeom prst="rect">
            <a:avLst/>
          </a:prstGeom>
          <a:noFill/>
        </p:spPr>
        <p:txBody>
          <a:bodyPr wrap="square">
            <a:spAutoFit/>
          </a:bodyPr>
          <a:lstStyle/>
          <a:p>
            <a:r>
              <a:rPr lang="en-US" sz="2800" dirty="0">
                <a:effectLst/>
                <a:latin typeface="Times New Roman" panose="02020603050405020304" pitchFamily="18" charset="0"/>
              </a:rPr>
              <a:t>10. Which Gospel writer appealed to people’s respect for</a:t>
            </a:r>
          </a:p>
          <a:p>
            <a:r>
              <a:rPr lang="en-US" sz="2800" dirty="0">
                <a:effectLst/>
                <a:latin typeface="Times New Roman" panose="02020603050405020304" pitchFamily="18" charset="0"/>
              </a:rPr>
              <a:t>teachers and teaching? (Matthew)</a:t>
            </a:r>
          </a:p>
          <a:p>
            <a:endParaRPr lang="en-US" sz="2800" dirty="0">
              <a:effectLst/>
              <a:latin typeface="Times New Roman" panose="02020603050405020304" pitchFamily="18" charset="0"/>
            </a:endParaRPr>
          </a:p>
          <a:p>
            <a:r>
              <a:rPr lang="en-US" sz="2800" dirty="0">
                <a:effectLst/>
                <a:latin typeface="Times New Roman" panose="02020603050405020304" pitchFamily="18" charset="0"/>
              </a:rPr>
              <a:t>11. Which Gospel writer often uses the title Teacher or Rabbi</a:t>
            </a:r>
          </a:p>
          <a:p>
            <a:r>
              <a:rPr lang="en-US" sz="2800" dirty="0">
                <a:effectLst/>
                <a:latin typeface="Times New Roman" panose="02020603050405020304" pitchFamily="18" charset="0"/>
              </a:rPr>
              <a:t>when referring to Christ and also shows the Pharisees and</a:t>
            </a:r>
          </a:p>
          <a:p>
            <a:r>
              <a:rPr lang="en-US" sz="2800" dirty="0">
                <a:effectLst/>
                <a:latin typeface="Times New Roman" panose="02020603050405020304" pitchFamily="18" charset="0"/>
              </a:rPr>
              <a:t>Sadducees addressing Him this way? (Mark)</a:t>
            </a:r>
          </a:p>
        </p:txBody>
      </p:sp>
    </p:spTree>
    <p:extLst>
      <p:ext uri="{BB962C8B-B14F-4D97-AF65-F5344CB8AC3E}">
        <p14:creationId xmlns:p14="http://schemas.microsoft.com/office/powerpoint/2010/main" val="1913060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7DB49BE-EC3E-9B6B-8A88-2B1AD4628B6B}"/>
              </a:ext>
            </a:extLst>
          </p:cNvPr>
          <p:cNvSpPr txBox="1"/>
          <p:nvPr/>
        </p:nvSpPr>
        <p:spPr>
          <a:xfrm>
            <a:off x="972671" y="452788"/>
            <a:ext cx="10246658" cy="6124754"/>
          </a:xfrm>
          <a:prstGeom prst="rect">
            <a:avLst/>
          </a:prstGeom>
          <a:noFill/>
        </p:spPr>
        <p:txBody>
          <a:bodyPr wrap="square">
            <a:spAutoFit/>
          </a:bodyPr>
          <a:lstStyle/>
          <a:p>
            <a:pPr algn="ctr"/>
            <a:r>
              <a:rPr lang="en-US" sz="2800" dirty="0">
                <a:effectLst/>
                <a:latin typeface="Arial Black" panose="020B0604020202020204" pitchFamily="34" charset="0"/>
              </a:rPr>
              <a:t>How Jesus’ Teaching Served His Ultimate Redemptive Purpose</a:t>
            </a:r>
          </a:p>
          <a:p>
            <a:endParaRPr lang="en-US" sz="2800" dirty="0">
              <a:effectLst/>
              <a:latin typeface="Arial" panose="020B0604020202020204" pitchFamily="34" charset="0"/>
            </a:endParaRPr>
          </a:p>
          <a:p>
            <a:r>
              <a:rPr lang="en-US" sz="2800" dirty="0">
                <a:effectLst/>
                <a:latin typeface="Arial" panose="020B0604020202020204" pitchFamily="34" charset="0"/>
              </a:rPr>
              <a:t>Christ’s character, sinless life, words, and mighty works demonstrated convincingly that:</a:t>
            </a:r>
          </a:p>
          <a:p>
            <a:endParaRPr lang="en-US" sz="2800" dirty="0">
              <a:effectLst/>
              <a:latin typeface="Arial" panose="020B0604020202020204" pitchFamily="34" charset="0"/>
            </a:endParaRPr>
          </a:p>
          <a:p>
            <a:pPr marL="457200" indent="-457200">
              <a:buFont typeface="Wingdings" pitchFamily="2" charset="2"/>
              <a:buChar char="§"/>
            </a:pPr>
            <a:r>
              <a:rPr lang="en-US" sz="2800" dirty="0">
                <a:effectLst/>
                <a:latin typeface="Arial" panose="020B0604020202020204" pitchFamily="34" charset="0"/>
              </a:rPr>
              <a:t>He was worthy of acceptance and recognition.</a:t>
            </a:r>
          </a:p>
          <a:p>
            <a:pPr marL="457200" indent="-457200">
              <a:buFont typeface="Wingdings" pitchFamily="2" charset="2"/>
              <a:buChar char="§"/>
            </a:pPr>
            <a:endParaRPr lang="en-US" sz="2800" dirty="0">
              <a:effectLst/>
              <a:latin typeface="Arial" panose="020B0604020202020204" pitchFamily="34" charset="0"/>
            </a:endParaRPr>
          </a:p>
          <a:p>
            <a:pPr marL="457200" indent="-457200">
              <a:buFont typeface="Wingdings" pitchFamily="2" charset="2"/>
              <a:buChar char="§"/>
            </a:pPr>
            <a:r>
              <a:rPr lang="en-US" sz="2800" dirty="0">
                <a:effectLst/>
                <a:latin typeface="Arial" panose="020B0604020202020204" pitchFamily="34" charset="0"/>
              </a:rPr>
              <a:t>He met all the conditions God required of a worthy sacrifice.</a:t>
            </a:r>
          </a:p>
          <a:p>
            <a:pPr marL="457200" indent="-457200">
              <a:buFont typeface="Wingdings" pitchFamily="2" charset="2"/>
              <a:buChar char="§"/>
            </a:pPr>
            <a:endParaRPr lang="en-US" sz="2800" dirty="0">
              <a:effectLst/>
              <a:latin typeface="Arial" panose="020B0604020202020204" pitchFamily="34" charset="0"/>
            </a:endParaRPr>
          </a:p>
          <a:p>
            <a:pPr marL="457200" indent="-457200">
              <a:buFont typeface="Wingdings" pitchFamily="2" charset="2"/>
              <a:buChar char="§"/>
            </a:pPr>
            <a:r>
              <a:rPr lang="en-US" sz="2800" dirty="0">
                <a:effectLst/>
                <a:latin typeface="Arial" panose="020B0604020202020204" pitchFamily="34" charset="0"/>
              </a:rPr>
              <a:t>He is the Son of God and equal to God the Father.</a:t>
            </a:r>
          </a:p>
          <a:p>
            <a:pPr marL="457200" indent="-457200">
              <a:buFont typeface="Wingdings" pitchFamily="2" charset="2"/>
              <a:buChar char="§"/>
            </a:pPr>
            <a:endParaRPr lang="en-US" sz="2800" dirty="0">
              <a:effectLst/>
              <a:latin typeface="Arial" panose="020B0604020202020204" pitchFamily="34" charset="0"/>
            </a:endParaRPr>
          </a:p>
          <a:p>
            <a:r>
              <a:rPr lang="en-US" sz="2800" dirty="0">
                <a:effectLst/>
                <a:latin typeface="Wingdings" pitchFamily="2" charset="2"/>
              </a:rPr>
              <a:t> </a:t>
            </a:r>
            <a:r>
              <a:rPr lang="en-US" sz="2800" dirty="0">
                <a:effectLst/>
                <a:latin typeface="Arial" panose="020B0604020202020204" pitchFamily="34" charset="0"/>
              </a:rPr>
              <a:t>Jesus provides salvation to those who receive Him as Savior.</a:t>
            </a:r>
          </a:p>
        </p:txBody>
      </p:sp>
    </p:spTree>
    <p:extLst>
      <p:ext uri="{BB962C8B-B14F-4D97-AF65-F5344CB8AC3E}">
        <p14:creationId xmlns:p14="http://schemas.microsoft.com/office/powerpoint/2010/main" val="39759940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Madison</Template>
  <TotalTime>186</TotalTime>
  <Words>1048</Words>
  <Application>Microsoft Macintosh PowerPoint</Application>
  <PresentationFormat>Widescreen</PresentationFormat>
  <Paragraphs>111</Paragraphs>
  <Slides>21</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Aptos</vt:lpstr>
      <vt:lpstr>Arial</vt:lpstr>
      <vt:lpstr>Arial Black</vt:lpstr>
      <vt:lpstr>MS Shell Dlg 2</vt:lpstr>
      <vt:lpstr>Times New Roman</vt:lpstr>
      <vt:lpstr>Wingdings</vt:lpstr>
      <vt:lpstr>Wingdings 3</vt:lpstr>
      <vt:lpstr>Madison</vt:lpstr>
      <vt:lpstr>BIB 114 Unit #3 Sessions #9 &amp; 10</vt:lpstr>
      <vt:lpstr>Teachers:</vt:lpstr>
      <vt:lpstr>Jesus – the Teacher and His Teachings</vt:lpstr>
      <vt:lpstr>Jesus, the Master Teacher 5 characteristics:</vt:lpstr>
      <vt:lpstr>Teaching Methods of the Master</vt:lpstr>
      <vt:lpstr>PowerPoint Presentation</vt:lpstr>
      <vt:lpstr>PowerPoint Presentation</vt:lpstr>
      <vt:lpstr>PowerPoint Presentation</vt:lpstr>
      <vt:lpstr>PowerPoint Presentation</vt:lpstr>
      <vt:lpstr>Kinsman Redeemer:</vt:lpstr>
      <vt:lpstr>Jesus’ Major Teaching Themes:</vt:lpstr>
      <vt:lpstr>PowerPoint Presentation</vt:lpstr>
      <vt:lpstr>The Kingdom of God</vt:lpstr>
      <vt:lpstr>“What shall we say the kingdom of God is like, or what parable shall we use to describe it? Mark 4:30</vt:lpstr>
      <vt:lpstr>PowerPoint Presentation</vt:lpstr>
      <vt:lpstr>“The eye of a needle…”</vt:lpstr>
      <vt:lpstr>PowerPoint Presentation</vt:lpstr>
      <vt:lpstr>How did Jesus’ teachings conflict with the people’s expectations?</vt:lpstr>
      <vt:lpstr>Homework: Worksheet #13</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3</cp:revision>
  <dcterms:created xsi:type="dcterms:W3CDTF">2025-03-11T00:09:54Z</dcterms:created>
  <dcterms:modified xsi:type="dcterms:W3CDTF">2025-03-19T00:27:20Z</dcterms:modified>
</cp:coreProperties>
</file>