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731"/>
    <p:restoredTop sz="94661"/>
  </p:normalViewPr>
  <p:slideViewPr>
    <p:cSldViewPr snapToGrid="0">
      <p:cViewPr varScale="1">
        <p:scale>
          <a:sx n="95" d="100"/>
          <a:sy n="95" d="100"/>
        </p:scale>
        <p:origin x="416"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dirty="0"/>
            </a:p>
          </p:txBody>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dirty="0"/>
            </a:p>
          </p:txBody>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dirty="0"/>
            </a:p>
          </p:txBody>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dirty="0"/>
            </a:p>
          </p:txBody>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a:t>1/14/26</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dirty="0"/>
              <a:t>Click icon to add picture</a:t>
            </a:r>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a:t>1/14/26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a:t>1/14/26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a:t>1/14/26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a:t>1/14/26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a:t>1/14/26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dirty="0"/>
              <a:t>Click icon to add picture</a:t>
            </a:r>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dirty="0"/>
              <a:t>Click icon to add picture</a:t>
            </a:r>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dirty="0"/>
              <a:t>Click icon to add picture</a:t>
            </a:r>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a:t>1/14/26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a:t>1/14/26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a:t>1/14/26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a:t>1/14/26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a:t>1/14/26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a:t>1/14/26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a:t>1/14/26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a:t>1/14/26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a:t>1/14/26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a:t>1/14/26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a:t>1/14/26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dirty="0"/>
              </a:p>
            </p:txBody>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en-US" dirty="0"/>
              </a:p>
            </p:txBody>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dirty="0"/>
              </a:p>
            </p:txBody>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dirty="0"/>
              </a:p>
            </p:txBody>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dirty="0"/>
              </a:p>
            </p:txBody>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a:pPr/>
              <a:t>1/14/26</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2F04E8-1EDC-6BA4-6C7A-2A502F580CE7}"/>
              </a:ext>
            </a:extLst>
          </p:cNvPr>
          <p:cNvSpPr>
            <a:spLocks noGrp="1"/>
          </p:cNvSpPr>
          <p:nvPr>
            <p:ph type="ctrTitle"/>
          </p:nvPr>
        </p:nvSpPr>
        <p:spPr>
          <a:xfrm>
            <a:off x="1876424" y="1122363"/>
            <a:ext cx="9775645" cy="2387600"/>
          </a:xfrm>
        </p:spPr>
        <p:txBody>
          <a:bodyPr/>
          <a:lstStyle/>
          <a:p>
            <a:pPr algn="ctr"/>
            <a:r>
              <a:rPr lang="en-US" dirty="0"/>
              <a:t>Genres: Prophecy &amp; Apocalyptic Literature</a:t>
            </a:r>
          </a:p>
        </p:txBody>
      </p:sp>
      <p:sp>
        <p:nvSpPr>
          <p:cNvPr id="3" name="Subtitle 2">
            <a:extLst>
              <a:ext uri="{FF2B5EF4-FFF2-40B4-BE49-F238E27FC236}">
                <a16:creationId xmlns:a16="http://schemas.microsoft.com/office/drawing/2014/main" id="{2EE871E3-0721-248B-6BCC-240045BA2972}"/>
              </a:ext>
            </a:extLst>
          </p:cNvPr>
          <p:cNvSpPr>
            <a:spLocks noGrp="1"/>
          </p:cNvSpPr>
          <p:nvPr>
            <p:ph type="subTitle" idx="1"/>
          </p:nvPr>
        </p:nvSpPr>
        <p:spPr/>
        <p:txBody>
          <a:bodyPr>
            <a:normAutofit/>
          </a:bodyPr>
          <a:lstStyle/>
          <a:p>
            <a:br>
              <a:rPr lang="en-US" sz="3600" dirty="0">
                <a:solidFill>
                  <a:schemeClr val="tx1"/>
                </a:solidFill>
              </a:rPr>
            </a:br>
            <a:r>
              <a:rPr lang="en-US" sz="3600" dirty="0">
                <a:solidFill>
                  <a:schemeClr val="tx1"/>
                </a:solidFill>
              </a:rPr>
              <a:t>Bib 121 Hermeneutics		Lesson 11</a:t>
            </a:r>
          </a:p>
        </p:txBody>
      </p:sp>
    </p:spTree>
    <p:extLst>
      <p:ext uri="{BB962C8B-B14F-4D97-AF65-F5344CB8AC3E}">
        <p14:creationId xmlns:p14="http://schemas.microsoft.com/office/powerpoint/2010/main" val="13171561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E04944-CC10-08B5-5DB4-5EBBFD90D44D}"/>
              </a:ext>
            </a:extLst>
          </p:cNvPr>
          <p:cNvSpPr>
            <a:spLocks noGrp="1"/>
          </p:cNvSpPr>
          <p:nvPr>
            <p:ph type="title"/>
          </p:nvPr>
        </p:nvSpPr>
        <p:spPr>
          <a:xfrm>
            <a:off x="1141412" y="352907"/>
            <a:ext cx="9905998" cy="587620"/>
          </a:xfrm>
        </p:spPr>
        <p:txBody>
          <a:bodyPr anchor="t">
            <a:normAutofit fontScale="90000"/>
          </a:bodyPr>
          <a:lstStyle/>
          <a:p>
            <a:pPr algn="ctr"/>
            <a:r>
              <a:rPr lang="en-US" b="1" dirty="0"/>
              <a:t>The Apocalyptic Literature</a:t>
            </a:r>
            <a:br>
              <a:rPr lang="en-US" dirty="0"/>
            </a:br>
            <a:endParaRPr lang="en-US" dirty="0"/>
          </a:p>
        </p:txBody>
      </p:sp>
      <p:sp>
        <p:nvSpPr>
          <p:cNvPr id="3" name="Content Placeholder 2">
            <a:extLst>
              <a:ext uri="{FF2B5EF4-FFF2-40B4-BE49-F238E27FC236}">
                <a16:creationId xmlns:a16="http://schemas.microsoft.com/office/drawing/2014/main" id="{4ED485B1-8CC1-E4AB-24B6-C838C386D709}"/>
              </a:ext>
            </a:extLst>
          </p:cNvPr>
          <p:cNvSpPr>
            <a:spLocks noGrp="1"/>
          </p:cNvSpPr>
          <p:nvPr>
            <p:ph idx="1"/>
          </p:nvPr>
        </p:nvSpPr>
        <p:spPr>
          <a:xfrm>
            <a:off x="822960" y="1567543"/>
            <a:ext cx="10855235" cy="4676503"/>
          </a:xfrm>
        </p:spPr>
        <p:txBody>
          <a:bodyPr/>
          <a:lstStyle/>
          <a:p>
            <a:r>
              <a:rPr lang="en-US" sz="2800" dirty="0"/>
              <a:t> From the word </a:t>
            </a:r>
            <a:r>
              <a:rPr lang="en-US" sz="2800" i="1" dirty="0" err="1"/>
              <a:t>apocalipsis</a:t>
            </a:r>
            <a:r>
              <a:rPr lang="en-US" sz="2800" dirty="0"/>
              <a:t> in Greek, which means “to unveil.” The future until the consummation (blooming) of history is unveiled in symbolic visions and dreams. Biblical apocalyptic literature is primarily found in the following passages:</a:t>
            </a:r>
          </a:p>
          <a:p>
            <a:pPr marL="0" indent="0">
              <a:buNone/>
            </a:pPr>
            <a:r>
              <a:rPr lang="en-US" sz="2800" dirty="0"/>
              <a:t>	Isaiah 24 – 27			Daniel 7 – 12</a:t>
            </a:r>
          </a:p>
          <a:p>
            <a:pPr marL="0" indent="0">
              <a:buNone/>
            </a:pPr>
            <a:r>
              <a:rPr lang="en-US" sz="2800" dirty="0"/>
              <a:t>	Ezekiel 1, 8 – 10			Zechariah 9 – 14</a:t>
            </a:r>
          </a:p>
          <a:p>
            <a:pPr marL="0" indent="0">
              <a:buNone/>
            </a:pPr>
            <a:r>
              <a:rPr lang="en-US" sz="2800" dirty="0"/>
              <a:t>	Matthew 24				Book of Revelation</a:t>
            </a:r>
          </a:p>
          <a:p>
            <a:endParaRPr lang="en-US" sz="2800" dirty="0"/>
          </a:p>
          <a:p>
            <a:pPr marL="0" indent="0">
              <a:buNone/>
            </a:pPr>
            <a:endParaRPr lang="en-US" sz="2800" dirty="0"/>
          </a:p>
          <a:p>
            <a:endParaRPr lang="en-US" dirty="0"/>
          </a:p>
        </p:txBody>
      </p:sp>
    </p:spTree>
    <p:extLst>
      <p:ext uri="{BB962C8B-B14F-4D97-AF65-F5344CB8AC3E}">
        <p14:creationId xmlns:p14="http://schemas.microsoft.com/office/powerpoint/2010/main" val="31173081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C637A98-F44F-020D-D111-7A9E9429D14C}"/>
              </a:ext>
            </a:extLst>
          </p:cNvPr>
          <p:cNvSpPr>
            <a:spLocks noGrp="1"/>
          </p:cNvSpPr>
          <p:nvPr>
            <p:ph idx="1"/>
          </p:nvPr>
        </p:nvSpPr>
        <p:spPr>
          <a:xfrm>
            <a:off x="1143000" y="346166"/>
            <a:ext cx="9905999" cy="6165668"/>
          </a:xfrm>
        </p:spPr>
        <p:txBody>
          <a:bodyPr>
            <a:normAutofit fontScale="92500" lnSpcReduction="10000"/>
          </a:bodyPr>
          <a:lstStyle/>
          <a:p>
            <a:pPr marL="0" indent="0" algn="ctr">
              <a:buNone/>
            </a:pPr>
            <a:r>
              <a:rPr lang="en-US" sz="2800" b="1" dirty="0"/>
              <a:t>Characteristics of Apocalyptic Literature</a:t>
            </a:r>
          </a:p>
          <a:p>
            <a:pPr marL="514350" indent="-514350">
              <a:buAutoNum type="arabicPeriod"/>
            </a:pPr>
            <a:r>
              <a:rPr lang="en-US" sz="2800" u="sng" dirty="0"/>
              <a:t>Symbols of the future delivered in dreams or visions</a:t>
            </a:r>
            <a:r>
              <a:rPr lang="en-US" sz="2800" dirty="0"/>
              <a:t>: The images of Ezekiel’s dry bones, Daniel’s beasts, and Revelation’s plagues have permeated our art, cinema, and popular literature. Most people do not understand what the images symbolize, but they are fascinated by them.</a:t>
            </a:r>
          </a:p>
          <a:p>
            <a:pPr marL="0" indent="0">
              <a:buNone/>
            </a:pPr>
            <a:r>
              <a:rPr lang="en-US" sz="2800" dirty="0"/>
              <a:t>2.  </a:t>
            </a:r>
            <a:r>
              <a:rPr lang="en-US" sz="3000" u="sng" dirty="0"/>
              <a:t>Conflict on a Cosmic Level with a Hope of Final Victory</a:t>
            </a:r>
            <a:r>
              <a:rPr lang="en-US" sz="3000" dirty="0"/>
              <a:t>: The       prophets who recorded apocalyptic prophecy lived during times of extreme crisis. Isaiah’s generation faced the threat of Assyria; Ezekiel and Daniel were slaves in Babylon, Zechariah faced imminent danger from Persia, and John wrote to Christians enduring persecution from Rome. </a:t>
            </a:r>
            <a:r>
              <a:rPr lang="en-US" sz="2800" dirty="0"/>
              <a:t>  </a:t>
            </a:r>
          </a:p>
          <a:p>
            <a:pPr marL="514350" indent="-514350">
              <a:buFont typeface="Arial" panose="020B0604020202020204" pitchFamily="34" charset="0"/>
              <a:buAutoNum type="arabicPeriod"/>
            </a:pPr>
            <a:endParaRPr lang="en-US" sz="2800" dirty="0"/>
          </a:p>
          <a:p>
            <a:pPr marL="514350" indent="-514350">
              <a:buAutoNum type="arabicPeriod"/>
            </a:pPr>
            <a:endParaRPr lang="en-US" sz="2800" dirty="0"/>
          </a:p>
          <a:p>
            <a:pPr marL="0" indent="0">
              <a:buNone/>
            </a:pPr>
            <a:endParaRPr lang="en-US" sz="2800" dirty="0"/>
          </a:p>
          <a:p>
            <a:pPr marL="0" indent="0">
              <a:buNone/>
            </a:pPr>
            <a:endParaRPr lang="en-US" dirty="0"/>
          </a:p>
        </p:txBody>
      </p:sp>
    </p:spTree>
    <p:extLst>
      <p:ext uri="{BB962C8B-B14F-4D97-AF65-F5344CB8AC3E}">
        <p14:creationId xmlns:p14="http://schemas.microsoft.com/office/powerpoint/2010/main" val="13267765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704934F-3E7A-AB3B-2662-7F31FF1B150D}"/>
              </a:ext>
            </a:extLst>
          </p:cNvPr>
          <p:cNvSpPr>
            <a:spLocks noGrp="1"/>
          </p:cNvSpPr>
          <p:nvPr>
            <p:ph idx="1"/>
          </p:nvPr>
        </p:nvSpPr>
        <p:spPr>
          <a:xfrm>
            <a:off x="914401" y="770707"/>
            <a:ext cx="10567852" cy="5603967"/>
          </a:xfrm>
        </p:spPr>
        <p:txBody>
          <a:bodyPr>
            <a:normAutofit/>
          </a:bodyPr>
          <a:lstStyle/>
          <a:p>
            <a:r>
              <a:rPr lang="en-US" sz="2800" dirty="0"/>
              <a:t>God’s people seem to be traveling through a dark tunnel, and the enemy is winning. But there is a purpose to their suffering. At the end of the darkness, the prophet sees a bright light of hope. He sees Christ coming to take back control of the earth and restoring a kingdom of peace.</a:t>
            </a:r>
          </a:p>
          <a:p>
            <a:r>
              <a:rPr lang="en-US" sz="2800" dirty="0"/>
              <a:t>Notice these references to the conflict that is carried out simultaneously in heaven and on earth:</a:t>
            </a:r>
          </a:p>
          <a:p>
            <a:pPr marL="0" indent="0">
              <a:buNone/>
            </a:pPr>
            <a:r>
              <a:rPr lang="en-US" sz="2800" dirty="0"/>
              <a:t>	Dragon (Revelation 12:7–17)		Beast (Revelation 13:1–10)</a:t>
            </a:r>
          </a:p>
          <a:p>
            <a:pPr marL="0" indent="0">
              <a:buNone/>
            </a:pPr>
            <a:r>
              <a:rPr lang="en-US" sz="2800" dirty="0"/>
              <a:t>	Kings (Revelation 19:12–21)		Satan’s host (Rev. 20:7–9)</a:t>
            </a:r>
          </a:p>
          <a:p>
            <a:pPr marL="0" indent="0">
              <a:buNone/>
            </a:pPr>
            <a:endParaRPr lang="en-US" sz="2800" dirty="0"/>
          </a:p>
        </p:txBody>
      </p:sp>
    </p:spTree>
    <p:extLst>
      <p:ext uri="{BB962C8B-B14F-4D97-AF65-F5344CB8AC3E}">
        <p14:creationId xmlns:p14="http://schemas.microsoft.com/office/powerpoint/2010/main" val="12480544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E22516-9A2E-FD62-BF49-6D79FEFBA4CD}"/>
              </a:ext>
            </a:extLst>
          </p:cNvPr>
          <p:cNvSpPr>
            <a:spLocks noGrp="1"/>
          </p:cNvSpPr>
          <p:nvPr>
            <p:ph idx="1"/>
          </p:nvPr>
        </p:nvSpPr>
        <p:spPr>
          <a:xfrm>
            <a:off x="1141412" y="431074"/>
            <a:ext cx="9905999" cy="6113417"/>
          </a:xfrm>
        </p:spPr>
        <p:txBody>
          <a:bodyPr>
            <a:normAutofit/>
          </a:bodyPr>
          <a:lstStyle/>
          <a:p>
            <a:pPr marL="0" indent="0">
              <a:buNone/>
            </a:pPr>
            <a:r>
              <a:rPr lang="en-US" sz="2800" b="1" dirty="0"/>
              <a:t>Time Orientation, the Day of the Lord, and the Consummation of History</a:t>
            </a:r>
            <a:r>
              <a:rPr lang="en-US" sz="2800" dirty="0"/>
              <a:t>:</a:t>
            </a:r>
          </a:p>
          <a:p>
            <a:r>
              <a:rPr lang="en-US" sz="2800" dirty="0"/>
              <a:t>The New Testament writers regarded the entire era from the incarnation of Christ to the end of the age as the latter times. In the apocalyptic writings, the prophets focus on the final events in that period: the Day of the Lord and the reign of Christ.</a:t>
            </a:r>
          </a:p>
          <a:p>
            <a:endParaRPr lang="en-US" sz="2800" dirty="0"/>
          </a:p>
          <a:p>
            <a:r>
              <a:rPr lang="en-US" sz="2800" dirty="0"/>
              <a:t>The messages of the apocalyptic prophecies are often pessimistic, but they always end with hope. </a:t>
            </a:r>
            <a:r>
              <a:rPr lang="en-US" dirty="0"/>
              <a:t> </a:t>
            </a:r>
            <a:r>
              <a:rPr lang="en-US" sz="2800" dirty="0"/>
              <a:t>In the Revelation, John sees the seemingly all-powerful Antichrist, and the Great Tribulation. The latter part of the book changes dramatically. Christ is the victor. </a:t>
            </a:r>
          </a:p>
          <a:p>
            <a:endParaRPr lang="en-US" sz="2800" dirty="0"/>
          </a:p>
          <a:p>
            <a:endParaRPr lang="en-US" sz="2800" dirty="0"/>
          </a:p>
          <a:p>
            <a:pPr marL="0" indent="0">
              <a:buNone/>
            </a:pPr>
            <a:endParaRPr lang="en-US" sz="2800" dirty="0"/>
          </a:p>
          <a:p>
            <a:endParaRPr lang="en-US" sz="2800" dirty="0"/>
          </a:p>
        </p:txBody>
      </p:sp>
    </p:spTree>
    <p:extLst>
      <p:ext uri="{BB962C8B-B14F-4D97-AF65-F5344CB8AC3E}">
        <p14:creationId xmlns:p14="http://schemas.microsoft.com/office/powerpoint/2010/main" val="569342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FDFC4EA-38CB-AA54-A3BA-88680B5B3E06}"/>
              </a:ext>
            </a:extLst>
          </p:cNvPr>
          <p:cNvSpPr>
            <a:spLocks noGrp="1"/>
          </p:cNvSpPr>
          <p:nvPr>
            <p:ph idx="1"/>
          </p:nvPr>
        </p:nvSpPr>
        <p:spPr>
          <a:xfrm>
            <a:off x="1097280" y="431074"/>
            <a:ext cx="10868297" cy="6244046"/>
          </a:xfrm>
        </p:spPr>
        <p:txBody>
          <a:bodyPr>
            <a:normAutofit lnSpcReduction="10000"/>
          </a:bodyPr>
          <a:lstStyle/>
          <a:p>
            <a:pPr marL="0" indent="0" algn="ctr">
              <a:buNone/>
            </a:pPr>
            <a:r>
              <a:rPr lang="en-US" sz="2800" b="1" dirty="0"/>
              <a:t>Principles for Interpreting the Symbols in Apocalyptic Literature:</a:t>
            </a:r>
          </a:p>
          <a:p>
            <a:pPr marL="514350" indent="-514350">
              <a:buAutoNum type="arabicPeriod"/>
            </a:pPr>
            <a:r>
              <a:rPr lang="en-US" sz="2800" i="1" dirty="0"/>
              <a:t>Look for a meaning in the context</a:t>
            </a:r>
          </a:p>
          <a:p>
            <a:pPr marL="514350" indent="-514350">
              <a:buFont typeface="Arial" panose="020B0604020202020204" pitchFamily="34" charset="0"/>
              <a:buAutoNum type="arabicPeriod"/>
            </a:pPr>
            <a:r>
              <a:rPr lang="en-US" sz="2800" i="1" dirty="0"/>
              <a:t>Look for a meaning in the history/culture of the writer</a:t>
            </a:r>
          </a:p>
          <a:p>
            <a:pPr marL="514350" indent="-514350">
              <a:buFont typeface="Arial" panose="020B0604020202020204" pitchFamily="34" charset="0"/>
              <a:buAutoNum type="arabicPeriod"/>
            </a:pPr>
            <a:r>
              <a:rPr lang="en-US" sz="2800" i="1" dirty="0"/>
              <a:t>Look for a meaning in previous apocalyptic literature:</a:t>
            </a:r>
          </a:p>
          <a:p>
            <a:r>
              <a:rPr lang="en-US" sz="2800" dirty="0"/>
              <a:t>Rainbow 			Ezekiel 1:28 parallels Revelation 4:3</a:t>
            </a:r>
          </a:p>
          <a:p>
            <a:r>
              <a:rPr lang="en-US" sz="2800" dirty="0"/>
              <a:t>Living creatures 		Ezekiel 1:5–14 parallels Revelation 4:7–9</a:t>
            </a:r>
          </a:p>
          <a:p>
            <a:r>
              <a:rPr lang="en-US" sz="2800" dirty="0"/>
              <a:t>Son of Man 		Daniel 3:25; 7:13 parallels Revelation 1:13</a:t>
            </a:r>
          </a:p>
          <a:p>
            <a:r>
              <a:rPr lang="en-US" sz="2800" dirty="0"/>
              <a:t>Beasts 			Daniel 7:1–7 parallels Revelation 13:1–18</a:t>
            </a:r>
          </a:p>
          <a:p>
            <a:r>
              <a:rPr lang="en-US" sz="2800" dirty="0"/>
              <a:t>Morning star 		Daniel 12:3 parallels Revelation 2:28</a:t>
            </a:r>
          </a:p>
          <a:p>
            <a:r>
              <a:rPr lang="en-US" sz="2800" dirty="0"/>
              <a:t>Four horsemen 		Zechariah 1:8–11 parallels Revelation 6:1–8</a:t>
            </a:r>
          </a:p>
          <a:p>
            <a:pPr marL="0" indent="0">
              <a:buNone/>
            </a:pPr>
            <a:endParaRPr lang="en-US" sz="2800" dirty="0"/>
          </a:p>
          <a:p>
            <a:pPr marL="514350" indent="-514350">
              <a:buFont typeface="Arial" panose="020B0604020202020204" pitchFamily="34" charset="0"/>
              <a:buAutoNum type="arabicPeriod"/>
            </a:pPr>
            <a:endParaRPr lang="en-US" sz="2800" dirty="0"/>
          </a:p>
          <a:p>
            <a:pPr marL="514350" indent="-514350">
              <a:buAutoNum type="arabicPeriod"/>
            </a:pPr>
            <a:endParaRPr lang="en-US" sz="2800" dirty="0"/>
          </a:p>
          <a:p>
            <a:pPr marL="0" indent="0">
              <a:buNone/>
            </a:pPr>
            <a:endParaRPr lang="en-US" sz="2800" dirty="0"/>
          </a:p>
        </p:txBody>
      </p:sp>
    </p:spTree>
    <p:extLst>
      <p:ext uri="{BB962C8B-B14F-4D97-AF65-F5344CB8AC3E}">
        <p14:creationId xmlns:p14="http://schemas.microsoft.com/office/powerpoint/2010/main" val="16350879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3A71277-51AA-43EA-0B4B-EEE88358CEF9}"/>
              </a:ext>
            </a:extLst>
          </p:cNvPr>
          <p:cNvSpPr>
            <a:spLocks noGrp="1"/>
          </p:cNvSpPr>
          <p:nvPr>
            <p:ph idx="1"/>
          </p:nvPr>
        </p:nvSpPr>
        <p:spPr>
          <a:xfrm>
            <a:off x="1018903" y="104503"/>
            <a:ext cx="10829108" cy="6439988"/>
          </a:xfrm>
        </p:spPr>
        <p:txBody>
          <a:bodyPr>
            <a:normAutofit fontScale="92500" lnSpcReduction="10000"/>
          </a:bodyPr>
          <a:lstStyle/>
          <a:p>
            <a:pPr marL="514350" indent="-514350">
              <a:buAutoNum type="arabicPeriod" startAt="4"/>
            </a:pPr>
            <a:r>
              <a:rPr lang="en-US" sz="2800" i="1" dirty="0"/>
              <a:t>Look for a parallel in the great events of the salvation story:</a:t>
            </a:r>
            <a:endParaRPr lang="en-US" dirty="0"/>
          </a:p>
          <a:p>
            <a:r>
              <a:rPr lang="en-US" u="sng" dirty="0"/>
              <a:t>Creation</a:t>
            </a:r>
            <a:r>
              <a:rPr lang="en-US" dirty="0"/>
              <a:t>—The final chapter of salvation history reveals the creation of a new heaven and a new earth (Revelation 21:1).</a:t>
            </a:r>
          </a:p>
          <a:p>
            <a:r>
              <a:rPr lang="en-US" u="sng" dirty="0"/>
              <a:t>Paradise lost and the serpent</a:t>
            </a:r>
            <a:r>
              <a:rPr lang="en-US" dirty="0"/>
              <a:t>—The final chapter shows paradise restored and the dragon defeated. The tree of life in the Garden of Eden is replaced with the tree of life in the new paradise (Revelation 2:7; 12:9; 22:1, 2).</a:t>
            </a:r>
          </a:p>
          <a:p>
            <a:r>
              <a:rPr lang="en-US" u="sng" dirty="0"/>
              <a:t>The destruction of Sodom and Gomorrah</a:t>
            </a:r>
            <a:r>
              <a:rPr lang="en-US" dirty="0"/>
              <a:t>—The wicked are again judged and the fire and brimstone imagery is found in the lake of fire and the smoke of their torment (Revelation 11:18; 19:20).</a:t>
            </a:r>
          </a:p>
          <a:p>
            <a:r>
              <a:rPr lang="en-US" u="sng" dirty="0"/>
              <a:t>The plagues of Egypt and the Exodus</a:t>
            </a:r>
            <a:r>
              <a:rPr lang="en-US" dirty="0"/>
              <a:t>—God again comes to judge those who persecute His people. The plagues of Egypt become symbols of this final judgment. Note the parallels between the plagues and the events associated with the seven trumpet blasts (Revelation 8–9) and the seven bowls of wrath (Revelation 16).</a:t>
            </a:r>
          </a:p>
          <a:p>
            <a:r>
              <a:rPr lang="en-US" u="sng" dirty="0"/>
              <a:t>The Babylonian captivity</a:t>
            </a:r>
            <a:r>
              <a:rPr lang="en-US" dirty="0"/>
              <a:t>—The bondage and deliverance from ancient Babylon is a symbolic picture that predicts the judgment on a modern oppressor (Revelation 18).</a:t>
            </a:r>
          </a:p>
          <a:p>
            <a:pPr marL="0" indent="0">
              <a:buNone/>
            </a:pPr>
            <a:endParaRPr lang="en-US" sz="2800" dirty="0"/>
          </a:p>
          <a:p>
            <a:pPr marL="0" indent="0">
              <a:buNone/>
            </a:pPr>
            <a:endParaRPr lang="en-US" sz="2800" dirty="0"/>
          </a:p>
        </p:txBody>
      </p:sp>
    </p:spTree>
    <p:extLst>
      <p:ext uri="{BB962C8B-B14F-4D97-AF65-F5344CB8AC3E}">
        <p14:creationId xmlns:p14="http://schemas.microsoft.com/office/powerpoint/2010/main" val="32321192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D5202-F03A-1C30-26A6-8963CF84D0E8}"/>
              </a:ext>
            </a:extLst>
          </p:cNvPr>
          <p:cNvSpPr>
            <a:spLocks noGrp="1"/>
          </p:cNvSpPr>
          <p:nvPr>
            <p:ph type="title"/>
          </p:nvPr>
        </p:nvSpPr>
        <p:spPr>
          <a:xfrm>
            <a:off x="1143001" y="365968"/>
            <a:ext cx="9905998" cy="700831"/>
          </a:xfrm>
        </p:spPr>
        <p:txBody>
          <a:bodyPr/>
          <a:lstStyle/>
          <a:p>
            <a:pPr algn="ctr"/>
            <a:r>
              <a:rPr lang="en-US" dirty="0"/>
              <a:t>Ot Prophets</a:t>
            </a:r>
          </a:p>
        </p:txBody>
      </p:sp>
      <p:sp>
        <p:nvSpPr>
          <p:cNvPr id="3" name="Content Placeholder 2">
            <a:extLst>
              <a:ext uri="{FF2B5EF4-FFF2-40B4-BE49-F238E27FC236}">
                <a16:creationId xmlns:a16="http://schemas.microsoft.com/office/drawing/2014/main" id="{5382F825-5139-60A9-AF00-D017EFC325BD}"/>
              </a:ext>
            </a:extLst>
          </p:cNvPr>
          <p:cNvSpPr>
            <a:spLocks noGrp="1"/>
          </p:cNvSpPr>
          <p:nvPr>
            <p:ph idx="1"/>
          </p:nvPr>
        </p:nvSpPr>
        <p:spPr>
          <a:xfrm>
            <a:off x="574766" y="1358536"/>
            <a:ext cx="11038114" cy="5133495"/>
          </a:xfrm>
        </p:spPr>
        <p:txBody>
          <a:bodyPr>
            <a:normAutofit/>
          </a:bodyPr>
          <a:lstStyle/>
          <a:p>
            <a:pPr marL="0" indent="0">
              <a:buNone/>
            </a:pPr>
            <a:r>
              <a:rPr lang="en-US" sz="2800" dirty="0"/>
              <a:t>Prophets fulfilled various roles – not just foretelling the future:</a:t>
            </a:r>
          </a:p>
          <a:p>
            <a:pPr marL="514350" indent="-514350">
              <a:buAutoNum type="arabicPeriod"/>
            </a:pPr>
            <a:r>
              <a:rPr lang="en-US" sz="2800" u="sng" dirty="0"/>
              <a:t>Prophets as preachers</a:t>
            </a:r>
            <a:r>
              <a:rPr lang="en-US" sz="2800" dirty="0"/>
              <a:t>: Our lesson uses the book of Zechariah as this section’s example to examine. Oracles = Sermons written poetically, easier for the listeners to memorize and causes them to read the message slower in order to understand and interpret the message correctly</a:t>
            </a:r>
          </a:p>
          <a:p>
            <a:pPr marL="0" indent="0">
              <a:buNone/>
            </a:pPr>
            <a:r>
              <a:rPr lang="en-US" sz="2800" dirty="0"/>
              <a:t>	Historical background: Jeremiah 7, the backslidden Nation of Israel said God would not let the Temple be destroyed because it was His ‘home’</a:t>
            </a:r>
          </a:p>
          <a:p>
            <a:pPr marL="0" indent="0">
              <a:buNone/>
            </a:pPr>
            <a:r>
              <a:rPr lang="en-US" sz="2800" dirty="0"/>
              <a:t>Jeremiah stated that God required and lived in a repentant heart</a:t>
            </a:r>
          </a:p>
        </p:txBody>
      </p:sp>
    </p:spTree>
    <p:extLst>
      <p:ext uri="{BB962C8B-B14F-4D97-AF65-F5344CB8AC3E}">
        <p14:creationId xmlns:p14="http://schemas.microsoft.com/office/powerpoint/2010/main" val="42656131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069DB28-2937-FCD7-973E-FBB646EB3EBD}"/>
              </a:ext>
            </a:extLst>
          </p:cNvPr>
          <p:cNvSpPr>
            <a:spLocks noGrp="1"/>
          </p:cNvSpPr>
          <p:nvPr>
            <p:ph idx="1"/>
          </p:nvPr>
        </p:nvSpPr>
        <p:spPr>
          <a:xfrm>
            <a:off x="1141412" y="91440"/>
            <a:ext cx="10262462" cy="6884125"/>
          </a:xfrm>
        </p:spPr>
        <p:txBody>
          <a:bodyPr>
            <a:normAutofit lnSpcReduction="10000"/>
          </a:bodyPr>
          <a:lstStyle/>
          <a:p>
            <a:r>
              <a:rPr lang="en-US" sz="2800" dirty="0"/>
              <a:t>70 years after Jeremiah’s prophecy, Zechariah was rebuilding the 2</a:t>
            </a:r>
            <a:r>
              <a:rPr lang="en-US" sz="2800" baseline="30000" dirty="0"/>
              <a:t>nd</a:t>
            </a:r>
            <a:r>
              <a:rPr lang="en-US" sz="2800" dirty="0"/>
              <a:t> Temple			Examine the Historical Parallel:</a:t>
            </a:r>
          </a:p>
          <a:p>
            <a:endParaRPr lang="en-US" sz="2800" dirty="0">
              <a:solidFill>
                <a:schemeClr val="bg1"/>
              </a:solidFill>
            </a:endParaRPr>
          </a:p>
          <a:p>
            <a:endParaRPr lang="en-US" sz="2800" dirty="0">
              <a:solidFill>
                <a:schemeClr val="bg1"/>
              </a:solidFill>
            </a:endParaRPr>
          </a:p>
          <a:p>
            <a:endParaRPr lang="en-US" sz="2800" dirty="0">
              <a:solidFill>
                <a:schemeClr val="bg1"/>
              </a:solidFill>
            </a:endParaRPr>
          </a:p>
          <a:p>
            <a:endParaRPr lang="en-US" sz="2800" dirty="0">
              <a:solidFill>
                <a:schemeClr val="bg1"/>
              </a:solidFill>
            </a:endParaRPr>
          </a:p>
          <a:p>
            <a:endParaRPr lang="en-US" sz="2800" dirty="0">
              <a:solidFill>
                <a:schemeClr val="bg1"/>
              </a:solidFill>
            </a:endParaRPr>
          </a:p>
          <a:p>
            <a:endParaRPr lang="en-US" sz="2800" dirty="0">
              <a:solidFill>
                <a:schemeClr val="bg1"/>
              </a:solidFill>
            </a:endParaRPr>
          </a:p>
          <a:p>
            <a:endParaRPr lang="en-US" sz="2800" dirty="0">
              <a:solidFill>
                <a:schemeClr val="bg1"/>
              </a:solidFill>
            </a:endParaRPr>
          </a:p>
          <a:p>
            <a:endParaRPr lang="en-US" dirty="0"/>
          </a:p>
          <a:p>
            <a:r>
              <a:rPr lang="en-US" sz="2600" dirty="0"/>
              <a:t>Obadiah, Joel, and Jonah—were not prophesied during one of these four times of crisis.</a:t>
            </a:r>
          </a:p>
          <a:p>
            <a:endParaRPr lang="en-US" sz="2800" dirty="0">
              <a:solidFill>
                <a:schemeClr val="bg1"/>
              </a:solidFill>
            </a:endParaRPr>
          </a:p>
          <a:p>
            <a:pPr marL="0" indent="0">
              <a:buNone/>
            </a:pPr>
            <a:endParaRPr lang="en-US" sz="2800" dirty="0">
              <a:solidFill>
                <a:schemeClr val="bg1"/>
              </a:solidFill>
            </a:endParaRPr>
          </a:p>
        </p:txBody>
      </p:sp>
      <p:graphicFrame>
        <p:nvGraphicFramePr>
          <p:cNvPr id="4" name="Table 3">
            <a:extLst>
              <a:ext uri="{FF2B5EF4-FFF2-40B4-BE49-F238E27FC236}">
                <a16:creationId xmlns:a16="http://schemas.microsoft.com/office/drawing/2014/main" id="{E9B32C6F-AE70-ABAC-2DAC-19DE0FCE6E10}"/>
              </a:ext>
            </a:extLst>
          </p:cNvPr>
          <p:cNvGraphicFramePr>
            <a:graphicFrameLocks noGrp="1"/>
          </p:cNvGraphicFramePr>
          <p:nvPr>
            <p:extLst>
              <p:ext uri="{D42A27DB-BD31-4B8C-83A1-F6EECF244321}">
                <p14:modId xmlns:p14="http://schemas.microsoft.com/office/powerpoint/2010/main" val="2920221380"/>
              </p:ext>
            </p:extLst>
          </p:nvPr>
        </p:nvGraphicFramePr>
        <p:xfrm>
          <a:off x="862147" y="1384662"/>
          <a:ext cx="10541727" cy="4297680"/>
        </p:xfrm>
        <a:graphic>
          <a:graphicData uri="http://schemas.openxmlformats.org/drawingml/2006/table">
            <a:tbl>
              <a:tblPr firstRow="1" bandRow="1">
                <a:tableStyleId>{5C22544A-7EE6-4342-B048-85BDC9FD1C3A}</a:tableStyleId>
              </a:tblPr>
              <a:tblGrid>
                <a:gridCol w="3513909">
                  <a:extLst>
                    <a:ext uri="{9D8B030D-6E8A-4147-A177-3AD203B41FA5}">
                      <a16:colId xmlns:a16="http://schemas.microsoft.com/office/drawing/2014/main" val="238380018"/>
                    </a:ext>
                  </a:extLst>
                </a:gridCol>
                <a:gridCol w="3513909">
                  <a:extLst>
                    <a:ext uri="{9D8B030D-6E8A-4147-A177-3AD203B41FA5}">
                      <a16:colId xmlns:a16="http://schemas.microsoft.com/office/drawing/2014/main" val="3331032479"/>
                    </a:ext>
                  </a:extLst>
                </a:gridCol>
                <a:gridCol w="3513909">
                  <a:extLst>
                    <a:ext uri="{9D8B030D-6E8A-4147-A177-3AD203B41FA5}">
                      <a16:colId xmlns:a16="http://schemas.microsoft.com/office/drawing/2014/main" val="2837041257"/>
                    </a:ext>
                  </a:extLst>
                </a:gridCol>
              </a:tblGrid>
              <a:tr h="201025">
                <a:tc>
                  <a:txBody>
                    <a:bodyPr/>
                    <a:lstStyle/>
                    <a:p>
                      <a:r>
                        <a:rPr lang="en-US" sz="2800" dirty="0">
                          <a:solidFill>
                            <a:schemeClr val="bg1"/>
                          </a:solidFill>
                        </a:rPr>
                        <a:t>Crisis</a:t>
                      </a:r>
                    </a:p>
                  </a:txBody>
                  <a:tcPr/>
                </a:tc>
                <a:tc>
                  <a:txBody>
                    <a:bodyPr/>
                    <a:lstStyle/>
                    <a:p>
                      <a:r>
                        <a:rPr lang="en-US" sz="2800" dirty="0">
                          <a:solidFill>
                            <a:schemeClr val="bg1"/>
                          </a:solidFill>
                        </a:rPr>
                        <a:t>Prophet</a:t>
                      </a:r>
                    </a:p>
                  </a:txBody>
                  <a:tcPr/>
                </a:tc>
                <a:tc>
                  <a:txBody>
                    <a:bodyPr/>
                    <a:lstStyle/>
                    <a:p>
                      <a:r>
                        <a:rPr lang="en-US" sz="2800" dirty="0">
                          <a:solidFill>
                            <a:schemeClr val="bg1"/>
                          </a:solidFill>
                        </a:rPr>
                        <a:t>Parallel Context:</a:t>
                      </a:r>
                    </a:p>
                  </a:txBody>
                  <a:tcPr/>
                </a:tc>
                <a:extLst>
                  <a:ext uri="{0D108BD9-81ED-4DB2-BD59-A6C34878D82A}">
                    <a16:rowId xmlns:a16="http://schemas.microsoft.com/office/drawing/2014/main" val="3622971671"/>
                  </a:ext>
                </a:extLst>
              </a:tr>
              <a:tr h="370840">
                <a:tc>
                  <a:txBody>
                    <a:bodyPr/>
                    <a:lstStyle/>
                    <a:p>
                      <a:r>
                        <a:rPr lang="en-US" sz="2800" dirty="0">
                          <a:solidFill>
                            <a:schemeClr val="bg1"/>
                          </a:solidFill>
                        </a:rPr>
                        <a:t>The Assyrian Invasion</a:t>
                      </a:r>
                    </a:p>
                  </a:txBody>
                  <a:tcPr/>
                </a:tc>
                <a:tc>
                  <a:txBody>
                    <a:bodyPr/>
                    <a:lstStyle/>
                    <a:p>
                      <a:r>
                        <a:rPr lang="en-US" sz="2800" dirty="0"/>
                        <a:t>Hosea, Amos, Isaiah, &amp; Micah</a:t>
                      </a:r>
                    </a:p>
                  </a:txBody>
                  <a:tcPr/>
                </a:tc>
                <a:tc>
                  <a:txBody>
                    <a:bodyPr/>
                    <a:lstStyle/>
                    <a:p>
                      <a:r>
                        <a:rPr lang="en-US" sz="2800" dirty="0">
                          <a:solidFill>
                            <a:schemeClr val="bg1"/>
                          </a:solidFill>
                        </a:rPr>
                        <a:t>2 Kings 14:23-20:20</a:t>
                      </a:r>
                    </a:p>
                    <a:p>
                      <a:r>
                        <a:rPr lang="en-US" sz="2800" dirty="0">
                          <a:solidFill>
                            <a:schemeClr val="bg1"/>
                          </a:solidFill>
                        </a:rPr>
                        <a:t>2 Chron 26-32</a:t>
                      </a:r>
                    </a:p>
                  </a:txBody>
                  <a:tcPr/>
                </a:tc>
                <a:extLst>
                  <a:ext uri="{0D108BD9-81ED-4DB2-BD59-A6C34878D82A}">
                    <a16:rowId xmlns:a16="http://schemas.microsoft.com/office/drawing/2014/main" val="3249747243"/>
                  </a:ext>
                </a:extLst>
              </a:tr>
              <a:tr h="370840">
                <a:tc>
                  <a:txBody>
                    <a:bodyPr/>
                    <a:lstStyle/>
                    <a:p>
                      <a:r>
                        <a:rPr lang="en-US" sz="2800" dirty="0">
                          <a:solidFill>
                            <a:schemeClr val="bg1"/>
                          </a:solidFill>
                        </a:rPr>
                        <a:t>The Babylonian Invasion</a:t>
                      </a:r>
                    </a:p>
                  </a:txBody>
                  <a:tcPr/>
                </a:tc>
                <a:tc>
                  <a:txBody>
                    <a:bodyPr/>
                    <a:lstStyle/>
                    <a:p>
                      <a:r>
                        <a:rPr lang="en-US" sz="2800" dirty="0"/>
                        <a:t>Nahum, Zephaniah, Habakkuk, &amp; Jeremiah</a:t>
                      </a:r>
                    </a:p>
                  </a:txBody>
                  <a:tcPr/>
                </a:tc>
                <a:tc>
                  <a:txBody>
                    <a:bodyPr/>
                    <a:lstStyle/>
                    <a:p>
                      <a:r>
                        <a:rPr lang="en-US" sz="2800" dirty="0">
                          <a:solidFill>
                            <a:schemeClr val="bg1"/>
                          </a:solidFill>
                        </a:rPr>
                        <a:t>2 Kings 21-24</a:t>
                      </a:r>
                    </a:p>
                    <a:p>
                      <a:r>
                        <a:rPr lang="en-US" sz="2800" dirty="0">
                          <a:solidFill>
                            <a:schemeClr val="bg1"/>
                          </a:solidFill>
                        </a:rPr>
                        <a:t>2 Chron 33-36:20</a:t>
                      </a:r>
                    </a:p>
                  </a:txBody>
                  <a:tcPr/>
                </a:tc>
                <a:extLst>
                  <a:ext uri="{0D108BD9-81ED-4DB2-BD59-A6C34878D82A}">
                    <a16:rowId xmlns:a16="http://schemas.microsoft.com/office/drawing/2014/main" val="837167776"/>
                  </a:ext>
                </a:extLst>
              </a:tr>
              <a:tr h="370840">
                <a:tc>
                  <a:txBody>
                    <a:bodyPr/>
                    <a:lstStyle/>
                    <a:p>
                      <a:r>
                        <a:rPr lang="en-US" sz="2800" dirty="0">
                          <a:solidFill>
                            <a:schemeClr val="bg1"/>
                          </a:solidFill>
                        </a:rPr>
                        <a:t>The Captivity</a:t>
                      </a:r>
                    </a:p>
                  </a:txBody>
                  <a:tcPr/>
                </a:tc>
                <a:tc>
                  <a:txBody>
                    <a:bodyPr/>
                    <a:lstStyle/>
                    <a:p>
                      <a:r>
                        <a:rPr lang="en-US" sz="2800" dirty="0"/>
                        <a:t>Daniel &amp; </a:t>
                      </a:r>
                    </a:p>
                    <a:p>
                      <a:r>
                        <a:rPr lang="en-US" sz="2800" dirty="0"/>
                        <a:t>Ezekiel</a:t>
                      </a:r>
                    </a:p>
                  </a:txBody>
                  <a:tcPr/>
                </a:tc>
                <a:tc>
                  <a:txBody>
                    <a:bodyPr/>
                    <a:lstStyle/>
                    <a:p>
                      <a:r>
                        <a:rPr lang="en-US" sz="2800" dirty="0">
                          <a:solidFill>
                            <a:schemeClr val="bg1"/>
                          </a:solidFill>
                        </a:rPr>
                        <a:t>2 Kings 25</a:t>
                      </a:r>
                    </a:p>
                    <a:p>
                      <a:r>
                        <a:rPr lang="en-US" sz="2800" dirty="0">
                          <a:solidFill>
                            <a:schemeClr val="bg1"/>
                          </a:solidFill>
                        </a:rPr>
                        <a:t>2 Chron 36:21-23</a:t>
                      </a:r>
                    </a:p>
                  </a:txBody>
                  <a:tcPr/>
                </a:tc>
                <a:extLst>
                  <a:ext uri="{0D108BD9-81ED-4DB2-BD59-A6C34878D82A}">
                    <a16:rowId xmlns:a16="http://schemas.microsoft.com/office/drawing/2014/main" val="3445225724"/>
                  </a:ext>
                </a:extLst>
              </a:tr>
              <a:tr h="370840">
                <a:tc>
                  <a:txBody>
                    <a:bodyPr/>
                    <a:lstStyle/>
                    <a:p>
                      <a:r>
                        <a:rPr lang="en-US" sz="2800" dirty="0">
                          <a:solidFill>
                            <a:schemeClr val="bg1"/>
                          </a:solidFill>
                        </a:rPr>
                        <a:t>The Deportees Return</a:t>
                      </a:r>
                    </a:p>
                  </a:txBody>
                  <a:tcPr/>
                </a:tc>
                <a:tc>
                  <a:txBody>
                    <a:bodyPr/>
                    <a:lstStyle/>
                    <a:p>
                      <a:r>
                        <a:rPr lang="en-US" sz="2800" dirty="0"/>
                        <a:t>Haggai, Zechariah, &amp; Malachi</a:t>
                      </a:r>
                    </a:p>
                  </a:txBody>
                  <a:tcPr/>
                </a:tc>
                <a:tc>
                  <a:txBody>
                    <a:bodyPr/>
                    <a:lstStyle/>
                    <a:p>
                      <a:r>
                        <a:rPr lang="en-US" sz="2800" dirty="0">
                          <a:solidFill>
                            <a:schemeClr val="bg1"/>
                          </a:solidFill>
                        </a:rPr>
                        <a:t>Ezra, Nehemiah, &amp; Ester</a:t>
                      </a:r>
                    </a:p>
                  </a:txBody>
                  <a:tcPr/>
                </a:tc>
                <a:extLst>
                  <a:ext uri="{0D108BD9-81ED-4DB2-BD59-A6C34878D82A}">
                    <a16:rowId xmlns:a16="http://schemas.microsoft.com/office/drawing/2014/main" val="4213847390"/>
                  </a:ext>
                </a:extLst>
              </a:tr>
            </a:tbl>
          </a:graphicData>
        </a:graphic>
      </p:graphicFrame>
    </p:spTree>
    <p:extLst>
      <p:ext uri="{BB962C8B-B14F-4D97-AF65-F5344CB8AC3E}">
        <p14:creationId xmlns:p14="http://schemas.microsoft.com/office/powerpoint/2010/main" val="20786377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9BC15-C169-3B7E-30F9-D8060B0CE0DC}"/>
              </a:ext>
            </a:extLst>
          </p:cNvPr>
          <p:cNvSpPr>
            <a:spLocks noGrp="1"/>
          </p:cNvSpPr>
          <p:nvPr>
            <p:ph type="title"/>
          </p:nvPr>
        </p:nvSpPr>
        <p:spPr>
          <a:xfrm>
            <a:off x="1141413" y="170026"/>
            <a:ext cx="9905998" cy="805333"/>
          </a:xfrm>
        </p:spPr>
        <p:txBody>
          <a:bodyPr/>
          <a:lstStyle/>
          <a:p>
            <a:r>
              <a:rPr lang="en-US" dirty="0"/>
              <a:t>The prophet as protectors of the covenant</a:t>
            </a:r>
          </a:p>
        </p:txBody>
      </p:sp>
      <p:sp>
        <p:nvSpPr>
          <p:cNvPr id="3" name="Content Placeholder 2">
            <a:extLst>
              <a:ext uri="{FF2B5EF4-FFF2-40B4-BE49-F238E27FC236}">
                <a16:creationId xmlns:a16="http://schemas.microsoft.com/office/drawing/2014/main" id="{C068B27A-901F-7FA9-9845-91F799A9317C}"/>
              </a:ext>
            </a:extLst>
          </p:cNvPr>
          <p:cNvSpPr>
            <a:spLocks noGrp="1"/>
          </p:cNvSpPr>
          <p:nvPr>
            <p:ph idx="1"/>
          </p:nvPr>
        </p:nvSpPr>
        <p:spPr>
          <a:xfrm>
            <a:off x="783772" y="975359"/>
            <a:ext cx="11194869" cy="5712615"/>
          </a:xfrm>
        </p:spPr>
        <p:txBody>
          <a:bodyPr>
            <a:normAutofit lnSpcReduction="10000"/>
          </a:bodyPr>
          <a:lstStyle/>
          <a:p>
            <a:r>
              <a:rPr lang="en-US" sz="2800" dirty="0"/>
              <a:t>The prophets’ theme called the people to remember their covenant with God. Deuteronomy 4:25–31 summarizes that covenant relationship and reflects the essence of the prophets’ messages.</a:t>
            </a:r>
          </a:p>
          <a:p>
            <a:pPr marL="0" indent="0">
              <a:buNone/>
            </a:pPr>
            <a:r>
              <a:rPr lang="en-US" sz="2800" b="1" dirty="0"/>
              <a:t>1. </a:t>
            </a:r>
            <a:r>
              <a:rPr lang="en-US" sz="2800" u="sng" dirty="0"/>
              <a:t>If God’s people reject Him and turn to idols and sin </a:t>
            </a:r>
            <a:r>
              <a:rPr lang="en-US" sz="2800" b="1" dirty="0"/>
              <a:t>(v. 25)</a:t>
            </a:r>
            <a:endParaRPr lang="en-US" sz="2800" dirty="0"/>
          </a:p>
          <a:p>
            <a:pPr marL="0" indent="0">
              <a:buNone/>
            </a:pPr>
            <a:r>
              <a:rPr lang="en-US" sz="2800" dirty="0"/>
              <a:t>“After you have had children and grandchildren and have lived in the land a</a:t>
            </a:r>
          </a:p>
          <a:p>
            <a:pPr marL="0" indent="0">
              <a:buNone/>
            </a:pPr>
            <a:r>
              <a:rPr lang="en-US" sz="2800" dirty="0"/>
              <a:t>long time—if you then become corrupt and make any kind of idol, doing evil in the eyes of the Lord your God and provoking him to anger . . .”</a:t>
            </a:r>
          </a:p>
          <a:p>
            <a:pPr marL="0" indent="0">
              <a:buNone/>
            </a:pPr>
            <a:r>
              <a:rPr lang="en-US" dirty="0"/>
              <a:t>2. </a:t>
            </a:r>
            <a:r>
              <a:rPr lang="en-US" u="sng" dirty="0"/>
              <a:t>God will punish them by taking them out of the land </a:t>
            </a:r>
            <a:r>
              <a:rPr lang="en-US" dirty="0"/>
              <a:t>(vv. 26–28)</a:t>
            </a:r>
          </a:p>
          <a:p>
            <a:pPr marL="0" indent="0">
              <a:buNone/>
            </a:pPr>
            <a:r>
              <a:rPr lang="en-US" dirty="0"/>
              <a:t>3. </a:t>
            </a:r>
            <a:r>
              <a:rPr lang="en-US" u="sng" dirty="0"/>
              <a:t>If God’s people repent </a:t>
            </a:r>
            <a:r>
              <a:rPr lang="en-US" dirty="0"/>
              <a:t>(vv. 29–30)</a:t>
            </a:r>
          </a:p>
          <a:p>
            <a:pPr marL="0" indent="0">
              <a:buNone/>
            </a:pPr>
            <a:r>
              <a:rPr lang="en-US" dirty="0"/>
              <a:t>4. </a:t>
            </a:r>
            <a:r>
              <a:rPr lang="en-US" u="sng" dirty="0"/>
              <a:t>God will remember His covenant and fulfill His promises to their forefathers </a:t>
            </a:r>
            <a:r>
              <a:rPr lang="en-US" dirty="0"/>
              <a:t>(v. 31)</a:t>
            </a:r>
          </a:p>
          <a:p>
            <a:pPr marL="0" indent="0">
              <a:buNone/>
            </a:pPr>
            <a:endParaRPr lang="en-US" dirty="0"/>
          </a:p>
          <a:p>
            <a:pPr marL="0" indent="0">
              <a:buNone/>
            </a:pPr>
            <a:endParaRPr lang="en-US" dirty="0"/>
          </a:p>
          <a:p>
            <a:pPr marL="0" indent="0">
              <a:buNone/>
            </a:pPr>
            <a:endParaRPr lang="en-US" sz="2800" dirty="0"/>
          </a:p>
          <a:p>
            <a:pPr marL="0" indent="0">
              <a:buNone/>
            </a:pPr>
            <a:endParaRPr lang="en-US" sz="2800" dirty="0">
              <a:solidFill>
                <a:schemeClr val="bg1"/>
              </a:solidFill>
            </a:endParaRPr>
          </a:p>
          <a:p>
            <a:endParaRPr lang="en-US" sz="2800" dirty="0">
              <a:solidFill>
                <a:schemeClr val="bg1"/>
              </a:solidFill>
            </a:endParaRPr>
          </a:p>
        </p:txBody>
      </p:sp>
    </p:spTree>
    <p:extLst>
      <p:ext uri="{BB962C8B-B14F-4D97-AF65-F5344CB8AC3E}">
        <p14:creationId xmlns:p14="http://schemas.microsoft.com/office/powerpoint/2010/main" val="27301832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23D9C-D139-C68C-6F48-64A19F2C7B70}"/>
              </a:ext>
            </a:extLst>
          </p:cNvPr>
          <p:cNvSpPr>
            <a:spLocks noGrp="1"/>
          </p:cNvSpPr>
          <p:nvPr>
            <p:ph type="title"/>
          </p:nvPr>
        </p:nvSpPr>
        <p:spPr>
          <a:xfrm>
            <a:off x="1141413" y="104504"/>
            <a:ext cx="9905998" cy="962295"/>
          </a:xfrm>
        </p:spPr>
        <p:txBody>
          <a:bodyPr>
            <a:normAutofit fontScale="90000"/>
          </a:bodyPr>
          <a:lstStyle/>
          <a:p>
            <a:pPr algn="ctr"/>
            <a:r>
              <a:rPr lang="en-US" b="1" dirty="0"/>
              <a:t>The Prophets as Predictors</a:t>
            </a:r>
            <a:br>
              <a:rPr lang="en-US" dirty="0"/>
            </a:br>
            <a:endParaRPr lang="en-US" dirty="0"/>
          </a:p>
        </p:txBody>
      </p:sp>
      <p:sp>
        <p:nvSpPr>
          <p:cNvPr id="3" name="Content Placeholder 2">
            <a:extLst>
              <a:ext uri="{FF2B5EF4-FFF2-40B4-BE49-F238E27FC236}">
                <a16:creationId xmlns:a16="http://schemas.microsoft.com/office/drawing/2014/main" id="{A5D5927F-2567-4A54-0406-8DDD8B6B7078}"/>
              </a:ext>
            </a:extLst>
          </p:cNvPr>
          <p:cNvSpPr>
            <a:spLocks noGrp="1"/>
          </p:cNvSpPr>
          <p:nvPr>
            <p:ph idx="1"/>
          </p:nvPr>
        </p:nvSpPr>
        <p:spPr>
          <a:xfrm>
            <a:off x="1141412" y="849086"/>
            <a:ext cx="10510657" cy="5734594"/>
          </a:xfrm>
        </p:spPr>
        <p:txBody>
          <a:bodyPr>
            <a:normAutofit/>
          </a:bodyPr>
          <a:lstStyle/>
          <a:p>
            <a:pPr marL="0" indent="0">
              <a:buNone/>
            </a:pPr>
            <a:r>
              <a:rPr lang="en-US" sz="2800" dirty="0"/>
              <a:t>The prophets clearly reveal Christ and the plans of God that center around Him. There are approximately 127 messianic predictions in the Ol 1:d Testament. Here are a few - complete the chart:</a:t>
            </a:r>
          </a:p>
          <a:p>
            <a:pPr marL="0" indent="0">
              <a:buNone/>
            </a:pPr>
            <a:endParaRPr lang="en-US" sz="2800" dirty="0">
              <a:solidFill>
                <a:schemeClr val="bg1"/>
              </a:solidFill>
            </a:endParaRPr>
          </a:p>
        </p:txBody>
      </p:sp>
      <p:graphicFrame>
        <p:nvGraphicFramePr>
          <p:cNvPr id="4" name="Table 3">
            <a:extLst>
              <a:ext uri="{FF2B5EF4-FFF2-40B4-BE49-F238E27FC236}">
                <a16:creationId xmlns:a16="http://schemas.microsoft.com/office/drawing/2014/main" id="{F6EC28AD-D203-1221-7AEF-7E89F2785D45}"/>
              </a:ext>
            </a:extLst>
          </p:cNvPr>
          <p:cNvGraphicFramePr>
            <a:graphicFrameLocks noGrp="1"/>
          </p:cNvGraphicFramePr>
          <p:nvPr>
            <p:extLst>
              <p:ext uri="{D42A27DB-BD31-4B8C-83A1-F6EECF244321}">
                <p14:modId xmlns:p14="http://schemas.microsoft.com/office/powerpoint/2010/main" val="2239870667"/>
              </p:ext>
            </p:extLst>
          </p:nvPr>
        </p:nvGraphicFramePr>
        <p:xfrm>
          <a:off x="670560" y="2738844"/>
          <a:ext cx="10981509" cy="3657600"/>
        </p:xfrm>
        <a:graphic>
          <a:graphicData uri="http://schemas.openxmlformats.org/drawingml/2006/table">
            <a:tbl>
              <a:tblPr firstRow="1" bandRow="1">
                <a:tableStyleId>{5C22544A-7EE6-4342-B048-85BDC9FD1C3A}</a:tableStyleId>
              </a:tblPr>
              <a:tblGrid>
                <a:gridCol w="3660503">
                  <a:extLst>
                    <a:ext uri="{9D8B030D-6E8A-4147-A177-3AD203B41FA5}">
                      <a16:colId xmlns:a16="http://schemas.microsoft.com/office/drawing/2014/main" val="3072745855"/>
                    </a:ext>
                  </a:extLst>
                </a:gridCol>
                <a:gridCol w="3660503">
                  <a:extLst>
                    <a:ext uri="{9D8B030D-6E8A-4147-A177-3AD203B41FA5}">
                      <a16:colId xmlns:a16="http://schemas.microsoft.com/office/drawing/2014/main" val="4050487539"/>
                    </a:ext>
                  </a:extLst>
                </a:gridCol>
                <a:gridCol w="3660503">
                  <a:extLst>
                    <a:ext uri="{9D8B030D-6E8A-4147-A177-3AD203B41FA5}">
                      <a16:colId xmlns:a16="http://schemas.microsoft.com/office/drawing/2014/main" val="512370397"/>
                    </a:ext>
                  </a:extLst>
                </a:gridCol>
              </a:tblGrid>
              <a:tr h="370840">
                <a:tc>
                  <a:txBody>
                    <a:bodyPr/>
                    <a:lstStyle/>
                    <a:p>
                      <a:r>
                        <a:rPr lang="en-US" sz="2400" b="0" dirty="0">
                          <a:solidFill>
                            <a:schemeClr val="bg1"/>
                          </a:solidFill>
                        </a:rPr>
                        <a:t>Messianic Prophecy:</a:t>
                      </a:r>
                    </a:p>
                  </a:txBody>
                  <a:tcPr/>
                </a:tc>
                <a:tc>
                  <a:txBody>
                    <a:bodyPr/>
                    <a:lstStyle/>
                    <a:p>
                      <a:r>
                        <a:rPr lang="en-US" sz="2400" b="0" dirty="0">
                          <a:solidFill>
                            <a:schemeClr val="bg1"/>
                          </a:solidFill>
                        </a:rPr>
                        <a:t>OT Prediction:</a:t>
                      </a:r>
                    </a:p>
                  </a:txBody>
                  <a:tcPr/>
                </a:tc>
                <a:tc>
                  <a:txBody>
                    <a:bodyPr/>
                    <a:lstStyle/>
                    <a:p>
                      <a:r>
                        <a:rPr lang="en-US" sz="2400" b="0" dirty="0">
                          <a:solidFill>
                            <a:schemeClr val="bg1"/>
                          </a:solidFill>
                        </a:rPr>
                        <a:t>NT Fulfillment:</a:t>
                      </a:r>
                    </a:p>
                  </a:txBody>
                  <a:tcPr/>
                </a:tc>
                <a:extLst>
                  <a:ext uri="{0D108BD9-81ED-4DB2-BD59-A6C34878D82A}">
                    <a16:rowId xmlns:a16="http://schemas.microsoft.com/office/drawing/2014/main" val="1347780975"/>
                  </a:ext>
                </a:extLst>
              </a:tr>
              <a:tr h="370840">
                <a:tc>
                  <a:txBody>
                    <a:bodyPr/>
                    <a:lstStyle/>
                    <a:p>
                      <a:r>
                        <a:rPr lang="en-US" sz="2400" dirty="0"/>
                        <a:t>His virgin birth</a:t>
                      </a:r>
                    </a:p>
                  </a:txBody>
                  <a:tcPr/>
                </a:tc>
                <a:tc>
                  <a:txBody>
                    <a:bodyPr/>
                    <a:lstStyle/>
                    <a:p>
                      <a:r>
                        <a:rPr lang="en-US" sz="2400" dirty="0"/>
                        <a:t>Isaiah 7: 14</a:t>
                      </a:r>
                    </a:p>
                  </a:txBody>
                  <a:tcPr/>
                </a:tc>
                <a:tc>
                  <a:txBody>
                    <a:bodyPr/>
                    <a:lstStyle/>
                    <a:p>
                      <a:r>
                        <a:rPr lang="en-US" sz="2400" dirty="0"/>
                        <a:t>Matt 1: 23</a:t>
                      </a:r>
                    </a:p>
                  </a:txBody>
                  <a:tcPr/>
                </a:tc>
                <a:extLst>
                  <a:ext uri="{0D108BD9-81ED-4DB2-BD59-A6C34878D82A}">
                    <a16:rowId xmlns:a16="http://schemas.microsoft.com/office/drawing/2014/main" val="2736755140"/>
                  </a:ext>
                </a:extLst>
              </a:tr>
              <a:tr h="370840">
                <a:tc>
                  <a:txBody>
                    <a:bodyPr/>
                    <a:lstStyle/>
                    <a:p>
                      <a:r>
                        <a:rPr lang="en-US" sz="2400" dirty="0"/>
                        <a:t>His birthplace</a:t>
                      </a:r>
                    </a:p>
                  </a:txBody>
                  <a:tcPr/>
                </a:tc>
                <a:tc>
                  <a:txBody>
                    <a:bodyPr/>
                    <a:lstStyle/>
                    <a:p>
                      <a:endParaRPr lang="en-US" sz="2400" dirty="0"/>
                    </a:p>
                  </a:txBody>
                  <a:tcPr/>
                </a:tc>
                <a:tc>
                  <a:txBody>
                    <a:bodyPr/>
                    <a:lstStyle/>
                    <a:p>
                      <a:r>
                        <a:rPr lang="en-US" sz="2400" dirty="0"/>
                        <a:t>Matt 2: 1, 6</a:t>
                      </a:r>
                    </a:p>
                  </a:txBody>
                  <a:tcPr/>
                </a:tc>
                <a:extLst>
                  <a:ext uri="{0D108BD9-81ED-4DB2-BD59-A6C34878D82A}">
                    <a16:rowId xmlns:a16="http://schemas.microsoft.com/office/drawing/2014/main" val="834001575"/>
                  </a:ext>
                </a:extLst>
              </a:tr>
              <a:tr h="370840">
                <a:tc>
                  <a:txBody>
                    <a:bodyPr/>
                    <a:lstStyle/>
                    <a:p>
                      <a:r>
                        <a:rPr lang="en-US" sz="2400" dirty="0"/>
                        <a:t>His triumphal entry</a:t>
                      </a:r>
                    </a:p>
                  </a:txBody>
                  <a:tcPr/>
                </a:tc>
                <a:tc>
                  <a:txBody>
                    <a:bodyPr/>
                    <a:lstStyle/>
                    <a:p>
                      <a:endParaRPr lang="en-US" sz="2400" dirty="0"/>
                    </a:p>
                  </a:txBody>
                  <a:tcPr/>
                </a:tc>
                <a:tc>
                  <a:txBody>
                    <a:bodyPr/>
                    <a:lstStyle/>
                    <a:p>
                      <a:r>
                        <a:rPr lang="en-US" sz="2400" dirty="0"/>
                        <a:t>Matt 21: 9</a:t>
                      </a:r>
                    </a:p>
                  </a:txBody>
                  <a:tcPr/>
                </a:tc>
                <a:extLst>
                  <a:ext uri="{0D108BD9-81ED-4DB2-BD59-A6C34878D82A}">
                    <a16:rowId xmlns:a16="http://schemas.microsoft.com/office/drawing/2014/main" val="2213106952"/>
                  </a:ext>
                </a:extLst>
              </a:tr>
              <a:tr h="370840">
                <a:tc>
                  <a:txBody>
                    <a:bodyPr/>
                    <a:lstStyle/>
                    <a:p>
                      <a:r>
                        <a:rPr lang="en-US" sz="2400" dirty="0"/>
                        <a:t>His agony</a:t>
                      </a:r>
                    </a:p>
                  </a:txBody>
                  <a:tcPr/>
                </a:tc>
                <a:tc>
                  <a:txBody>
                    <a:bodyPr/>
                    <a:lstStyle/>
                    <a:p>
                      <a:endParaRPr lang="en-US" sz="2400" dirty="0"/>
                    </a:p>
                  </a:txBody>
                  <a:tcPr/>
                </a:tc>
                <a:tc>
                  <a:txBody>
                    <a:bodyPr/>
                    <a:lstStyle/>
                    <a:p>
                      <a:r>
                        <a:rPr lang="en-US" sz="2400" dirty="0"/>
                        <a:t>John 18: 22; 19: 3</a:t>
                      </a:r>
                    </a:p>
                  </a:txBody>
                  <a:tcPr/>
                </a:tc>
                <a:extLst>
                  <a:ext uri="{0D108BD9-81ED-4DB2-BD59-A6C34878D82A}">
                    <a16:rowId xmlns:a16="http://schemas.microsoft.com/office/drawing/2014/main" val="1609402756"/>
                  </a:ext>
                </a:extLst>
              </a:tr>
              <a:tr h="370840">
                <a:tc>
                  <a:txBody>
                    <a:bodyPr/>
                    <a:lstStyle/>
                    <a:p>
                      <a:r>
                        <a:rPr lang="en-US" sz="2400" dirty="0"/>
                        <a:t>His side pierced</a:t>
                      </a:r>
                    </a:p>
                  </a:txBody>
                  <a:tcPr/>
                </a:tc>
                <a:tc>
                  <a:txBody>
                    <a:bodyPr/>
                    <a:lstStyle/>
                    <a:p>
                      <a:endParaRPr lang="en-US" sz="2400" dirty="0"/>
                    </a:p>
                  </a:txBody>
                  <a:tcPr/>
                </a:tc>
                <a:tc>
                  <a:txBody>
                    <a:bodyPr/>
                    <a:lstStyle/>
                    <a:p>
                      <a:r>
                        <a:rPr lang="en-US" sz="2400" dirty="0"/>
                        <a:t>John 19: 34-37</a:t>
                      </a:r>
                    </a:p>
                  </a:txBody>
                  <a:tcPr/>
                </a:tc>
                <a:extLst>
                  <a:ext uri="{0D108BD9-81ED-4DB2-BD59-A6C34878D82A}">
                    <a16:rowId xmlns:a16="http://schemas.microsoft.com/office/drawing/2014/main" val="382521827"/>
                  </a:ext>
                </a:extLst>
              </a:tr>
              <a:tr h="370840">
                <a:tc>
                  <a:txBody>
                    <a:bodyPr/>
                    <a:lstStyle/>
                    <a:p>
                      <a:r>
                        <a:rPr lang="en-US" sz="2400" dirty="0"/>
                        <a:t>His suffering for us</a:t>
                      </a:r>
                    </a:p>
                  </a:txBody>
                  <a:tcPr/>
                </a:tc>
                <a:tc>
                  <a:txBody>
                    <a:bodyPr/>
                    <a:lstStyle/>
                    <a:p>
                      <a:endParaRPr lang="en-US" sz="2400" dirty="0"/>
                    </a:p>
                  </a:txBody>
                  <a:tcPr/>
                </a:tc>
                <a:tc>
                  <a:txBody>
                    <a:bodyPr/>
                    <a:lstStyle/>
                    <a:p>
                      <a:r>
                        <a:rPr lang="en-US" sz="2400" dirty="0"/>
                        <a:t>1 Peter 2: 21- 25</a:t>
                      </a:r>
                    </a:p>
                  </a:txBody>
                  <a:tcPr/>
                </a:tc>
                <a:extLst>
                  <a:ext uri="{0D108BD9-81ED-4DB2-BD59-A6C34878D82A}">
                    <a16:rowId xmlns:a16="http://schemas.microsoft.com/office/drawing/2014/main" val="2062564404"/>
                  </a:ext>
                </a:extLst>
              </a:tr>
              <a:tr h="370840">
                <a:tc>
                  <a:txBody>
                    <a:bodyPr/>
                    <a:lstStyle/>
                    <a:p>
                      <a:r>
                        <a:rPr lang="en-US" sz="2400" dirty="0"/>
                        <a:t>His second coming</a:t>
                      </a:r>
                    </a:p>
                  </a:txBody>
                  <a:tcPr/>
                </a:tc>
                <a:tc>
                  <a:txBody>
                    <a:bodyPr/>
                    <a:lstStyle/>
                    <a:p>
                      <a:endParaRPr lang="en-US" sz="2400" dirty="0"/>
                    </a:p>
                  </a:txBody>
                  <a:tcPr/>
                </a:tc>
                <a:tc>
                  <a:txBody>
                    <a:bodyPr/>
                    <a:lstStyle/>
                    <a:p>
                      <a:r>
                        <a:rPr lang="en-US" sz="2400" dirty="0"/>
                        <a:t>Luke 21: 27</a:t>
                      </a:r>
                    </a:p>
                  </a:txBody>
                  <a:tcPr/>
                </a:tc>
                <a:extLst>
                  <a:ext uri="{0D108BD9-81ED-4DB2-BD59-A6C34878D82A}">
                    <a16:rowId xmlns:a16="http://schemas.microsoft.com/office/drawing/2014/main" val="4001493527"/>
                  </a:ext>
                </a:extLst>
              </a:tr>
            </a:tbl>
          </a:graphicData>
        </a:graphic>
      </p:graphicFrame>
    </p:spTree>
    <p:extLst>
      <p:ext uri="{BB962C8B-B14F-4D97-AF65-F5344CB8AC3E}">
        <p14:creationId xmlns:p14="http://schemas.microsoft.com/office/powerpoint/2010/main" val="9584224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70478F-BEF2-3E61-2A39-776BFD954A00}"/>
              </a:ext>
            </a:extLst>
          </p:cNvPr>
          <p:cNvSpPr>
            <a:spLocks noGrp="1"/>
          </p:cNvSpPr>
          <p:nvPr>
            <p:ph type="title"/>
          </p:nvPr>
        </p:nvSpPr>
        <p:spPr>
          <a:xfrm>
            <a:off x="1141413" y="222070"/>
            <a:ext cx="9905998" cy="1045028"/>
          </a:xfrm>
        </p:spPr>
        <p:txBody>
          <a:bodyPr anchor="t">
            <a:normAutofit fontScale="90000"/>
          </a:bodyPr>
          <a:lstStyle/>
          <a:p>
            <a:pPr algn="ctr"/>
            <a:r>
              <a:rPr lang="en-US" b="1" dirty="0"/>
              <a:t>The Prophet’s Intention and the New Testament Fulfillment</a:t>
            </a:r>
            <a:endParaRPr lang="en-US" dirty="0"/>
          </a:p>
        </p:txBody>
      </p:sp>
      <p:sp>
        <p:nvSpPr>
          <p:cNvPr id="3" name="Content Placeholder 2">
            <a:extLst>
              <a:ext uri="{FF2B5EF4-FFF2-40B4-BE49-F238E27FC236}">
                <a16:creationId xmlns:a16="http://schemas.microsoft.com/office/drawing/2014/main" id="{E106575C-DDEE-F640-4810-8442380677ED}"/>
              </a:ext>
            </a:extLst>
          </p:cNvPr>
          <p:cNvSpPr>
            <a:spLocks noGrp="1"/>
          </p:cNvSpPr>
          <p:nvPr>
            <p:ph idx="1"/>
          </p:nvPr>
        </p:nvSpPr>
        <p:spPr>
          <a:xfrm>
            <a:off x="901338" y="1436914"/>
            <a:ext cx="10763793" cy="5199016"/>
          </a:xfrm>
        </p:spPr>
        <p:txBody>
          <a:bodyPr>
            <a:normAutofit lnSpcReduction="10000"/>
          </a:bodyPr>
          <a:lstStyle/>
          <a:p>
            <a:r>
              <a:rPr lang="en-US" sz="2800" u="sng" dirty="0"/>
              <a:t>Direct prophecies</a:t>
            </a:r>
            <a:r>
              <a:rPr lang="en-US" sz="2800" dirty="0"/>
              <a:t>: clear NT fulfillment; Micah 5:2 = Messiah born in Bethlehem; Messiah would be called ‘Immanuel’ = Is 7: 14; His reign will be forever = Is 9: 6-7</a:t>
            </a:r>
          </a:p>
          <a:p>
            <a:r>
              <a:rPr lang="en-US" sz="2800" u="sng" dirty="0"/>
              <a:t>Typological prophecy</a:t>
            </a:r>
            <a:r>
              <a:rPr lang="en-US" sz="2800" dirty="0"/>
              <a:t>: As a shadow reveals a person’s form, these prophecies reveal a truth that will one day be applied at a deeper level in the NT. The imagery of the High Priest on the Day of Atonement is an example of the truth that we need an Intercessor to reach God and a death that is necessary to atone for our sin. When Hebrews 9: 23 -28 is examined, Christ is the High Priest interceding and pays our debt with His own blood. </a:t>
            </a:r>
          </a:p>
        </p:txBody>
      </p:sp>
    </p:spTree>
    <p:extLst>
      <p:ext uri="{BB962C8B-B14F-4D97-AF65-F5344CB8AC3E}">
        <p14:creationId xmlns:p14="http://schemas.microsoft.com/office/powerpoint/2010/main" val="3902273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88B2598-1EED-0648-4D05-E89CF6D63F7B}"/>
              </a:ext>
            </a:extLst>
          </p:cNvPr>
          <p:cNvSpPr>
            <a:spLocks noGrp="1"/>
          </p:cNvSpPr>
          <p:nvPr>
            <p:ph idx="1"/>
          </p:nvPr>
        </p:nvSpPr>
        <p:spPr>
          <a:xfrm>
            <a:off x="802982" y="111034"/>
            <a:ext cx="11299371" cy="6635931"/>
          </a:xfrm>
        </p:spPr>
        <p:txBody>
          <a:bodyPr>
            <a:normAutofit/>
          </a:bodyPr>
          <a:lstStyle/>
          <a:p>
            <a:r>
              <a:rPr lang="en-US" sz="3200" b="1" dirty="0"/>
              <a:t>Principle/application </a:t>
            </a:r>
            <a:r>
              <a:rPr lang="en-US" sz="2800" dirty="0"/>
              <a:t>= the New Testament writer draws applications from the principles in the prophet’s writings and applies them to Christ.</a:t>
            </a:r>
          </a:p>
          <a:p>
            <a:r>
              <a:rPr lang="en-US" sz="2800" u="sng" dirty="0"/>
              <a:t>Matthew 2:15:</a:t>
            </a:r>
            <a:r>
              <a:rPr lang="en-US" sz="2800" dirty="0"/>
              <a:t> Matthew cites “out of Egypt I have called my son” (Hosea 11:1) as a prophecy referring to Christ. The principle has not changed; it is just applied at a much higher level – Israel 	would be protected in Egypt so was the Messiah/Jesus protected in Egypt</a:t>
            </a:r>
          </a:p>
          <a:p>
            <a:r>
              <a:rPr lang="en-US" sz="2800" u="sng" dirty="0"/>
              <a:t>Matthew 2:23:</a:t>
            </a:r>
            <a:r>
              <a:rPr lang="en-US" sz="2800" dirty="0"/>
              <a:t> Matthew claims that Jesus’ living in Nazareth fulfilled the prophecy that “he will be called a Nazarene.” The only passage this could refer to is Isaiah 11:1: “A shoot (</a:t>
            </a:r>
            <a:r>
              <a:rPr lang="en-US" sz="2800" i="1" dirty="0" err="1"/>
              <a:t>nezer</a:t>
            </a:r>
            <a:r>
              <a:rPr lang="en-US" sz="2800" dirty="0"/>
              <a:t>) will come up from the stump of Jesse.” Some descendants in David’s line returned from captivity and settled in Galilee. Believing that the Messiah would come from their lineage, they named their town Nazareth after the Hebrew word for branch (</a:t>
            </a:r>
            <a:r>
              <a:rPr lang="en-US" sz="2800" i="1" dirty="0" err="1"/>
              <a:t>nezer</a:t>
            </a:r>
            <a:r>
              <a:rPr lang="en-US" sz="2800" dirty="0"/>
              <a:t>).</a:t>
            </a:r>
          </a:p>
          <a:p>
            <a:endParaRPr lang="en-US" sz="2800" dirty="0"/>
          </a:p>
          <a:p>
            <a:endParaRPr lang="en-US" sz="2800" dirty="0"/>
          </a:p>
          <a:p>
            <a:endParaRPr lang="en-US" sz="2800" dirty="0"/>
          </a:p>
          <a:p>
            <a:pPr marL="0" indent="0">
              <a:buNone/>
            </a:pPr>
            <a:endParaRPr lang="en-US" sz="2800" dirty="0"/>
          </a:p>
          <a:p>
            <a:pPr marL="0" indent="0">
              <a:buNone/>
            </a:pPr>
            <a:endParaRPr lang="en-US" sz="2800" dirty="0"/>
          </a:p>
          <a:p>
            <a:endParaRPr lang="en-US" sz="2800" dirty="0"/>
          </a:p>
          <a:p>
            <a:pPr marL="0" indent="0">
              <a:buNone/>
            </a:pPr>
            <a:endParaRPr lang="en-US" sz="2800" dirty="0"/>
          </a:p>
        </p:txBody>
      </p:sp>
    </p:spTree>
    <p:extLst>
      <p:ext uri="{BB962C8B-B14F-4D97-AF65-F5344CB8AC3E}">
        <p14:creationId xmlns:p14="http://schemas.microsoft.com/office/powerpoint/2010/main" val="25091252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73FFE-7757-D4F0-7E3C-AB257F89239C}"/>
              </a:ext>
            </a:extLst>
          </p:cNvPr>
          <p:cNvSpPr>
            <a:spLocks noGrp="1"/>
          </p:cNvSpPr>
          <p:nvPr>
            <p:ph type="title"/>
          </p:nvPr>
        </p:nvSpPr>
        <p:spPr>
          <a:xfrm>
            <a:off x="1141413" y="91440"/>
            <a:ext cx="9905998" cy="1175657"/>
          </a:xfrm>
        </p:spPr>
        <p:txBody>
          <a:bodyPr anchor="t">
            <a:normAutofit/>
          </a:bodyPr>
          <a:lstStyle/>
          <a:p>
            <a:pPr algn="ctr"/>
            <a:r>
              <a:rPr lang="en-US" b="1" dirty="0"/>
              <a:t>The Prophet’s Perspective and the Final Fulfillment</a:t>
            </a:r>
            <a:endParaRPr lang="en-US" dirty="0"/>
          </a:p>
        </p:txBody>
      </p:sp>
      <p:sp>
        <p:nvSpPr>
          <p:cNvPr id="3" name="Content Placeholder 2">
            <a:extLst>
              <a:ext uri="{FF2B5EF4-FFF2-40B4-BE49-F238E27FC236}">
                <a16:creationId xmlns:a16="http://schemas.microsoft.com/office/drawing/2014/main" id="{C7277E87-E3C4-65BB-22B7-1ED65FD3BCF8}"/>
              </a:ext>
            </a:extLst>
          </p:cNvPr>
          <p:cNvSpPr>
            <a:spLocks noGrp="1"/>
          </p:cNvSpPr>
          <p:nvPr>
            <p:ph idx="1"/>
          </p:nvPr>
        </p:nvSpPr>
        <p:spPr>
          <a:xfrm>
            <a:off x="496389" y="1175657"/>
            <a:ext cx="11403874" cy="5590903"/>
          </a:xfrm>
        </p:spPr>
        <p:txBody>
          <a:bodyPr>
            <a:normAutofit fontScale="92500"/>
          </a:bodyPr>
          <a:lstStyle/>
          <a:p>
            <a:r>
              <a:rPr lang="en-US" sz="2800" dirty="0"/>
              <a:t>Most of the prophecies in the Old Testament Prophets were fulfilled at a specific time. There are three types, however, that do not have one specific time to point to as the date of the fulfillment: (1) telescope fulfillment,</a:t>
            </a:r>
            <a:r>
              <a:rPr lang="en-US" sz="2800" i="1" dirty="0"/>
              <a:t> (</a:t>
            </a:r>
            <a:r>
              <a:rPr lang="en-US" sz="2800" dirty="0"/>
              <a:t>2) double fulfillment, (3)</a:t>
            </a:r>
            <a:r>
              <a:rPr lang="en-US" sz="2800" i="1" dirty="0"/>
              <a:t> </a:t>
            </a:r>
            <a:r>
              <a:rPr lang="en-US" sz="2800" dirty="0"/>
              <a:t>and developmental fulfillment.</a:t>
            </a:r>
          </a:p>
          <a:p>
            <a:r>
              <a:rPr lang="en-US" sz="2800" u="sng" dirty="0"/>
              <a:t>Telescope fulfillment</a:t>
            </a:r>
            <a:r>
              <a:rPr lang="en-US" sz="2800" dirty="0"/>
              <a:t> = think of looking from one mountain top to the mountain range. The prophet often views the first and second comings of Christ as one event, but the fulfillment is in stages. When Joel 2:28–32 is quoted on the Day of Pentecost (Acts 2:16–21), the fulfillment on that day included only the outpouring of the Holy Spirit. Many of the other events mentioned in Joel’s prophecy (for example, the sun turning to darkness and the moon turning to blood) did not come to pass on that day. These events anticipate the “Day of the Lord” yet to come.</a:t>
            </a:r>
          </a:p>
          <a:p>
            <a:endParaRPr lang="en-US" sz="2800" dirty="0"/>
          </a:p>
          <a:p>
            <a:endParaRPr lang="en-US" sz="2800" dirty="0"/>
          </a:p>
          <a:p>
            <a:endParaRPr lang="en-US" sz="2800" dirty="0"/>
          </a:p>
        </p:txBody>
      </p:sp>
    </p:spTree>
    <p:extLst>
      <p:ext uri="{BB962C8B-B14F-4D97-AF65-F5344CB8AC3E}">
        <p14:creationId xmlns:p14="http://schemas.microsoft.com/office/powerpoint/2010/main" val="15518960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6098B84-14FE-A1D5-C273-4C2CEA33DC7B}"/>
              </a:ext>
            </a:extLst>
          </p:cNvPr>
          <p:cNvSpPr>
            <a:spLocks noGrp="1"/>
          </p:cNvSpPr>
          <p:nvPr>
            <p:ph idx="1"/>
          </p:nvPr>
        </p:nvSpPr>
        <p:spPr>
          <a:xfrm>
            <a:off x="561703" y="391886"/>
            <a:ext cx="11090365" cy="6257108"/>
          </a:xfrm>
        </p:spPr>
        <p:txBody>
          <a:bodyPr>
            <a:normAutofit lnSpcReduction="10000"/>
          </a:bodyPr>
          <a:lstStyle/>
          <a:p>
            <a:r>
              <a:rPr lang="en-US" sz="2800" i="1" u="sng" dirty="0"/>
              <a:t>Double fulfillment</a:t>
            </a:r>
            <a:r>
              <a:rPr lang="en-US" sz="2800" u="sng" dirty="0"/>
              <a:t> </a:t>
            </a:r>
            <a:r>
              <a:rPr lang="en-US" sz="2800" dirty="0"/>
              <a:t>refers to prophecies where the fulfillment of a short-range prediction validates the longer-range prediction. Deuteronomy 18:15–18, Moses mentions God’s raising up “a prophet like me.” The short-range prediction referred to Joshua, but the long-range application is to Christ (John 1:21; 6:14; Acts 3:22).</a:t>
            </a:r>
          </a:p>
          <a:p>
            <a:pPr marL="0" indent="0">
              <a:buNone/>
            </a:pPr>
            <a:endParaRPr lang="en-US" sz="2800" dirty="0"/>
          </a:p>
          <a:p>
            <a:r>
              <a:rPr lang="en-US" sz="2800" i="1" u="sng" dirty="0"/>
              <a:t>Developmental fulfillment</a:t>
            </a:r>
            <a:r>
              <a:rPr lang="en-US" sz="2800" u="sng" dirty="0"/>
              <a:t> </a:t>
            </a:r>
            <a:r>
              <a:rPr lang="en-US" sz="2800" dirty="0"/>
              <a:t>refers to a fulfillment that comes progressively. This kind of prophecy is not fulfilled in one or two events but through a series of events. The promise that the “seed of a woman” would crush “the serpent’s head” and “bruise his heel” is an example of this type of prophecy. This prophecy is partially fulfilled with every victory of Christ over Satan. Its ultimate fulfillment will occur with Christ’s second coming.</a:t>
            </a:r>
          </a:p>
          <a:p>
            <a:endParaRPr lang="en-US" sz="2800" dirty="0"/>
          </a:p>
          <a:p>
            <a:endParaRPr lang="en-US" sz="2800" dirty="0"/>
          </a:p>
          <a:p>
            <a:pPr marL="0" indent="0">
              <a:buNone/>
            </a:pPr>
            <a:endParaRPr lang="en-US" sz="2800" dirty="0"/>
          </a:p>
        </p:txBody>
      </p:sp>
    </p:spTree>
    <p:extLst>
      <p:ext uri="{BB962C8B-B14F-4D97-AF65-F5344CB8AC3E}">
        <p14:creationId xmlns:p14="http://schemas.microsoft.com/office/powerpoint/2010/main" val="368075298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Circuit</Template>
  <TotalTime>229</TotalTime>
  <Words>1818</Words>
  <Application>Microsoft Macintosh PowerPoint</Application>
  <PresentationFormat>Widescreen</PresentationFormat>
  <Paragraphs>125</Paragraphs>
  <Slides>15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Tw Cen MT</vt:lpstr>
      <vt:lpstr>Circuit</vt:lpstr>
      <vt:lpstr>Genres: Prophecy &amp; Apocalyptic Literature</vt:lpstr>
      <vt:lpstr>Ot Prophets</vt:lpstr>
      <vt:lpstr>PowerPoint Presentation</vt:lpstr>
      <vt:lpstr>The prophet as protectors of the covenant</vt:lpstr>
      <vt:lpstr>The Prophets as Predictors </vt:lpstr>
      <vt:lpstr>The Prophet’s Intention and the New Testament Fulfillment</vt:lpstr>
      <vt:lpstr>PowerPoint Presentation</vt:lpstr>
      <vt:lpstr>The Prophet’s Perspective and the Final Fulfillment</vt:lpstr>
      <vt:lpstr>PowerPoint Presentation</vt:lpstr>
      <vt:lpstr>The Apocalyptic Literature </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JoAnn Smith</dc:creator>
  <cp:lastModifiedBy>JoAnn Smith</cp:lastModifiedBy>
  <cp:revision>4</cp:revision>
  <dcterms:created xsi:type="dcterms:W3CDTF">2026-01-14T18:47:48Z</dcterms:created>
  <dcterms:modified xsi:type="dcterms:W3CDTF">2026-01-14T22:36:50Z</dcterms:modified>
</cp:coreProperties>
</file>