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68"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48"/>
    <p:restoredTop sz="94628"/>
  </p:normalViewPr>
  <p:slideViewPr>
    <p:cSldViewPr snapToGrid="0">
      <p:cViewPr varScale="1">
        <p:scale>
          <a:sx n="87" d="100"/>
          <a:sy n="87" d="100"/>
        </p:scale>
        <p:origin x="224"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2/4/26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5576110-A68D-FAD1-F04D-18F4BC2A84A2}"/>
              </a:ext>
            </a:extLst>
          </p:cNvPr>
          <p:cNvSpPr>
            <a:spLocks noGrp="1"/>
          </p:cNvSpPr>
          <p:nvPr>
            <p:ph type="subTitle" idx="1"/>
          </p:nvPr>
        </p:nvSpPr>
        <p:spPr>
          <a:xfrm>
            <a:off x="653143" y="1619794"/>
            <a:ext cx="11103428" cy="4171405"/>
          </a:xfrm>
        </p:spPr>
        <p:txBody>
          <a:bodyPr anchor="ctr">
            <a:normAutofit/>
          </a:bodyPr>
          <a:lstStyle/>
          <a:p>
            <a:pPr algn="ctr"/>
            <a:r>
              <a:rPr lang="en-US" sz="4400" dirty="0"/>
              <a:t>Hermeneutics</a:t>
            </a:r>
          </a:p>
          <a:p>
            <a:pPr algn="ctr"/>
            <a:endParaRPr lang="en-US" sz="4400" dirty="0"/>
          </a:p>
          <a:p>
            <a:pPr algn="ctr"/>
            <a:r>
              <a:rPr lang="en-US" sz="4400" dirty="0"/>
              <a:t>Lesson 12</a:t>
            </a:r>
          </a:p>
          <a:p>
            <a:pPr algn="ctr"/>
            <a:r>
              <a:rPr lang="en-US" sz="4400" dirty="0"/>
              <a:t>Genres: Gospels, Acts, and the Epistles (letters)</a:t>
            </a:r>
          </a:p>
        </p:txBody>
      </p:sp>
    </p:spTree>
    <p:extLst>
      <p:ext uri="{BB962C8B-B14F-4D97-AF65-F5344CB8AC3E}">
        <p14:creationId xmlns:p14="http://schemas.microsoft.com/office/powerpoint/2010/main" val="3516947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B71BE7-169F-F06C-3485-786D26AF66BF}"/>
              </a:ext>
            </a:extLst>
          </p:cNvPr>
          <p:cNvPicPr>
            <a:picLocks noChangeAspect="1"/>
          </p:cNvPicPr>
          <p:nvPr/>
        </p:nvPicPr>
        <p:blipFill>
          <a:blip r:embed="rId3"/>
          <a:srcRect l="11111" r="13827"/>
          <a:stretch>
            <a:fillRect/>
          </a:stretch>
        </p:blipFill>
        <p:spPr>
          <a:xfrm>
            <a:off x="20" y="975"/>
            <a:ext cx="5147730" cy="6858000"/>
          </a:xfrm>
          <a:prstGeom prst="rect">
            <a:avLst/>
          </a:prstGeom>
        </p:spPr>
      </p:pic>
      <p:sp>
        <p:nvSpPr>
          <p:cNvPr id="3" name="Content Placeholder 2">
            <a:extLst>
              <a:ext uri="{FF2B5EF4-FFF2-40B4-BE49-F238E27FC236}">
                <a16:creationId xmlns:a16="http://schemas.microsoft.com/office/drawing/2014/main" id="{85119605-6B9C-02DB-CD22-8D0BC96244CF}"/>
              </a:ext>
            </a:extLst>
          </p:cNvPr>
          <p:cNvSpPr>
            <a:spLocks noGrp="1"/>
          </p:cNvSpPr>
          <p:nvPr>
            <p:ph idx="1"/>
          </p:nvPr>
        </p:nvSpPr>
        <p:spPr>
          <a:xfrm>
            <a:off x="5274987" y="368709"/>
            <a:ext cx="6799006" cy="6857999"/>
          </a:xfrm>
        </p:spPr>
        <p:txBody>
          <a:bodyPr>
            <a:normAutofit fontScale="92500" lnSpcReduction="10000"/>
          </a:bodyPr>
          <a:lstStyle/>
          <a:p>
            <a:pPr marL="0" indent="0">
              <a:lnSpc>
                <a:spcPct val="90000"/>
              </a:lnSpc>
              <a:buNone/>
            </a:pPr>
            <a:endParaRPr lang="en-US" sz="2400" b="1" dirty="0"/>
          </a:p>
          <a:p>
            <a:pPr marL="0" indent="0">
              <a:lnSpc>
                <a:spcPct val="90000"/>
              </a:lnSpc>
              <a:buNone/>
            </a:pPr>
            <a:r>
              <a:rPr lang="en-US" sz="2600" b="1" dirty="0"/>
              <a:t>Reading the Gospels both Vertically and Horizontally</a:t>
            </a:r>
          </a:p>
          <a:p>
            <a:pPr>
              <a:lnSpc>
                <a:spcPct val="90000"/>
              </a:lnSpc>
            </a:pPr>
            <a:r>
              <a:rPr lang="en-US" sz="2600" dirty="0"/>
              <a:t>The faces of a lion, an ox, a man, and an eagle from Ezekiel and Rev: Matthew—the promised king (lion), Mark—the suffering servant (ox), Luke—the perfect man (man), and John—the divine One (eagle). </a:t>
            </a:r>
          </a:p>
          <a:p>
            <a:pPr>
              <a:lnSpc>
                <a:spcPct val="90000"/>
              </a:lnSpc>
            </a:pPr>
            <a:endParaRPr lang="en-US" sz="2600" dirty="0"/>
          </a:p>
          <a:p>
            <a:pPr>
              <a:lnSpc>
                <a:spcPct val="90000"/>
              </a:lnSpc>
            </a:pPr>
            <a:endParaRPr lang="en-US" sz="2600" dirty="0"/>
          </a:p>
          <a:p>
            <a:pPr>
              <a:lnSpc>
                <a:spcPct val="90000"/>
              </a:lnSpc>
            </a:pPr>
            <a:r>
              <a:rPr lang="en-US" sz="2600" dirty="0"/>
              <a:t>Read the Gospels ‘Vertically’: First, literary unity is evident in the Gospel of Matthew, which is divided into five sections. Each section contains a historical narrative, then a major sermon, and a concluding statement beginning with “when Jesus had finished”...see page 239.  When we speak of reading a Gospel vertically, we must start with the confidence that it is </a:t>
            </a:r>
            <a:r>
              <a:rPr lang="en-US" sz="2600" u="sng" dirty="0"/>
              <a:t>one, unified, whole Gospel and the work of one inspired author</a:t>
            </a:r>
            <a:r>
              <a:rPr lang="en-US" sz="2600" dirty="0"/>
              <a:t>. This is called the principle of </a:t>
            </a:r>
            <a:r>
              <a:rPr lang="en-US" sz="2600" i="1" dirty="0"/>
              <a:t>literary unity</a:t>
            </a:r>
            <a:r>
              <a:rPr lang="en-US" sz="2600" dirty="0"/>
              <a:t>. </a:t>
            </a:r>
          </a:p>
          <a:p>
            <a:pPr marL="0" indent="0">
              <a:lnSpc>
                <a:spcPct val="90000"/>
              </a:lnSpc>
              <a:buNone/>
            </a:pPr>
            <a:endParaRPr lang="en-US" sz="1100" dirty="0"/>
          </a:p>
          <a:p>
            <a:pPr>
              <a:lnSpc>
                <a:spcPct val="90000"/>
              </a:lnSpc>
            </a:pPr>
            <a:endParaRPr lang="en-US" sz="1100" dirty="0"/>
          </a:p>
          <a:p>
            <a:pPr>
              <a:lnSpc>
                <a:spcPct val="90000"/>
              </a:lnSpc>
            </a:pPr>
            <a:endParaRPr lang="en-US" sz="1100" dirty="0"/>
          </a:p>
          <a:p>
            <a:pPr marL="0" indent="0">
              <a:lnSpc>
                <a:spcPct val="90000"/>
              </a:lnSpc>
              <a:buNone/>
            </a:pPr>
            <a:endParaRPr lang="en-US" sz="1100" dirty="0"/>
          </a:p>
          <a:p>
            <a:pPr marL="0" indent="0">
              <a:lnSpc>
                <a:spcPct val="90000"/>
              </a:lnSpc>
              <a:buNone/>
            </a:pPr>
            <a:endParaRPr lang="en-US" sz="1100" dirty="0"/>
          </a:p>
        </p:txBody>
      </p:sp>
    </p:spTree>
    <p:extLst>
      <p:ext uri="{BB962C8B-B14F-4D97-AF65-F5344CB8AC3E}">
        <p14:creationId xmlns:p14="http://schemas.microsoft.com/office/powerpoint/2010/main" val="1418938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177065-834A-20EB-6D3E-C879CB14869C}"/>
              </a:ext>
            </a:extLst>
          </p:cNvPr>
          <p:cNvSpPr>
            <a:spLocks noGrp="1"/>
          </p:cNvSpPr>
          <p:nvPr>
            <p:ph idx="1"/>
          </p:nvPr>
        </p:nvSpPr>
        <p:spPr>
          <a:xfrm>
            <a:off x="581439" y="402266"/>
            <a:ext cx="11029121" cy="6308249"/>
          </a:xfrm>
        </p:spPr>
        <p:txBody>
          <a:bodyPr anchor="t">
            <a:normAutofit lnSpcReduction="10000"/>
          </a:bodyPr>
          <a:lstStyle/>
          <a:p>
            <a:pPr marL="0" indent="0" algn="ctr">
              <a:buNone/>
            </a:pPr>
            <a:r>
              <a:rPr lang="en-US" sz="2800" dirty="0"/>
              <a:t>Read the Gospels Horizontally</a:t>
            </a:r>
          </a:p>
          <a:p>
            <a:r>
              <a:rPr lang="en-US" sz="2800" dirty="0"/>
              <a:t>Reading to compare parallel accounts is referred to as </a:t>
            </a:r>
            <a:r>
              <a:rPr lang="en-US" sz="2800" i="1" u="sng" dirty="0"/>
              <a:t>horizontal reading</a:t>
            </a:r>
            <a:r>
              <a:rPr lang="en-US" sz="2800" dirty="0"/>
              <a:t>. The primary goal in comparing the accounts is not to harmonize them into one account.</a:t>
            </a:r>
          </a:p>
          <a:p>
            <a:pPr marL="0" indent="0" algn="ctr">
              <a:buNone/>
            </a:pPr>
            <a:r>
              <a:rPr lang="en-US" sz="2800" b="1" dirty="0"/>
              <a:t>Teaching Methods of Christ</a:t>
            </a:r>
          </a:p>
          <a:p>
            <a:r>
              <a:rPr lang="en-US" sz="2800" u="sng" dirty="0"/>
              <a:t>Christ’s Concrete Imagery</a:t>
            </a:r>
            <a:r>
              <a:rPr lang="en-US" sz="2800" dirty="0"/>
              <a:t> = “The salt of the earth”- Matt 5:13;  “Our daily bread” – 6:11; and “Pearls before swine” – 7:6</a:t>
            </a:r>
          </a:p>
          <a:p>
            <a:r>
              <a:rPr lang="en-US" sz="2800" u="sng" dirty="0"/>
              <a:t>Christ’s Sayings</a:t>
            </a:r>
            <a:r>
              <a:rPr lang="en-US" sz="2800" dirty="0"/>
              <a:t>: (Mark 2:13-17) Christ’s sayings are generalized – “short and sweet” Climatic endings: “the law of end stress” = a summary statement of the pericope, “</a:t>
            </a:r>
            <a:r>
              <a:rPr lang="en-US" sz="2800" i="1" dirty="0"/>
              <a:t>I tell you”</a:t>
            </a:r>
            <a:r>
              <a:rPr lang="en-US" sz="2800" dirty="0"/>
              <a:t>; “</a:t>
            </a:r>
            <a:r>
              <a:rPr lang="en-US" sz="2800" i="1" dirty="0"/>
              <a:t>verily</a:t>
            </a:r>
            <a:r>
              <a:rPr lang="en-US" sz="2800" dirty="0"/>
              <a:t>, </a:t>
            </a:r>
            <a:r>
              <a:rPr lang="en-US" sz="2800" i="1" dirty="0"/>
              <a:t>verily I say to you”</a:t>
            </a:r>
            <a:r>
              <a:rPr lang="en-US" sz="2800" dirty="0"/>
              <a:t>; or “</a:t>
            </a:r>
            <a:r>
              <a:rPr lang="en-US" sz="2800" i="1" dirty="0"/>
              <a:t>in the same way”</a:t>
            </a:r>
            <a:endParaRPr lang="en-US" sz="2800" dirty="0"/>
          </a:p>
          <a:p>
            <a:r>
              <a:rPr lang="en-US" sz="2800" u="sng" dirty="0"/>
              <a:t>Christ’s Use of Exaggerated Language</a:t>
            </a:r>
            <a:r>
              <a:rPr lang="en-US" sz="2800" dirty="0"/>
              <a:t>: One of the most powerful methods that Christ used to arrest attention was overstatement or hyperbole.</a:t>
            </a:r>
          </a:p>
          <a:p>
            <a:endParaRPr lang="en-US" sz="2800" dirty="0"/>
          </a:p>
          <a:p>
            <a:endParaRPr lang="en-US" sz="2800" dirty="0"/>
          </a:p>
          <a:p>
            <a:endParaRPr lang="en-US" sz="2800" dirty="0"/>
          </a:p>
          <a:p>
            <a:endParaRPr lang="en-US" sz="2800" b="1" dirty="0"/>
          </a:p>
          <a:p>
            <a:pPr marL="0" indent="0">
              <a:buNone/>
            </a:pPr>
            <a:endParaRPr lang="en-US" sz="2800" dirty="0"/>
          </a:p>
          <a:p>
            <a:pPr marL="0" indent="0" algn="ctr">
              <a:buNone/>
            </a:pPr>
            <a:endParaRPr lang="en-US" sz="2800" dirty="0"/>
          </a:p>
          <a:p>
            <a:endParaRPr lang="en-US" sz="2800" dirty="0"/>
          </a:p>
        </p:txBody>
      </p:sp>
    </p:spTree>
    <p:extLst>
      <p:ext uri="{BB962C8B-B14F-4D97-AF65-F5344CB8AC3E}">
        <p14:creationId xmlns:p14="http://schemas.microsoft.com/office/powerpoint/2010/main" val="3159724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3F31FE3-CA2A-6E10-FAC9-D0EBFB36DEFC}"/>
              </a:ext>
            </a:extLst>
          </p:cNvPr>
          <p:cNvGraphicFramePr>
            <a:graphicFrameLocks noGrp="1"/>
          </p:cNvGraphicFramePr>
          <p:nvPr>
            <p:ph idx="1"/>
            <p:extLst>
              <p:ext uri="{D42A27DB-BD31-4B8C-83A1-F6EECF244321}">
                <p14:modId xmlns:p14="http://schemas.microsoft.com/office/powerpoint/2010/main" val="1257418080"/>
              </p:ext>
            </p:extLst>
          </p:nvPr>
        </p:nvGraphicFramePr>
        <p:xfrm>
          <a:off x="581439" y="568518"/>
          <a:ext cx="11029122" cy="5913120"/>
        </p:xfrm>
        <a:graphic>
          <a:graphicData uri="http://schemas.openxmlformats.org/drawingml/2006/table">
            <a:tbl>
              <a:tblPr firstRow="1" bandRow="1">
                <a:tableStyleId>{5C22544A-7EE6-4342-B048-85BDC9FD1C3A}</a:tableStyleId>
              </a:tblPr>
              <a:tblGrid>
                <a:gridCol w="3515139">
                  <a:extLst>
                    <a:ext uri="{9D8B030D-6E8A-4147-A177-3AD203B41FA5}">
                      <a16:colId xmlns:a16="http://schemas.microsoft.com/office/drawing/2014/main" val="2007236117"/>
                    </a:ext>
                  </a:extLst>
                </a:gridCol>
                <a:gridCol w="3670852">
                  <a:extLst>
                    <a:ext uri="{9D8B030D-6E8A-4147-A177-3AD203B41FA5}">
                      <a16:colId xmlns:a16="http://schemas.microsoft.com/office/drawing/2014/main" val="471023203"/>
                    </a:ext>
                  </a:extLst>
                </a:gridCol>
                <a:gridCol w="3843131">
                  <a:extLst>
                    <a:ext uri="{9D8B030D-6E8A-4147-A177-3AD203B41FA5}">
                      <a16:colId xmlns:a16="http://schemas.microsoft.com/office/drawing/2014/main" val="692527259"/>
                    </a:ext>
                  </a:extLst>
                </a:gridCol>
              </a:tblGrid>
              <a:tr h="370840">
                <a:tc>
                  <a:txBody>
                    <a:bodyPr/>
                    <a:lstStyle/>
                    <a:p>
                      <a:r>
                        <a:rPr lang="en-US" sz="2800" b="0" dirty="0"/>
                        <a:t>The statement</a:t>
                      </a:r>
                    </a:p>
                  </a:txBody>
                  <a:tcPr/>
                </a:tc>
                <a:tc>
                  <a:txBody>
                    <a:bodyPr/>
                    <a:lstStyle/>
                    <a:p>
                      <a:r>
                        <a:rPr lang="en-US" sz="2800" b="0" dirty="0"/>
                        <a:t>The problem</a:t>
                      </a:r>
                    </a:p>
                  </a:txBody>
                  <a:tcPr/>
                </a:tc>
                <a:tc>
                  <a:txBody>
                    <a:bodyPr/>
                    <a:lstStyle/>
                    <a:p>
                      <a:r>
                        <a:rPr lang="en-US" sz="2800" b="0" dirty="0"/>
                        <a:t>The meaning</a:t>
                      </a:r>
                    </a:p>
                  </a:txBody>
                  <a:tcPr/>
                </a:tc>
                <a:extLst>
                  <a:ext uri="{0D108BD9-81ED-4DB2-BD59-A6C34878D82A}">
                    <a16:rowId xmlns:a16="http://schemas.microsoft.com/office/drawing/2014/main" val="3718999417"/>
                  </a:ext>
                </a:extLst>
              </a:tr>
              <a:tr h="370840">
                <a:tc>
                  <a:txBody>
                    <a:bodyPr/>
                    <a:lstStyle/>
                    <a:p>
                      <a:r>
                        <a:rPr lang="en-US" sz="2800" kern="1200" dirty="0">
                          <a:solidFill>
                            <a:schemeClr val="dk1"/>
                          </a:solidFill>
                          <a:effectLst/>
                          <a:latin typeface="+mn-lt"/>
                          <a:ea typeface="+mn-ea"/>
                          <a:cs typeface="+mn-cs"/>
                        </a:rPr>
                        <a:t>“‘Remove the log in your eye’” (Matt 7:5).</a:t>
                      </a:r>
                    </a:p>
                    <a:p>
                      <a:endParaRPr lang="en-US" dirty="0"/>
                    </a:p>
                  </a:txBody>
                  <a:tcPr/>
                </a:tc>
                <a:tc>
                  <a:txBody>
                    <a:bodyPr/>
                    <a:lstStyle/>
                    <a:p>
                      <a:r>
                        <a:rPr lang="en-US" sz="2800" kern="1200" dirty="0">
                          <a:solidFill>
                            <a:schemeClr val="dk1"/>
                          </a:solidFill>
                          <a:effectLst/>
                          <a:latin typeface="+mn-lt"/>
                          <a:ea typeface="+mn-ea"/>
                          <a:cs typeface="+mn-cs"/>
                        </a:rPr>
                        <a:t>This is a physical impossibility.</a:t>
                      </a:r>
                    </a:p>
                    <a:p>
                      <a:endParaRPr lang="en-US" sz="2800" dirty="0"/>
                    </a:p>
                  </a:txBody>
                  <a:tcPr/>
                </a:tc>
                <a:tc>
                  <a:txBody>
                    <a:bodyPr/>
                    <a:lstStyle/>
                    <a:p>
                      <a:r>
                        <a:rPr lang="en-US" sz="2800" kern="1200" dirty="0">
                          <a:solidFill>
                            <a:schemeClr val="dk1"/>
                          </a:solidFill>
                          <a:effectLst/>
                          <a:latin typeface="+mn-lt"/>
                          <a:ea typeface="+mn-ea"/>
                          <a:cs typeface="+mn-cs"/>
                        </a:rPr>
                        <a:t>The sin you hide may be</a:t>
                      </a:r>
                    </a:p>
                    <a:p>
                      <a:r>
                        <a:rPr lang="en-US" sz="2800" kern="1200" dirty="0">
                          <a:solidFill>
                            <a:schemeClr val="dk1"/>
                          </a:solidFill>
                          <a:effectLst/>
                          <a:latin typeface="+mn-lt"/>
                          <a:ea typeface="+mn-ea"/>
                          <a:cs typeface="+mn-cs"/>
                        </a:rPr>
                        <a:t>more serious than the sin you expose.</a:t>
                      </a:r>
                    </a:p>
                  </a:txBody>
                  <a:tcPr/>
                </a:tc>
                <a:extLst>
                  <a:ext uri="{0D108BD9-81ED-4DB2-BD59-A6C34878D82A}">
                    <a16:rowId xmlns:a16="http://schemas.microsoft.com/office/drawing/2014/main" val="3479044603"/>
                  </a:ext>
                </a:extLst>
              </a:tr>
              <a:tr h="370840">
                <a:tc>
                  <a:txBody>
                    <a:bodyPr/>
                    <a:lstStyle/>
                    <a:p>
                      <a:r>
                        <a:rPr lang="en-US" sz="2800" kern="1200" dirty="0">
                          <a:solidFill>
                            <a:schemeClr val="dk1"/>
                          </a:solidFill>
                          <a:effectLst/>
                          <a:latin typeface="+mn-lt"/>
                          <a:ea typeface="+mn-ea"/>
                          <a:cs typeface="+mn-cs"/>
                        </a:rPr>
                        <a:t>“‘When you pray, go into your room’”</a:t>
                      </a:r>
                    </a:p>
                    <a:p>
                      <a:r>
                        <a:rPr lang="en-US" sz="2800" kern="1200" dirty="0">
                          <a:solidFill>
                            <a:schemeClr val="dk1"/>
                          </a:solidFill>
                          <a:effectLst/>
                          <a:latin typeface="+mn-lt"/>
                          <a:ea typeface="+mn-ea"/>
                          <a:cs typeface="+mn-cs"/>
                        </a:rPr>
                        <a:t>(Matt 6:6).</a:t>
                      </a:r>
                    </a:p>
                    <a:p>
                      <a:endParaRPr lang="en-US" sz="2800" dirty="0"/>
                    </a:p>
                  </a:txBody>
                  <a:tcPr/>
                </a:tc>
                <a:tc>
                  <a:txBody>
                    <a:bodyPr/>
                    <a:lstStyle/>
                    <a:p>
                      <a:r>
                        <a:rPr lang="en-US" sz="2800" kern="1200" dirty="0">
                          <a:solidFill>
                            <a:schemeClr val="dk1"/>
                          </a:solidFill>
                          <a:effectLst/>
                          <a:latin typeface="+mn-lt"/>
                          <a:ea typeface="+mn-ea"/>
                          <a:cs typeface="+mn-cs"/>
                        </a:rPr>
                        <a:t>Christ did not limit His</a:t>
                      </a:r>
                    </a:p>
                    <a:p>
                      <a:r>
                        <a:rPr lang="en-US" sz="2800" kern="1200" dirty="0">
                          <a:solidFill>
                            <a:schemeClr val="dk1"/>
                          </a:solidFill>
                          <a:effectLst/>
                          <a:latin typeface="+mn-lt"/>
                          <a:ea typeface="+mn-ea"/>
                          <a:cs typeface="+mn-cs"/>
                        </a:rPr>
                        <a:t>own prayer to a room, and restricting our praying to a certain location was not</a:t>
                      </a:r>
                    </a:p>
                    <a:p>
                      <a:r>
                        <a:rPr lang="en-US" sz="2800" kern="1200" dirty="0">
                          <a:solidFill>
                            <a:schemeClr val="dk1"/>
                          </a:solidFill>
                          <a:effectLst/>
                          <a:latin typeface="+mn-lt"/>
                          <a:ea typeface="+mn-ea"/>
                          <a:cs typeface="+mn-cs"/>
                        </a:rPr>
                        <a:t>what Christ intended.</a:t>
                      </a:r>
                    </a:p>
                  </a:txBody>
                  <a:tcPr/>
                </a:tc>
                <a:tc>
                  <a:txBody>
                    <a:bodyPr/>
                    <a:lstStyle/>
                    <a:p>
                      <a:r>
                        <a:rPr lang="en-US" sz="2800" kern="1200" dirty="0">
                          <a:solidFill>
                            <a:schemeClr val="dk1"/>
                          </a:solidFill>
                          <a:effectLst/>
                          <a:latin typeface="+mn-lt"/>
                          <a:ea typeface="+mn-ea"/>
                          <a:cs typeface="+mn-cs"/>
                        </a:rPr>
                        <a:t>Do not pray just to show</a:t>
                      </a:r>
                    </a:p>
                    <a:p>
                      <a:r>
                        <a:rPr lang="en-US" sz="2800" kern="1200" dirty="0">
                          <a:solidFill>
                            <a:schemeClr val="dk1"/>
                          </a:solidFill>
                          <a:effectLst/>
                          <a:latin typeface="+mn-lt"/>
                          <a:ea typeface="+mn-ea"/>
                          <a:cs typeface="+mn-cs"/>
                        </a:rPr>
                        <a:t>off your spiritually. Pray</a:t>
                      </a:r>
                    </a:p>
                    <a:p>
                      <a:r>
                        <a:rPr lang="en-US" sz="2800" kern="1200" dirty="0">
                          <a:solidFill>
                            <a:schemeClr val="dk1"/>
                          </a:solidFill>
                          <a:effectLst/>
                          <a:latin typeface="+mn-lt"/>
                          <a:ea typeface="+mn-ea"/>
                          <a:cs typeface="+mn-cs"/>
                        </a:rPr>
                        <a:t>just as intensely in private as you do in public.</a:t>
                      </a:r>
                    </a:p>
                    <a:p>
                      <a:endParaRPr lang="en-US" sz="2800" kern="1200" dirty="0">
                        <a:solidFill>
                          <a:schemeClr val="dk1"/>
                        </a:solidFill>
                        <a:effectLst/>
                        <a:latin typeface="+mn-lt"/>
                        <a:ea typeface="+mn-ea"/>
                        <a:cs typeface="+mn-cs"/>
                      </a:endParaRPr>
                    </a:p>
                  </a:txBody>
                  <a:tcPr/>
                </a:tc>
                <a:extLst>
                  <a:ext uri="{0D108BD9-81ED-4DB2-BD59-A6C34878D82A}">
                    <a16:rowId xmlns:a16="http://schemas.microsoft.com/office/drawing/2014/main" val="531743844"/>
                  </a:ext>
                </a:extLst>
              </a:tr>
              <a:tr h="370840">
                <a:tc>
                  <a:txBody>
                    <a:bodyPr/>
                    <a:lstStyle/>
                    <a:p>
                      <a:r>
                        <a:rPr lang="en-US" sz="2800" kern="1200" dirty="0">
                          <a:solidFill>
                            <a:schemeClr val="dk1"/>
                          </a:solidFill>
                          <a:effectLst/>
                          <a:latin typeface="+mn-lt"/>
                          <a:ea typeface="+mn-ea"/>
                          <a:cs typeface="+mn-cs"/>
                        </a:rPr>
                        <a:t>“‘Pluck out your eye’”</a:t>
                      </a:r>
                    </a:p>
                    <a:p>
                      <a:r>
                        <a:rPr lang="en-US" sz="2800" kern="1200" dirty="0">
                          <a:solidFill>
                            <a:schemeClr val="dk1"/>
                          </a:solidFill>
                          <a:effectLst/>
                          <a:latin typeface="+mn-lt"/>
                          <a:ea typeface="+mn-ea"/>
                          <a:cs typeface="+mn-cs"/>
                        </a:rPr>
                        <a:t>(Matt 5:29)</a:t>
                      </a:r>
                    </a:p>
                    <a:p>
                      <a:endParaRPr lang="en-US" sz="2800" dirty="0"/>
                    </a:p>
                  </a:txBody>
                  <a:tcPr/>
                </a:tc>
                <a:tc>
                  <a:txBody>
                    <a:bodyPr/>
                    <a:lstStyle/>
                    <a:p>
                      <a:r>
                        <a:rPr lang="en-US" sz="2800" kern="1200" dirty="0">
                          <a:solidFill>
                            <a:schemeClr val="dk1"/>
                          </a:solidFill>
                          <a:effectLst/>
                          <a:latin typeface="+mn-lt"/>
                          <a:ea typeface="+mn-ea"/>
                          <a:cs typeface="+mn-cs"/>
                        </a:rPr>
                        <a:t>Mutilation of the body</a:t>
                      </a:r>
                    </a:p>
                    <a:p>
                      <a:r>
                        <a:rPr lang="en-US" sz="2800" kern="1200" dirty="0">
                          <a:solidFill>
                            <a:schemeClr val="dk1"/>
                          </a:solidFill>
                          <a:effectLst/>
                          <a:latin typeface="+mn-lt"/>
                          <a:ea typeface="+mn-ea"/>
                          <a:cs typeface="+mn-cs"/>
                        </a:rPr>
                        <a:t>would not have the result Christ wanted.</a:t>
                      </a:r>
                    </a:p>
                  </a:txBody>
                  <a:tcPr/>
                </a:tc>
                <a:tc>
                  <a:txBody>
                    <a:bodyPr/>
                    <a:lstStyle/>
                    <a:p>
                      <a:r>
                        <a:rPr lang="en-US" sz="2800" kern="1200" dirty="0">
                          <a:solidFill>
                            <a:schemeClr val="dk1"/>
                          </a:solidFill>
                          <a:effectLst/>
                          <a:latin typeface="+mn-lt"/>
                          <a:ea typeface="+mn-ea"/>
                          <a:cs typeface="+mn-cs"/>
                        </a:rPr>
                        <a:t>No sin is worth it if it</a:t>
                      </a:r>
                    </a:p>
                    <a:p>
                      <a:r>
                        <a:rPr lang="en-US" sz="2800" kern="1200" dirty="0">
                          <a:solidFill>
                            <a:schemeClr val="dk1"/>
                          </a:solidFill>
                          <a:effectLst/>
                          <a:latin typeface="+mn-lt"/>
                          <a:ea typeface="+mn-ea"/>
                          <a:cs typeface="+mn-cs"/>
                        </a:rPr>
                        <a:t>keeps you out of heaven.</a:t>
                      </a:r>
                    </a:p>
                    <a:p>
                      <a:endParaRPr lang="en-US" sz="2800" kern="1200" dirty="0">
                        <a:solidFill>
                          <a:schemeClr val="dk1"/>
                        </a:solidFill>
                        <a:effectLst/>
                        <a:latin typeface="+mn-lt"/>
                        <a:ea typeface="+mn-ea"/>
                        <a:cs typeface="+mn-cs"/>
                      </a:endParaRPr>
                    </a:p>
                  </a:txBody>
                  <a:tcPr/>
                </a:tc>
                <a:extLst>
                  <a:ext uri="{0D108BD9-81ED-4DB2-BD59-A6C34878D82A}">
                    <a16:rowId xmlns:a16="http://schemas.microsoft.com/office/drawing/2014/main" val="2763207613"/>
                  </a:ext>
                </a:extLst>
              </a:tr>
            </a:tbl>
          </a:graphicData>
        </a:graphic>
      </p:graphicFrame>
    </p:spTree>
    <p:extLst>
      <p:ext uri="{BB962C8B-B14F-4D97-AF65-F5344CB8AC3E}">
        <p14:creationId xmlns:p14="http://schemas.microsoft.com/office/powerpoint/2010/main" val="3594902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F7847C-B6FD-233C-C29A-E846333B86B9}"/>
              </a:ext>
            </a:extLst>
          </p:cNvPr>
          <p:cNvSpPr>
            <a:spLocks noGrp="1"/>
          </p:cNvSpPr>
          <p:nvPr>
            <p:ph idx="1"/>
          </p:nvPr>
        </p:nvSpPr>
        <p:spPr>
          <a:xfrm>
            <a:off x="685801" y="636105"/>
            <a:ext cx="10989364" cy="5830956"/>
          </a:xfrm>
        </p:spPr>
        <p:txBody>
          <a:bodyPr anchor="t">
            <a:normAutofit/>
          </a:bodyPr>
          <a:lstStyle/>
          <a:p>
            <a:pPr marL="0" indent="0" algn="ctr">
              <a:buNone/>
            </a:pPr>
            <a:r>
              <a:rPr lang="en-US" sz="2800" b="1" dirty="0"/>
              <a:t>Acts: An Interpretive History</a:t>
            </a:r>
          </a:p>
          <a:p>
            <a:r>
              <a:rPr lang="en-US" sz="2800" dirty="0"/>
              <a:t>The book of Acts is far more than a historical record. It is an</a:t>
            </a:r>
            <a:r>
              <a:rPr lang="en-US" sz="2800" u="sng" dirty="0"/>
              <a:t> interpretive</a:t>
            </a:r>
          </a:p>
          <a:p>
            <a:pPr marL="0" indent="0">
              <a:buNone/>
            </a:pPr>
            <a:r>
              <a:rPr lang="en-US" sz="2800" u="sng" dirty="0"/>
              <a:t>history</a:t>
            </a:r>
            <a:r>
              <a:rPr lang="en-US" sz="2800" dirty="0"/>
              <a:t>. Luke presents theology through history. </a:t>
            </a:r>
          </a:p>
          <a:p>
            <a:pPr marL="0" indent="0">
              <a:buNone/>
            </a:pPr>
            <a:endParaRPr lang="en-US" sz="2800" dirty="0"/>
          </a:p>
          <a:p>
            <a:r>
              <a:rPr lang="en-US" sz="2800" dirty="0"/>
              <a:t>The book of Acts gives us twenty-eight chapters packed with trials, riots, persecutions, escapes, martyrdoms, voyages, shipwrecks, and rescues. And all of this action takes place in the major cities of the ancient world: Jerusalem, Antioch, Philippi, Corinth, Antioch, Ephesus, and Rome. There is an equal variety in the settings: temples, prisons, courts, deserts, ships, seas, barracks, and theaters...</a:t>
            </a:r>
          </a:p>
          <a:p>
            <a:endParaRPr lang="en-US" sz="2800" dirty="0"/>
          </a:p>
          <a:p>
            <a:endParaRPr lang="en-US" sz="2800" dirty="0"/>
          </a:p>
        </p:txBody>
      </p:sp>
    </p:spTree>
    <p:extLst>
      <p:ext uri="{BB962C8B-B14F-4D97-AF65-F5344CB8AC3E}">
        <p14:creationId xmlns:p14="http://schemas.microsoft.com/office/powerpoint/2010/main" val="1740213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1F299D-D8DF-FB6D-6564-E09A74483C1E}"/>
              </a:ext>
            </a:extLst>
          </p:cNvPr>
          <p:cNvSpPr>
            <a:spLocks noGrp="1"/>
          </p:cNvSpPr>
          <p:nvPr>
            <p:ph idx="1"/>
          </p:nvPr>
        </p:nvSpPr>
        <p:spPr>
          <a:xfrm>
            <a:off x="685801" y="516835"/>
            <a:ext cx="10976112" cy="5976730"/>
          </a:xfrm>
        </p:spPr>
        <p:txBody>
          <a:bodyPr anchor="t">
            <a:normAutofit/>
          </a:bodyPr>
          <a:lstStyle/>
          <a:p>
            <a:r>
              <a:rPr lang="en-US" sz="2800" dirty="0"/>
              <a:t>Review the differences between normative or descriptive writing:  Chapter 7 states an action that is meant to be a pattern for all believers of all time is called </a:t>
            </a:r>
            <a:r>
              <a:rPr lang="en-US" sz="2800" i="1" dirty="0"/>
              <a:t>normative</a:t>
            </a:r>
            <a:r>
              <a:rPr lang="en-US" sz="2800" dirty="0"/>
              <a:t>. An action that only describes what happened or illustrates the faith of biblical characters is called </a:t>
            </a:r>
            <a:r>
              <a:rPr lang="en-US" sz="2800" i="1" dirty="0"/>
              <a:t>descriptive</a:t>
            </a:r>
            <a:r>
              <a:rPr lang="en-US" sz="2800" dirty="0"/>
              <a:t>.</a:t>
            </a:r>
          </a:p>
          <a:p>
            <a:r>
              <a:rPr lang="en-US" sz="2800" dirty="0"/>
              <a:t>Doctrine Must Not Be Based on a Single Event Alone</a:t>
            </a:r>
          </a:p>
          <a:p>
            <a:endParaRPr lang="en-US" sz="2800" dirty="0"/>
          </a:p>
          <a:p>
            <a:r>
              <a:rPr lang="en-US" sz="2800" dirty="0"/>
              <a:t>Doctrines Must Be Confirmed by Consistent Witness of Scripture</a:t>
            </a:r>
          </a:p>
          <a:p>
            <a:endParaRPr lang="en-US" sz="2800" dirty="0"/>
          </a:p>
          <a:p>
            <a:r>
              <a:rPr lang="en-US" sz="2800" dirty="0"/>
              <a:t>Doctrines Must Reflect the Intention of the Original Writer</a:t>
            </a:r>
          </a:p>
          <a:p>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1394760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388B-6FAE-0A20-0C93-F885AC49FD6A}"/>
              </a:ext>
            </a:extLst>
          </p:cNvPr>
          <p:cNvSpPr>
            <a:spLocks noGrp="1"/>
          </p:cNvSpPr>
          <p:nvPr>
            <p:ph idx="1"/>
          </p:nvPr>
        </p:nvSpPr>
        <p:spPr>
          <a:xfrm>
            <a:off x="147484" y="143796"/>
            <a:ext cx="11931445" cy="6570407"/>
          </a:xfrm>
        </p:spPr>
        <p:txBody>
          <a:bodyPr anchor="t">
            <a:normAutofit fontScale="92500" lnSpcReduction="20000"/>
          </a:bodyPr>
          <a:lstStyle/>
          <a:p>
            <a:pPr marL="0" indent="0" algn="ctr">
              <a:buNone/>
            </a:pPr>
            <a:r>
              <a:rPr lang="en-US" sz="3200" dirty="0"/>
              <a:t>Epistles – Occasional/Situational Documents</a:t>
            </a:r>
          </a:p>
          <a:p>
            <a:r>
              <a:rPr lang="en-US" sz="2800" dirty="0"/>
              <a:t>The Epistles are not addressed to us directly. We are eavesdropping on real and personal correspondence sent in the first century.</a:t>
            </a:r>
          </a:p>
          <a:p>
            <a:r>
              <a:rPr lang="en-US" sz="2800" dirty="0"/>
              <a:t>22 of the 27 NT books are written as epistles, </a:t>
            </a:r>
            <a:r>
              <a:rPr lang="en-US" dirty="0"/>
              <a:t> </a:t>
            </a:r>
            <a:r>
              <a:rPr lang="en-US" sz="2800" dirty="0"/>
              <a:t>interweaving historical circumstances with the teachings. </a:t>
            </a:r>
          </a:p>
          <a:p>
            <a:pPr marL="0" indent="0">
              <a:buNone/>
            </a:pPr>
            <a:endParaRPr lang="en-US" sz="2800" dirty="0"/>
          </a:p>
          <a:p>
            <a:r>
              <a:rPr lang="en-US" sz="2800" dirty="0"/>
              <a:t>Note: I Peter mentions persecution several times – paralleling Nero’s persecution against Christians</a:t>
            </a:r>
          </a:p>
          <a:p>
            <a:endParaRPr lang="en-US" sz="2800" dirty="0"/>
          </a:p>
          <a:p>
            <a:r>
              <a:rPr lang="en-US" sz="2800" dirty="0"/>
              <a:t>Paul is writing to the Philippians while he is under arrest and waiting for Nero’s sentence adds depth to the interpretation of his message. Paul is in chains, yet he takes time from his crisis to pray for the Philippians and thank them for their gift. At any moment, he could be called before Caesar, yet his mind is on the unity in the church in Philippi (Philippians 1:24; 2:1–4), he states, “stop complaining”, and specifically on the tension between two women in the congregation—Euodia and Syntyche (Philippians 4:2). With his life in danger, he still is concerned that the church maintains its unity (Philippians 1:27; 2:1–4).</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088338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2157DD-BDD3-BB89-B05F-CE1EFB324895}"/>
              </a:ext>
            </a:extLst>
          </p:cNvPr>
          <p:cNvSpPr>
            <a:spLocks noGrp="1"/>
          </p:cNvSpPr>
          <p:nvPr>
            <p:ph idx="1"/>
          </p:nvPr>
        </p:nvSpPr>
        <p:spPr>
          <a:xfrm>
            <a:off x="250723" y="235974"/>
            <a:ext cx="11769212" cy="6445045"/>
          </a:xfrm>
        </p:spPr>
        <p:txBody>
          <a:bodyPr anchor="t">
            <a:normAutofit fontScale="92500" lnSpcReduction="10000"/>
          </a:bodyPr>
          <a:lstStyle/>
          <a:p>
            <a:pPr marL="0" indent="0" algn="ctr">
              <a:buNone/>
            </a:pPr>
            <a:r>
              <a:rPr lang="en-US" sz="3200" b="1" dirty="0"/>
              <a:t>For All Christians or Only for the Original Readers</a:t>
            </a:r>
            <a:endParaRPr lang="en-US" sz="3200" dirty="0"/>
          </a:p>
          <a:p>
            <a:r>
              <a:rPr lang="en-US" sz="2800" dirty="0"/>
              <a:t>Descriptive instruction illustrates how a truth was </a:t>
            </a:r>
            <a:r>
              <a:rPr lang="en-US" sz="2800" u="sng" dirty="0"/>
              <a:t>applied in one historic case</a:t>
            </a:r>
            <a:r>
              <a:rPr lang="en-US" sz="2800" dirty="0"/>
              <a:t>. The </a:t>
            </a:r>
            <a:r>
              <a:rPr lang="en-US" sz="2800" u="sng" dirty="0"/>
              <a:t>application is limited to the first century</a:t>
            </a:r>
            <a:r>
              <a:rPr lang="en-US" sz="2800" dirty="0"/>
              <a:t>, </a:t>
            </a:r>
            <a:r>
              <a:rPr lang="en-US" sz="2800" b="1" dirty="0"/>
              <a:t>but</a:t>
            </a:r>
            <a:r>
              <a:rPr lang="en-US" sz="2800" dirty="0"/>
              <a:t> the </a:t>
            </a:r>
            <a:r>
              <a:rPr lang="en-US" sz="2800" u="sng" dirty="0"/>
              <a:t>truth it illustrates is still eternal</a:t>
            </a:r>
            <a:r>
              <a:rPr lang="en-US" sz="2800" dirty="0"/>
              <a:t>. </a:t>
            </a:r>
          </a:p>
          <a:p>
            <a:endParaRPr lang="en-US" sz="2800" dirty="0"/>
          </a:p>
          <a:p>
            <a:r>
              <a:rPr lang="en-US" sz="2800" dirty="0"/>
              <a:t>Normative or Descriptive, ask:</a:t>
            </a:r>
          </a:p>
          <a:p>
            <a:pPr marL="0" indent="0">
              <a:buNone/>
            </a:pPr>
            <a:r>
              <a:rPr lang="en-US" sz="2800" dirty="0"/>
              <a:t>1. </a:t>
            </a:r>
            <a:r>
              <a:rPr lang="en-US" sz="2800" u="sng" dirty="0"/>
              <a:t>Is the instruction mentioned more than once in the Bible</a:t>
            </a:r>
            <a:r>
              <a:rPr lang="en-US" sz="2800" dirty="0"/>
              <a:t>? </a:t>
            </a:r>
          </a:p>
          <a:p>
            <a:pPr marL="0" indent="0">
              <a:buNone/>
            </a:pPr>
            <a:r>
              <a:rPr lang="en-US" sz="2800" dirty="0"/>
              <a:t>2. </a:t>
            </a:r>
            <a:r>
              <a:rPr lang="en-US" sz="2800" u="sng" dirty="0"/>
              <a:t>Is the instruction confirmed or clarified by other passages</a:t>
            </a:r>
            <a:r>
              <a:rPr lang="en-US" sz="2800" dirty="0"/>
              <a:t>? To be normative, the instruction should be clearly taught in other passages and be the uniform testimony of Scripture.</a:t>
            </a:r>
          </a:p>
          <a:p>
            <a:pPr marL="0" indent="0">
              <a:buNone/>
            </a:pPr>
            <a:r>
              <a:rPr lang="en-US" sz="2800" dirty="0"/>
              <a:t>3. </a:t>
            </a:r>
            <a:r>
              <a:rPr lang="en-US" sz="2800" u="sng" dirty="0"/>
              <a:t>How does this instruction fit into the entire message of the Epistle</a:t>
            </a:r>
            <a:r>
              <a:rPr lang="en-US" sz="2800" dirty="0"/>
              <a:t>? The original intent of the author and the circumstances of the readers should guide the interpretation.</a:t>
            </a:r>
          </a:p>
          <a:p>
            <a:pPr marL="0" indent="0">
              <a:buNone/>
            </a:pPr>
            <a:r>
              <a:rPr lang="en-US" sz="2800" dirty="0"/>
              <a:t>4. </a:t>
            </a:r>
            <a:r>
              <a:rPr lang="en-US" sz="2800" u="sng" dirty="0"/>
              <a:t>What truth does the passage teach to the modern believer</a:t>
            </a:r>
            <a:r>
              <a:rPr lang="en-US" sz="2800" dirty="0"/>
              <a:t>?</a:t>
            </a:r>
            <a:r>
              <a:rPr lang="en-US" sz="2800" i="1" dirty="0"/>
              <a:t> </a:t>
            </a:r>
            <a:r>
              <a:rPr lang="en-US" sz="2800" dirty="0"/>
              <a:t>If the instruction is descriptive, the interpreter must look for the underlying truth it illustrates.</a:t>
            </a:r>
          </a:p>
          <a:p>
            <a:pPr marL="0" indent="0">
              <a:buNone/>
            </a:pPr>
            <a:endParaRPr lang="en-US" sz="2800" dirty="0"/>
          </a:p>
          <a:p>
            <a:pPr marL="0" indent="0">
              <a:buNone/>
            </a:pPr>
            <a:endParaRPr lang="en-US" sz="3200" dirty="0"/>
          </a:p>
        </p:txBody>
      </p:sp>
    </p:spTree>
    <p:extLst>
      <p:ext uri="{BB962C8B-B14F-4D97-AF65-F5344CB8AC3E}">
        <p14:creationId xmlns:p14="http://schemas.microsoft.com/office/powerpoint/2010/main" val="3698692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FD70F-D297-3A77-98A2-CFC23CB51CD3}"/>
              </a:ext>
            </a:extLst>
          </p:cNvPr>
          <p:cNvSpPr>
            <a:spLocks noGrp="1"/>
          </p:cNvSpPr>
          <p:nvPr>
            <p:ph type="title"/>
          </p:nvPr>
        </p:nvSpPr>
        <p:spPr>
          <a:xfrm>
            <a:off x="685800" y="300445"/>
            <a:ext cx="10887890" cy="788126"/>
          </a:xfrm>
        </p:spPr>
        <p:txBody>
          <a:bodyPr>
            <a:noAutofit/>
          </a:bodyPr>
          <a:lstStyle/>
          <a:p>
            <a:pPr algn="ctr"/>
            <a:r>
              <a:rPr lang="en-US" dirty="0"/>
              <a:t>Genres: Gospels, Acts, and the Epistles (letters)</a:t>
            </a:r>
          </a:p>
        </p:txBody>
      </p:sp>
      <p:sp>
        <p:nvSpPr>
          <p:cNvPr id="3" name="Content Placeholder 2">
            <a:extLst>
              <a:ext uri="{FF2B5EF4-FFF2-40B4-BE49-F238E27FC236}">
                <a16:creationId xmlns:a16="http://schemas.microsoft.com/office/drawing/2014/main" id="{A26705B5-A07A-EFBE-CF00-7E45146EB7BF}"/>
              </a:ext>
            </a:extLst>
          </p:cNvPr>
          <p:cNvSpPr>
            <a:spLocks noGrp="1"/>
          </p:cNvSpPr>
          <p:nvPr>
            <p:ph idx="1"/>
          </p:nvPr>
        </p:nvSpPr>
        <p:spPr>
          <a:xfrm>
            <a:off x="466996" y="1397727"/>
            <a:ext cx="11325497" cy="5016137"/>
          </a:xfrm>
        </p:spPr>
        <p:txBody>
          <a:bodyPr anchor="t">
            <a:noAutofit/>
          </a:bodyPr>
          <a:lstStyle/>
          <a:p>
            <a:r>
              <a:rPr lang="en-US" sz="3200" dirty="0"/>
              <a:t>Word pictures help us experience the emotions and intellect of the speaker.</a:t>
            </a:r>
          </a:p>
          <a:p>
            <a:endParaRPr lang="en-US" sz="3200" dirty="0"/>
          </a:p>
          <a:p>
            <a:r>
              <a:rPr lang="en-US" sz="3200" dirty="0"/>
              <a:t>9/10 teachings/ statements of Jesus are spoken in word pictures – Gospels</a:t>
            </a:r>
          </a:p>
          <a:p>
            <a:endParaRPr lang="en-US" sz="3200" dirty="0"/>
          </a:p>
          <a:p>
            <a:r>
              <a:rPr lang="en-US" sz="3200" dirty="0"/>
              <a:t>Acts often shows truth through stories/events</a:t>
            </a:r>
          </a:p>
          <a:p>
            <a:endParaRPr lang="en-US" sz="3200" dirty="0"/>
          </a:p>
          <a:p>
            <a:r>
              <a:rPr lang="en-US" sz="3200" dirty="0"/>
              <a:t>The Epistles are more intimate and real-life in approach </a:t>
            </a:r>
          </a:p>
        </p:txBody>
      </p:sp>
    </p:spTree>
    <p:extLst>
      <p:ext uri="{BB962C8B-B14F-4D97-AF65-F5344CB8AC3E}">
        <p14:creationId xmlns:p14="http://schemas.microsoft.com/office/powerpoint/2010/main" val="1603161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4" name="Title 3">
            <a:extLst>
              <a:ext uri="{FF2B5EF4-FFF2-40B4-BE49-F238E27FC236}">
                <a16:creationId xmlns:a16="http://schemas.microsoft.com/office/drawing/2014/main" id="{32663DC4-A560-6B94-43AB-594E1A8C7753}"/>
              </a:ext>
            </a:extLst>
          </p:cNvPr>
          <p:cNvSpPr>
            <a:spLocks noGrp="1"/>
          </p:cNvSpPr>
          <p:nvPr>
            <p:ph type="title"/>
          </p:nvPr>
        </p:nvSpPr>
        <p:spPr>
          <a:xfrm>
            <a:off x="4754384" y="221946"/>
            <a:ext cx="6282266" cy="566058"/>
          </a:xfrm>
        </p:spPr>
        <p:txBody>
          <a:bodyPr vert="horz" lIns="91440" tIns="45720" rIns="91440" bIns="45720" rtlCol="0" anchor="ctr">
            <a:normAutofit fontScale="90000"/>
          </a:bodyPr>
          <a:lstStyle/>
          <a:p>
            <a:r>
              <a:rPr lang="en-US" dirty="0"/>
              <a:t>Pericope:</a:t>
            </a:r>
          </a:p>
        </p:txBody>
      </p:sp>
      <p:sp>
        <p:nvSpPr>
          <p:cNvPr id="6" name="Content Placeholder 5">
            <a:extLst>
              <a:ext uri="{FF2B5EF4-FFF2-40B4-BE49-F238E27FC236}">
                <a16:creationId xmlns:a16="http://schemas.microsoft.com/office/drawing/2014/main" id="{381BCED1-EEC7-5302-1835-757E4C31FE02}"/>
              </a:ext>
            </a:extLst>
          </p:cNvPr>
          <p:cNvSpPr>
            <a:spLocks noGrp="1"/>
          </p:cNvSpPr>
          <p:nvPr>
            <p:ph sz="half" idx="2"/>
          </p:nvPr>
        </p:nvSpPr>
        <p:spPr>
          <a:xfrm>
            <a:off x="4138046" y="1027808"/>
            <a:ext cx="7707788" cy="5545334"/>
          </a:xfrm>
        </p:spPr>
        <p:txBody>
          <a:bodyPr vert="horz" lIns="91440" tIns="45720" rIns="91440" bIns="45720" rtlCol="0" anchor="t">
            <a:normAutofit/>
          </a:bodyPr>
          <a:lstStyle/>
          <a:p>
            <a:r>
              <a:rPr lang="en-US" sz="2800" dirty="0"/>
              <a:t>Sallman’s portrait of Jesus was not to create an image of what Jesus could have looked like</a:t>
            </a:r>
          </a:p>
          <a:p>
            <a:endParaRPr lang="en-US" sz="2800" dirty="0"/>
          </a:p>
          <a:p>
            <a:r>
              <a:rPr lang="en-US" sz="2800" dirty="0"/>
              <a:t>It was an interpretation of what the artist felt Christ is like. Through this image, the personality and character of Christ are revealed.</a:t>
            </a:r>
          </a:p>
          <a:p>
            <a:endParaRPr lang="en-US" sz="2800" dirty="0"/>
          </a:p>
          <a:p>
            <a:r>
              <a:rPr lang="en-US" sz="2800" dirty="0"/>
              <a:t>The Gospels do the same by using ‘pericopes’. A writing style like a newspaper article. They are small, self-contained units that go together to form a Gospel. “Chunks”</a:t>
            </a:r>
          </a:p>
          <a:p>
            <a:endParaRPr lang="en-US" sz="2800" dirty="0"/>
          </a:p>
          <a:p>
            <a:endParaRPr lang="en-US" sz="2800" dirty="0"/>
          </a:p>
          <a:p>
            <a:endParaRPr lang="en-US" sz="2800" dirty="0"/>
          </a:p>
        </p:txBody>
      </p:sp>
      <p:pic>
        <p:nvPicPr>
          <p:cNvPr id="7" name="Content Placeholder 6" descr="A close-up of a person&#10;&#10;AI-generated content may be incorrect.">
            <a:extLst>
              <a:ext uri="{FF2B5EF4-FFF2-40B4-BE49-F238E27FC236}">
                <a16:creationId xmlns:a16="http://schemas.microsoft.com/office/drawing/2014/main" id="{7679FC77-9B06-971B-FBC3-AC529D69A019}"/>
              </a:ext>
            </a:extLst>
          </p:cNvPr>
          <p:cNvPicPr>
            <a:picLocks noGrp="1" noChangeAspect="1"/>
          </p:cNvPicPr>
          <p:nvPr>
            <p:ph sz="half" idx="1"/>
          </p:nvPr>
        </p:nvPicPr>
        <p:blipFill>
          <a:blip r:embed="rId4"/>
          <a:srcRect l="15944" r="1942" b="-2"/>
          <a:stretch>
            <a:fillRect/>
          </a:stretch>
        </p:blipFill>
        <p:spPr>
          <a:xfrm>
            <a:off x="346166" y="1027807"/>
            <a:ext cx="3445714" cy="4800599"/>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8" name="TextBox 7">
            <a:extLst>
              <a:ext uri="{FF2B5EF4-FFF2-40B4-BE49-F238E27FC236}">
                <a16:creationId xmlns:a16="http://schemas.microsoft.com/office/drawing/2014/main" id="{1A43138A-F112-D148-1D30-6ACA2DEEDE9A}"/>
              </a:ext>
            </a:extLst>
          </p:cNvPr>
          <p:cNvSpPr txBox="1"/>
          <p:nvPr/>
        </p:nvSpPr>
        <p:spPr>
          <a:xfrm>
            <a:off x="24685" y="6111477"/>
            <a:ext cx="4088675" cy="461665"/>
          </a:xfrm>
          <a:prstGeom prst="rect">
            <a:avLst/>
          </a:prstGeom>
          <a:noFill/>
        </p:spPr>
        <p:txBody>
          <a:bodyPr wrap="square" rtlCol="0">
            <a:spAutoFit/>
          </a:bodyPr>
          <a:lstStyle/>
          <a:p>
            <a:r>
              <a:rPr lang="en-US" sz="2400" dirty="0"/>
              <a:t>Sallman’s 1940 portrait of Jesus</a:t>
            </a:r>
          </a:p>
        </p:txBody>
      </p:sp>
    </p:spTree>
    <p:extLst>
      <p:ext uri="{BB962C8B-B14F-4D97-AF65-F5344CB8AC3E}">
        <p14:creationId xmlns:p14="http://schemas.microsoft.com/office/powerpoint/2010/main" val="2040337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D8D1273-42AA-5D43-C117-D66AA2EA9B9C}"/>
              </a:ext>
            </a:extLst>
          </p:cNvPr>
          <p:cNvSpPr>
            <a:spLocks noGrp="1"/>
          </p:cNvSpPr>
          <p:nvPr>
            <p:ph idx="1"/>
          </p:nvPr>
        </p:nvSpPr>
        <p:spPr>
          <a:xfrm>
            <a:off x="685801" y="457200"/>
            <a:ext cx="10835639" cy="6217919"/>
          </a:xfrm>
        </p:spPr>
        <p:txBody>
          <a:bodyPr anchor="t">
            <a:normAutofit lnSpcReduction="10000"/>
          </a:bodyPr>
          <a:lstStyle/>
          <a:p>
            <a:r>
              <a:rPr lang="en-US" sz="2800" dirty="0"/>
              <a:t>Pericopes do not always follow chronological order. The writer often groups events topically or by theme to emphasize his purpose for writing.</a:t>
            </a:r>
          </a:p>
          <a:p>
            <a:endParaRPr lang="en-US" sz="2800" dirty="0"/>
          </a:p>
          <a:p>
            <a:r>
              <a:rPr lang="en-US" sz="2800" dirty="0"/>
              <a:t>Pericopes are mosaic tiles that build a complete </a:t>
            </a:r>
          </a:p>
          <a:p>
            <a:pPr marL="0" indent="0">
              <a:buNone/>
            </a:pPr>
            <a:r>
              <a:rPr lang="en-US" sz="2800" dirty="0"/>
              <a:t>picture one independent tile at a time. Must be read </a:t>
            </a:r>
          </a:p>
          <a:p>
            <a:pPr marL="0" indent="0">
              <a:buNone/>
            </a:pPr>
            <a:r>
              <a:rPr lang="en-US" sz="2800" dirty="0"/>
              <a:t>as a whole unit – not one verse alone</a:t>
            </a:r>
          </a:p>
          <a:p>
            <a:endParaRPr lang="en-US" sz="2800" dirty="0"/>
          </a:p>
          <a:p>
            <a:r>
              <a:rPr lang="en-US" sz="2800" dirty="0"/>
              <a:t>The pericope opens with a change of location, audience, or time. Ex: </a:t>
            </a:r>
            <a:r>
              <a:rPr lang="en-US" sz="2400" dirty="0"/>
              <a:t>Mark 2:1–12: “A few days later, when Jesus again entered Capernaum...”</a:t>
            </a:r>
            <a:br>
              <a:rPr lang="en-US" sz="2400" dirty="0"/>
            </a:br>
            <a:r>
              <a:rPr lang="en-US" sz="2400" dirty="0"/>
              <a:t>Mark 2:13–17: “Once again . . . beside the lake. A large crowd came to him . . .As he walked along” (vv. 13–14).</a:t>
            </a:r>
            <a:br>
              <a:rPr lang="en-US" sz="2400" dirty="0"/>
            </a:br>
            <a:r>
              <a:rPr lang="en-US" sz="2400" dirty="0"/>
              <a:t>Mark 2:23–27: “One Sabbath . . . grainfields . . . Pharisees said” (vv. 23–24)</a:t>
            </a:r>
          </a:p>
          <a:p>
            <a:pPr marL="0" indent="0">
              <a:buNone/>
            </a:pPr>
            <a:endParaRPr lang="en-US" sz="2400" dirty="0"/>
          </a:p>
          <a:p>
            <a:endParaRPr lang="en-US" sz="2400" dirty="0"/>
          </a:p>
          <a:p>
            <a:endParaRPr lang="en-US" sz="2800" dirty="0"/>
          </a:p>
          <a:p>
            <a:endParaRPr lang="en-US" sz="2800" dirty="0"/>
          </a:p>
        </p:txBody>
      </p:sp>
      <p:pic>
        <p:nvPicPr>
          <p:cNvPr id="7" name="Picture 6">
            <a:extLst>
              <a:ext uri="{FF2B5EF4-FFF2-40B4-BE49-F238E27FC236}">
                <a16:creationId xmlns:a16="http://schemas.microsoft.com/office/drawing/2014/main" id="{AE4A3BA6-7AAB-F26A-0C00-38C15EB8312C}"/>
              </a:ext>
            </a:extLst>
          </p:cNvPr>
          <p:cNvPicPr>
            <a:picLocks noChangeAspect="1"/>
          </p:cNvPicPr>
          <p:nvPr/>
        </p:nvPicPr>
        <p:blipFill>
          <a:blip r:embed="rId2"/>
          <a:stretch>
            <a:fillRect/>
          </a:stretch>
        </p:blipFill>
        <p:spPr>
          <a:xfrm>
            <a:off x="8621486" y="1632857"/>
            <a:ext cx="2884713" cy="2155372"/>
          </a:xfrm>
          <a:prstGeom prst="rect">
            <a:avLst/>
          </a:prstGeom>
        </p:spPr>
      </p:pic>
    </p:spTree>
    <p:extLst>
      <p:ext uri="{BB962C8B-B14F-4D97-AF65-F5344CB8AC3E}">
        <p14:creationId xmlns:p14="http://schemas.microsoft.com/office/powerpoint/2010/main" val="171379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D7FD3B-6B2D-183E-D089-293903D952D2}"/>
              </a:ext>
            </a:extLst>
          </p:cNvPr>
          <p:cNvSpPr>
            <a:spLocks noGrp="1"/>
          </p:cNvSpPr>
          <p:nvPr>
            <p:ph idx="1"/>
          </p:nvPr>
        </p:nvSpPr>
        <p:spPr>
          <a:xfrm>
            <a:off x="671053" y="1604433"/>
            <a:ext cx="10131425" cy="3649133"/>
          </a:xfrm>
        </p:spPr>
        <p:txBody>
          <a:bodyPr>
            <a:normAutofit/>
          </a:bodyPr>
          <a:lstStyle/>
          <a:p>
            <a:pPr marL="0" indent="0" algn="ctr">
              <a:buNone/>
            </a:pPr>
            <a:r>
              <a:rPr lang="en-US" sz="4000" dirty="0"/>
              <a:t>What is a pericope? Give an example:</a:t>
            </a:r>
          </a:p>
        </p:txBody>
      </p:sp>
    </p:spTree>
    <p:extLst>
      <p:ext uri="{BB962C8B-B14F-4D97-AF65-F5344CB8AC3E}">
        <p14:creationId xmlns:p14="http://schemas.microsoft.com/office/powerpoint/2010/main" val="3475528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4C32F-2DE8-80E7-FFE5-000DAD1EE88E}"/>
              </a:ext>
            </a:extLst>
          </p:cNvPr>
          <p:cNvSpPr>
            <a:spLocks noGrp="1"/>
          </p:cNvSpPr>
          <p:nvPr>
            <p:ph idx="1"/>
          </p:nvPr>
        </p:nvSpPr>
        <p:spPr>
          <a:xfrm>
            <a:off x="632460" y="188259"/>
            <a:ext cx="10927079" cy="6201399"/>
          </a:xfrm>
        </p:spPr>
        <p:txBody>
          <a:bodyPr anchor="t">
            <a:normAutofit/>
          </a:bodyPr>
          <a:lstStyle/>
          <a:p>
            <a:pPr algn="ctr"/>
            <a:r>
              <a:rPr lang="en-US" sz="2800" dirty="0"/>
              <a:t>Types, Purpose, and Examples of Pericopes:</a:t>
            </a:r>
          </a:p>
          <a:p>
            <a:endParaRPr lang="en-US" sz="2800" dirty="0"/>
          </a:p>
        </p:txBody>
      </p:sp>
      <p:graphicFrame>
        <p:nvGraphicFramePr>
          <p:cNvPr id="4" name="Table 3">
            <a:extLst>
              <a:ext uri="{FF2B5EF4-FFF2-40B4-BE49-F238E27FC236}">
                <a16:creationId xmlns:a16="http://schemas.microsoft.com/office/drawing/2014/main" id="{FB3490E3-B9F9-E650-D22C-35A8F7D2D248}"/>
              </a:ext>
            </a:extLst>
          </p:cNvPr>
          <p:cNvGraphicFramePr>
            <a:graphicFrameLocks noGrp="1"/>
          </p:cNvGraphicFramePr>
          <p:nvPr>
            <p:extLst>
              <p:ext uri="{D42A27DB-BD31-4B8C-83A1-F6EECF244321}">
                <p14:modId xmlns:p14="http://schemas.microsoft.com/office/powerpoint/2010/main" val="2245186174"/>
              </p:ext>
            </p:extLst>
          </p:nvPr>
        </p:nvGraphicFramePr>
        <p:xfrm>
          <a:off x="315686" y="1056171"/>
          <a:ext cx="11560626" cy="5486400"/>
        </p:xfrm>
        <a:graphic>
          <a:graphicData uri="http://schemas.openxmlformats.org/drawingml/2006/table">
            <a:tbl>
              <a:tblPr firstRow="1" bandRow="1">
                <a:tableStyleId>{5C22544A-7EE6-4342-B048-85BDC9FD1C3A}</a:tableStyleId>
              </a:tblPr>
              <a:tblGrid>
                <a:gridCol w="3853542">
                  <a:extLst>
                    <a:ext uri="{9D8B030D-6E8A-4147-A177-3AD203B41FA5}">
                      <a16:colId xmlns:a16="http://schemas.microsoft.com/office/drawing/2014/main" val="3921525653"/>
                    </a:ext>
                  </a:extLst>
                </a:gridCol>
                <a:gridCol w="3853542">
                  <a:extLst>
                    <a:ext uri="{9D8B030D-6E8A-4147-A177-3AD203B41FA5}">
                      <a16:colId xmlns:a16="http://schemas.microsoft.com/office/drawing/2014/main" val="3025406407"/>
                    </a:ext>
                  </a:extLst>
                </a:gridCol>
                <a:gridCol w="3853542">
                  <a:extLst>
                    <a:ext uri="{9D8B030D-6E8A-4147-A177-3AD203B41FA5}">
                      <a16:colId xmlns:a16="http://schemas.microsoft.com/office/drawing/2014/main" val="2615028477"/>
                    </a:ext>
                  </a:extLst>
                </a:gridCol>
              </a:tblGrid>
              <a:tr h="345923">
                <a:tc>
                  <a:txBody>
                    <a:bodyPr/>
                    <a:lstStyle/>
                    <a:p>
                      <a:r>
                        <a:rPr lang="en-US" sz="2400" dirty="0"/>
                        <a:t>Type:</a:t>
                      </a:r>
                    </a:p>
                  </a:txBody>
                  <a:tcPr/>
                </a:tc>
                <a:tc>
                  <a:txBody>
                    <a:bodyPr/>
                    <a:lstStyle/>
                    <a:p>
                      <a:r>
                        <a:rPr lang="en-US" sz="2400" dirty="0"/>
                        <a:t>Purpose:</a:t>
                      </a:r>
                    </a:p>
                  </a:txBody>
                  <a:tcPr/>
                </a:tc>
                <a:tc>
                  <a:txBody>
                    <a:bodyPr/>
                    <a:lstStyle/>
                    <a:p>
                      <a:r>
                        <a:rPr lang="en-US" sz="2400" dirty="0"/>
                        <a:t>Example:</a:t>
                      </a:r>
                    </a:p>
                  </a:txBody>
                  <a:tcPr/>
                </a:tc>
                <a:extLst>
                  <a:ext uri="{0D108BD9-81ED-4DB2-BD59-A6C34878D82A}">
                    <a16:rowId xmlns:a16="http://schemas.microsoft.com/office/drawing/2014/main" val="958729343"/>
                  </a:ext>
                </a:extLst>
              </a:tr>
              <a:tr h="370840">
                <a:tc>
                  <a:txBody>
                    <a:bodyPr/>
                    <a:lstStyle/>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Annunciation/nativity</a:t>
                      </a:r>
                    </a:p>
                    <a:p>
                      <a:r>
                        <a:rPr lang="en-US" sz="2400" kern="1200" dirty="0">
                          <a:solidFill>
                            <a:schemeClr val="dk1"/>
                          </a:solidFill>
                          <a:effectLst/>
                          <a:latin typeface="+mn-lt"/>
                          <a:ea typeface="+mn-ea"/>
                          <a:cs typeface="+mn-cs"/>
                        </a:rPr>
                        <a:t>stories</a:t>
                      </a:r>
                    </a:p>
                  </a:txBody>
                  <a:tcPr/>
                </a:tc>
                <a:tc>
                  <a:txBody>
                    <a:bodyPr/>
                    <a:lstStyle/>
                    <a:p>
                      <a:r>
                        <a:rPr lang="en-US" sz="2400" kern="1200" dirty="0">
                          <a:solidFill>
                            <a:schemeClr val="dk1"/>
                          </a:solidFill>
                          <a:effectLst/>
                          <a:latin typeface="+mn-lt"/>
                          <a:ea typeface="+mn-ea"/>
                          <a:cs typeface="+mn-cs"/>
                        </a:rPr>
                        <a:t>These stories prove the</a:t>
                      </a:r>
                    </a:p>
                    <a:p>
                      <a:r>
                        <a:rPr lang="en-US" sz="2400" kern="1200" dirty="0">
                          <a:solidFill>
                            <a:schemeClr val="dk1"/>
                          </a:solidFill>
                          <a:effectLst/>
                          <a:latin typeface="+mn-lt"/>
                          <a:ea typeface="+mn-ea"/>
                          <a:cs typeface="+mn-cs"/>
                        </a:rPr>
                        <a:t>uniqueness of Christ’s birth and relate it to prophecy.</a:t>
                      </a:r>
                    </a:p>
                    <a:p>
                      <a:endParaRPr lang="en-US" sz="2400" dirty="0"/>
                    </a:p>
                  </a:txBody>
                  <a:tcPr/>
                </a:tc>
                <a:tc>
                  <a:txBody>
                    <a:bodyPr/>
                    <a:lstStyle/>
                    <a:p>
                      <a:r>
                        <a:rPr lang="en-US" sz="2400" kern="1200" dirty="0">
                          <a:solidFill>
                            <a:schemeClr val="dk1"/>
                          </a:solidFill>
                          <a:effectLst/>
                          <a:latin typeface="+mn-lt"/>
                          <a:ea typeface="+mn-ea"/>
                          <a:cs typeface="+mn-cs"/>
                        </a:rPr>
                        <a:t>Birth of John (Luke 1:5–25)</a:t>
                      </a:r>
                    </a:p>
                    <a:p>
                      <a:r>
                        <a:rPr lang="en-US" sz="2400" kern="1200" dirty="0">
                          <a:solidFill>
                            <a:schemeClr val="dk1"/>
                          </a:solidFill>
                          <a:effectLst/>
                          <a:latin typeface="+mn-lt"/>
                          <a:ea typeface="+mn-ea"/>
                          <a:cs typeface="+mn-cs"/>
                        </a:rPr>
                        <a:t>Birth of Christ (Luke 2:1–7)</a:t>
                      </a:r>
                    </a:p>
                    <a:p>
                      <a:r>
                        <a:rPr lang="en-US" sz="2400" kern="1200" dirty="0">
                          <a:solidFill>
                            <a:schemeClr val="dk1"/>
                          </a:solidFill>
                          <a:effectLst/>
                          <a:latin typeface="+mn-lt"/>
                          <a:ea typeface="+mn-ea"/>
                          <a:cs typeface="+mn-cs"/>
                        </a:rPr>
                        <a:t>Visit of Magi (Matthew 2:1–12)</a:t>
                      </a:r>
                    </a:p>
                    <a:p>
                      <a:endParaRPr lang="en-US" sz="2400" dirty="0"/>
                    </a:p>
                  </a:txBody>
                  <a:tcPr/>
                </a:tc>
                <a:extLst>
                  <a:ext uri="{0D108BD9-81ED-4DB2-BD59-A6C34878D82A}">
                    <a16:rowId xmlns:a16="http://schemas.microsoft.com/office/drawing/2014/main" val="353146255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Calling stories </a:t>
                      </a:r>
                    </a:p>
                    <a:p>
                      <a:endParaRPr lang="en-US" sz="2400" kern="1200" dirty="0">
                        <a:solidFill>
                          <a:schemeClr val="dk1"/>
                        </a:solidFill>
                        <a:effectLst/>
                        <a:latin typeface="+mn-lt"/>
                        <a:ea typeface="+mn-ea"/>
                        <a:cs typeface="+mn-cs"/>
                      </a:endParaRPr>
                    </a:p>
                  </a:txBody>
                  <a:tcPr/>
                </a:tc>
                <a:tc>
                  <a:txBody>
                    <a:bodyPr/>
                    <a:lstStyle/>
                    <a:p>
                      <a:r>
                        <a:rPr lang="en-US" sz="2400" kern="1200" dirty="0">
                          <a:solidFill>
                            <a:schemeClr val="dk1"/>
                          </a:solidFill>
                          <a:effectLst/>
                          <a:latin typeface="+mn-lt"/>
                          <a:ea typeface="+mn-ea"/>
                          <a:cs typeface="+mn-cs"/>
                        </a:rPr>
                        <a:t>Someone is called to follow Christ or respond to a specific command.</a:t>
                      </a:r>
                    </a:p>
                  </a:txBody>
                  <a:tcPr/>
                </a:tc>
                <a:tc>
                  <a:txBody>
                    <a:bodyPr/>
                    <a:lstStyle/>
                    <a:p>
                      <a:r>
                        <a:rPr lang="en-US" sz="2400" kern="1200" dirty="0">
                          <a:solidFill>
                            <a:schemeClr val="dk1"/>
                          </a:solidFill>
                          <a:effectLst/>
                          <a:latin typeface="+mn-lt"/>
                          <a:ea typeface="+mn-ea"/>
                          <a:cs typeface="+mn-cs"/>
                        </a:rPr>
                        <a:t>Calling the disciples (John 1:35–51)</a:t>
                      </a:r>
                    </a:p>
                    <a:p>
                      <a:r>
                        <a:rPr lang="en-US" sz="2400" kern="1200" dirty="0">
                          <a:solidFill>
                            <a:schemeClr val="dk1"/>
                          </a:solidFill>
                          <a:effectLst/>
                          <a:latin typeface="+mn-lt"/>
                          <a:ea typeface="+mn-ea"/>
                          <a:cs typeface="+mn-cs"/>
                        </a:rPr>
                        <a:t>Calling of Levi (Mark 2:13-17)</a:t>
                      </a:r>
                    </a:p>
                  </a:txBody>
                  <a:tcPr/>
                </a:tc>
                <a:extLst>
                  <a:ext uri="{0D108BD9-81ED-4DB2-BD59-A6C34878D82A}">
                    <a16:rowId xmlns:a16="http://schemas.microsoft.com/office/drawing/2014/main" val="4102623636"/>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Miracle stories</a:t>
                      </a:r>
                    </a:p>
                    <a:p>
                      <a:endParaRPr lang="en-US" sz="2400" kern="1200" dirty="0">
                        <a:solidFill>
                          <a:schemeClr val="dk1"/>
                        </a:solidFill>
                        <a:effectLst/>
                        <a:latin typeface="+mn-lt"/>
                        <a:ea typeface="+mn-ea"/>
                        <a:cs typeface="+mn-cs"/>
                      </a:endParaRPr>
                    </a:p>
                  </a:txBody>
                  <a:tcPr/>
                </a:tc>
                <a:tc>
                  <a:txBody>
                    <a:bodyPr/>
                    <a:lstStyle/>
                    <a:p>
                      <a:r>
                        <a:rPr lang="en-US" sz="2400" kern="1200" dirty="0">
                          <a:solidFill>
                            <a:schemeClr val="dk1"/>
                          </a:solidFill>
                          <a:effectLst/>
                          <a:latin typeface="+mn-lt"/>
                          <a:ea typeface="+mn-ea"/>
                          <a:cs typeface="+mn-cs"/>
                        </a:rPr>
                        <a:t>These stories recount miracles of healing the sick, controlling </a:t>
                      </a:r>
                      <a:r>
                        <a:rPr lang="en-US" sz="2400" kern="1200" dirty="0" err="1">
                          <a:solidFill>
                            <a:schemeClr val="dk1"/>
                          </a:solidFill>
                          <a:effectLst/>
                          <a:latin typeface="+mn-lt"/>
                          <a:ea typeface="+mn-ea"/>
                          <a:cs typeface="+mn-cs"/>
                        </a:rPr>
                        <a:t>nature,casting</a:t>
                      </a:r>
                      <a:r>
                        <a:rPr lang="en-US" sz="2400" kern="1200" dirty="0">
                          <a:solidFill>
                            <a:schemeClr val="dk1"/>
                          </a:solidFill>
                          <a:effectLst/>
                          <a:latin typeface="+mn-lt"/>
                          <a:ea typeface="+mn-ea"/>
                          <a:cs typeface="+mn-cs"/>
                        </a:rPr>
                        <a:t> out demons, or resurrecting the dead. </a:t>
                      </a:r>
                    </a:p>
                  </a:txBody>
                  <a:tcPr/>
                </a:tc>
                <a:tc>
                  <a:txBody>
                    <a:bodyPr/>
                    <a:lstStyle/>
                    <a:p>
                      <a:r>
                        <a:rPr lang="en-US" sz="2400" kern="1200" dirty="0">
                          <a:solidFill>
                            <a:schemeClr val="dk1"/>
                          </a:solidFill>
                          <a:effectLst/>
                          <a:latin typeface="+mn-lt"/>
                          <a:ea typeface="+mn-ea"/>
                          <a:cs typeface="+mn-cs"/>
                        </a:rPr>
                        <a:t>Calms storm (Matt 8:23–27)</a:t>
                      </a:r>
                    </a:p>
                    <a:p>
                      <a:r>
                        <a:rPr lang="en-US" sz="2400" kern="1200" dirty="0">
                          <a:solidFill>
                            <a:schemeClr val="dk1"/>
                          </a:solidFill>
                          <a:effectLst/>
                          <a:latin typeface="+mn-lt"/>
                          <a:ea typeface="+mn-ea"/>
                          <a:cs typeface="+mn-cs"/>
                        </a:rPr>
                        <a:t>Casts out demons</a:t>
                      </a:r>
                    </a:p>
                    <a:p>
                      <a:r>
                        <a:rPr lang="en-US" sz="2400" kern="1200" dirty="0">
                          <a:solidFill>
                            <a:schemeClr val="dk1"/>
                          </a:solidFill>
                          <a:effectLst/>
                          <a:latin typeface="+mn-lt"/>
                          <a:ea typeface="+mn-ea"/>
                          <a:cs typeface="+mn-cs"/>
                        </a:rPr>
                        <a:t>(Matt 8:28–34)</a:t>
                      </a:r>
                    </a:p>
                    <a:p>
                      <a:r>
                        <a:rPr lang="en-US" sz="2400" kern="1200" dirty="0">
                          <a:solidFill>
                            <a:schemeClr val="dk1"/>
                          </a:solidFill>
                          <a:effectLst/>
                          <a:latin typeface="+mn-lt"/>
                          <a:ea typeface="+mn-ea"/>
                          <a:cs typeface="+mn-cs"/>
                        </a:rPr>
                        <a:t>Raises girl (Matt 9:18–26)</a:t>
                      </a:r>
                    </a:p>
                    <a:p>
                      <a:endParaRPr lang="en-US" sz="2400" dirty="0"/>
                    </a:p>
                  </a:txBody>
                  <a:tcPr/>
                </a:tc>
                <a:extLst>
                  <a:ext uri="{0D108BD9-81ED-4DB2-BD59-A6C34878D82A}">
                    <a16:rowId xmlns:a16="http://schemas.microsoft.com/office/drawing/2014/main" val="2743645964"/>
                  </a:ext>
                </a:extLst>
              </a:tr>
            </a:tbl>
          </a:graphicData>
        </a:graphic>
      </p:graphicFrame>
    </p:spTree>
    <p:extLst>
      <p:ext uri="{BB962C8B-B14F-4D97-AF65-F5344CB8AC3E}">
        <p14:creationId xmlns:p14="http://schemas.microsoft.com/office/powerpoint/2010/main" val="648676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4441585-FE69-0CD8-3139-3F826BACF8E2}"/>
              </a:ext>
            </a:extLst>
          </p:cNvPr>
          <p:cNvGraphicFramePr>
            <a:graphicFrameLocks noGrp="1"/>
          </p:cNvGraphicFramePr>
          <p:nvPr>
            <p:ph idx="1"/>
            <p:extLst>
              <p:ext uri="{D42A27DB-BD31-4B8C-83A1-F6EECF244321}">
                <p14:modId xmlns:p14="http://schemas.microsoft.com/office/powerpoint/2010/main" val="1602961138"/>
              </p:ext>
            </p:extLst>
          </p:nvPr>
        </p:nvGraphicFramePr>
        <p:xfrm>
          <a:off x="289560" y="303350"/>
          <a:ext cx="11612880" cy="6251300"/>
        </p:xfrm>
        <a:graphic>
          <a:graphicData uri="http://schemas.openxmlformats.org/drawingml/2006/table">
            <a:tbl>
              <a:tblPr firstRow="1" bandRow="1">
                <a:tableStyleId>{5C22544A-7EE6-4342-B048-85BDC9FD1C3A}</a:tableStyleId>
              </a:tblPr>
              <a:tblGrid>
                <a:gridCol w="3870960">
                  <a:extLst>
                    <a:ext uri="{9D8B030D-6E8A-4147-A177-3AD203B41FA5}">
                      <a16:colId xmlns:a16="http://schemas.microsoft.com/office/drawing/2014/main" val="2138039770"/>
                    </a:ext>
                  </a:extLst>
                </a:gridCol>
                <a:gridCol w="3870960">
                  <a:extLst>
                    <a:ext uri="{9D8B030D-6E8A-4147-A177-3AD203B41FA5}">
                      <a16:colId xmlns:a16="http://schemas.microsoft.com/office/drawing/2014/main" val="931776879"/>
                    </a:ext>
                  </a:extLst>
                </a:gridCol>
                <a:gridCol w="3870960">
                  <a:extLst>
                    <a:ext uri="{9D8B030D-6E8A-4147-A177-3AD203B41FA5}">
                      <a16:colId xmlns:a16="http://schemas.microsoft.com/office/drawing/2014/main" val="2868447696"/>
                    </a:ext>
                  </a:extLst>
                </a:gridCol>
              </a:tblGrid>
              <a:tr h="2862928">
                <a:tc>
                  <a:txBody>
                    <a:bodyPr/>
                    <a:lstStyle/>
                    <a:p>
                      <a:r>
                        <a:rPr lang="en-US" sz="2400" b="1" kern="1200" dirty="0">
                          <a:solidFill>
                            <a:schemeClr val="lt1"/>
                          </a:solidFill>
                          <a:effectLst/>
                          <a:latin typeface="+mn-lt"/>
                          <a:ea typeface="+mn-ea"/>
                          <a:cs typeface="+mn-cs"/>
                        </a:rPr>
                        <a:t>Recognition and witness stories</a:t>
                      </a:r>
                    </a:p>
                    <a:p>
                      <a:endParaRPr lang="en-US" sz="2400" dirty="0"/>
                    </a:p>
                  </a:txBody>
                  <a:tcPr/>
                </a:tc>
                <a:tc>
                  <a:txBody>
                    <a:bodyPr/>
                    <a:lstStyle/>
                    <a:p>
                      <a:r>
                        <a:rPr lang="en-US" sz="2400" b="0" kern="1200" dirty="0">
                          <a:solidFill>
                            <a:schemeClr val="lt1"/>
                          </a:solidFill>
                          <a:effectLst/>
                          <a:latin typeface="+mn-lt"/>
                          <a:ea typeface="+mn-ea"/>
                          <a:cs typeface="+mn-cs"/>
                        </a:rPr>
                        <a:t>In </a:t>
                      </a:r>
                      <a:r>
                        <a:rPr lang="en-US" sz="2400" b="0" u="sng" kern="1200" dirty="0">
                          <a:solidFill>
                            <a:schemeClr val="lt1"/>
                          </a:solidFill>
                          <a:effectLst/>
                          <a:latin typeface="+mn-lt"/>
                          <a:ea typeface="+mn-ea"/>
                          <a:cs typeface="+mn-cs"/>
                        </a:rPr>
                        <a:t>recognition</a:t>
                      </a:r>
                      <a:r>
                        <a:rPr lang="en-US" sz="2400" b="0" kern="1200" dirty="0">
                          <a:solidFill>
                            <a:schemeClr val="lt1"/>
                          </a:solidFill>
                          <a:effectLst/>
                          <a:latin typeface="+mn-lt"/>
                          <a:ea typeface="+mn-ea"/>
                          <a:cs typeface="+mn-cs"/>
                        </a:rPr>
                        <a:t> stories, someone discovers who Christ is. In </a:t>
                      </a:r>
                      <a:r>
                        <a:rPr lang="en-US" sz="2400" b="0" u="sng" kern="1200" dirty="0">
                          <a:solidFill>
                            <a:schemeClr val="lt1"/>
                          </a:solidFill>
                          <a:effectLst/>
                          <a:latin typeface="+mn-lt"/>
                          <a:ea typeface="+mn-ea"/>
                          <a:cs typeface="+mn-cs"/>
                        </a:rPr>
                        <a:t>witness</a:t>
                      </a:r>
                      <a:r>
                        <a:rPr lang="en-US" sz="2400" b="0" kern="1200" dirty="0">
                          <a:solidFill>
                            <a:schemeClr val="lt1"/>
                          </a:solidFill>
                          <a:effectLst/>
                          <a:latin typeface="+mn-lt"/>
                          <a:ea typeface="+mn-ea"/>
                          <a:cs typeface="+mn-cs"/>
                        </a:rPr>
                        <a:t> stories, someone testifies about</a:t>
                      </a:r>
                    </a:p>
                    <a:p>
                      <a:r>
                        <a:rPr lang="en-US" sz="2400" b="0" kern="1200" dirty="0">
                          <a:solidFill>
                            <a:schemeClr val="lt1"/>
                          </a:solidFill>
                          <a:effectLst/>
                          <a:latin typeface="+mn-lt"/>
                          <a:ea typeface="+mn-ea"/>
                          <a:cs typeface="+mn-cs"/>
                        </a:rPr>
                        <a:t>what He has done. </a:t>
                      </a:r>
                      <a:r>
                        <a:rPr lang="en-US" sz="2400" b="0" u="sng" kern="1200" dirty="0">
                          <a:solidFill>
                            <a:schemeClr val="lt1"/>
                          </a:solidFill>
                          <a:effectLst/>
                          <a:latin typeface="+mn-lt"/>
                          <a:ea typeface="+mn-ea"/>
                          <a:cs typeface="+mn-cs"/>
                        </a:rPr>
                        <a:t>Both</a:t>
                      </a:r>
                      <a:r>
                        <a:rPr lang="en-US" sz="2400" b="0" kern="1200" dirty="0">
                          <a:solidFill>
                            <a:schemeClr val="lt1"/>
                          </a:solidFill>
                          <a:effectLst/>
                          <a:latin typeface="+mn-lt"/>
                          <a:ea typeface="+mn-ea"/>
                          <a:cs typeface="+mn-cs"/>
                        </a:rPr>
                        <a:t> present Christ as the Messiah.</a:t>
                      </a:r>
                    </a:p>
                    <a:p>
                      <a:endParaRPr lang="en-US" sz="2400" dirty="0"/>
                    </a:p>
                  </a:txBody>
                  <a:tcPr/>
                </a:tc>
                <a:tc>
                  <a:txBody>
                    <a:bodyPr/>
                    <a:lstStyle/>
                    <a:p>
                      <a:r>
                        <a:rPr lang="en-US" sz="2400" b="0" kern="1200" dirty="0">
                          <a:solidFill>
                            <a:schemeClr val="lt1"/>
                          </a:solidFill>
                          <a:effectLst/>
                          <a:latin typeface="+mn-lt"/>
                          <a:ea typeface="+mn-ea"/>
                          <a:cs typeface="+mn-cs"/>
                        </a:rPr>
                        <a:t>Peter’s confession (Matt 16:13–20)</a:t>
                      </a:r>
                    </a:p>
                    <a:p>
                      <a:r>
                        <a:rPr lang="en-US" sz="2400" b="0" kern="1200" dirty="0">
                          <a:solidFill>
                            <a:schemeClr val="lt1"/>
                          </a:solidFill>
                          <a:effectLst/>
                          <a:latin typeface="+mn-lt"/>
                          <a:ea typeface="+mn-ea"/>
                          <a:cs typeface="+mn-cs"/>
                        </a:rPr>
                        <a:t>Witness of the man healed of </a:t>
                      </a:r>
                    </a:p>
                    <a:p>
                      <a:r>
                        <a:rPr lang="en-US" sz="2400" b="0" kern="1200" dirty="0">
                          <a:solidFill>
                            <a:schemeClr val="lt1"/>
                          </a:solidFill>
                          <a:effectLst/>
                          <a:latin typeface="+mn-lt"/>
                          <a:ea typeface="+mn-ea"/>
                          <a:cs typeface="+mn-cs"/>
                        </a:rPr>
                        <a:t>legion of demons (Mark 5:1–20)</a:t>
                      </a:r>
                    </a:p>
                    <a:p>
                      <a:r>
                        <a:rPr lang="en-US" sz="2400" b="0" kern="1200" dirty="0">
                          <a:solidFill>
                            <a:schemeClr val="lt1"/>
                          </a:solidFill>
                          <a:effectLst/>
                          <a:latin typeface="+mn-lt"/>
                          <a:ea typeface="+mn-ea"/>
                          <a:cs typeface="+mn-cs"/>
                        </a:rPr>
                        <a:t>The centurion (Matt 27:45–54)</a:t>
                      </a:r>
                    </a:p>
                    <a:p>
                      <a:endParaRPr lang="en-US" sz="2400" b="0" dirty="0"/>
                    </a:p>
                  </a:txBody>
                  <a:tcPr/>
                </a:tc>
                <a:extLst>
                  <a:ext uri="{0D108BD9-81ED-4DB2-BD59-A6C34878D82A}">
                    <a16:rowId xmlns:a16="http://schemas.microsoft.com/office/drawing/2014/main" val="1421934780"/>
                  </a:ext>
                </a:extLst>
              </a:tr>
              <a:tr h="1127820">
                <a:tc>
                  <a:txBody>
                    <a:bodyPr/>
                    <a:lstStyle/>
                    <a:p>
                      <a:r>
                        <a:rPr lang="en-US" sz="2400" kern="1200" dirty="0">
                          <a:solidFill>
                            <a:schemeClr val="dk1"/>
                          </a:solidFill>
                          <a:effectLst/>
                          <a:latin typeface="+mn-lt"/>
                          <a:ea typeface="+mn-ea"/>
                          <a:cs typeface="+mn-cs"/>
                        </a:rPr>
                        <a:t>Encounter stories</a:t>
                      </a:r>
                    </a:p>
                    <a:p>
                      <a:endParaRPr lang="en-US" sz="2400" dirty="0"/>
                    </a:p>
                  </a:txBody>
                  <a:tcPr/>
                </a:tc>
                <a:tc>
                  <a:txBody>
                    <a:bodyPr/>
                    <a:lstStyle/>
                    <a:p>
                      <a:r>
                        <a:rPr lang="en-US" sz="2400" kern="1200" dirty="0">
                          <a:solidFill>
                            <a:schemeClr val="dk1"/>
                          </a:solidFill>
                          <a:effectLst/>
                          <a:latin typeface="+mn-lt"/>
                          <a:ea typeface="+mn-ea"/>
                          <a:cs typeface="+mn-cs"/>
                        </a:rPr>
                        <a:t>Jesus has face-to-face dialog with an individual.</a:t>
                      </a:r>
                    </a:p>
                    <a:p>
                      <a:endParaRPr lang="en-US" sz="2400" dirty="0"/>
                    </a:p>
                  </a:txBody>
                  <a:tcPr/>
                </a:tc>
                <a:tc>
                  <a:txBody>
                    <a:bodyPr/>
                    <a:lstStyle/>
                    <a:p>
                      <a:r>
                        <a:rPr lang="en-US" sz="2400" kern="1200" dirty="0">
                          <a:solidFill>
                            <a:schemeClr val="dk1"/>
                          </a:solidFill>
                          <a:effectLst/>
                          <a:latin typeface="+mn-lt"/>
                          <a:ea typeface="+mn-ea"/>
                          <a:cs typeface="+mn-cs"/>
                        </a:rPr>
                        <a:t>Nicodemus (Jn 3:2–21)</a:t>
                      </a:r>
                    </a:p>
                    <a:p>
                      <a:r>
                        <a:rPr lang="en-US" sz="2400" kern="1200" dirty="0">
                          <a:solidFill>
                            <a:schemeClr val="dk1"/>
                          </a:solidFill>
                          <a:effectLst/>
                          <a:latin typeface="+mn-lt"/>
                          <a:ea typeface="+mn-ea"/>
                          <a:cs typeface="+mn-cs"/>
                        </a:rPr>
                        <a:t>Samaritan woman (Jn 4:7–26)</a:t>
                      </a:r>
                    </a:p>
                    <a:p>
                      <a:r>
                        <a:rPr lang="en-US" sz="2400" kern="1200" dirty="0">
                          <a:solidFill>
                            <a:schemeClr val="dk1"/>
                          </a:solidFill>
                          <a:effectLst/>
                          <a:latin typeface="+mn-lt"/>
                          <a:ea typeface="+mn-ea"/>
                          <a:cs typeface="+mn-cs"/>
                        </a:rPr>
                        <a:t>Man at the pool (Jn 5:5–15)</a:t>
                      </a:r>
                    </a:p>
                  </a:txBody>
                  <a:tcPr/>
                </a:tc>
                <a:extLst>
                  <a:ext uri="{0D108BD9-81ED-4DB2-BD59-A6C34878D82A}">
                    <a16:rowId xmlns:a16="http://schemas.microsoft.com/office/drawing/2014/main" val="3622859048"/>
                  </a:ext>
                </a:extLst>
              </a:tr>
              <a:tr h="204506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Conflict stories</a:t>
                      </a:r>
                    </a:p>
                    <a:p>
                      <a:endParaRPr lang="en-US" sz="2400" dirty="0"/>
                    </a:p>
                  </a:txBody>
                  <a:tcPr/>
                </a:tc>
                <a:tc>
                  <a:txBody>
                    <a:bodyPr/>
                    <a:lstStyle/>
                    <a:p>
                      <a:r>
                        <a:rPr lang="en-US" sz="2000" kern="1200" dirty="0">
                          <a:solidFill>
                            <a:schemeClr val="dk1"/>
                          </a:solidFill>
                          <a:effectLst/>
                          <a:latin typeface="+mn-lt"/>
                          <a:ea typeface="+mn-ea"/>
                          <a:cs typeface="+mn-cs"/>
                        </a:rPr>
                        <a:t>Jesus confronted by opposing people. Apologetic in nature. Showing how Christ answers His critics and the accusations of His enemies.</a:t>
                      </a:r>
                    </a:p>
                  </a:txBody>
                  <a:tcPr/>
                </a:tc>
                <a:tc>
                  <a:txBody>
                    <a:bodyPr/>
                    <a:lstStyle/>
                    <a:p>
                      <a:r>
                        <a:rPr lang="en-US" sz="2000" kern="1200" dirty="0">
                          <a:solidFill>
                            <a:schemeClr val="dk1"/>
                          </a:solidFill>
                          <a:effectLst/>
                          <a:latin typeface="+mn-lt"/>
                          <a:ea typeface="+mn-ea"/>
                          <a:cs typeface="+mn-cs"/>
                        </a:rPr>
                        <a:t>Sabbath controversy (Luke</a:t>
                      </a:r>
                    </a:p>
                    <a:p>
                      <a:r>
                        <a:rPr lang="en-US" sz="2000" kern="1200" dirty="0">
                          <a:solidFill>
                            <a:schemeClr val="dk1"/>
                          </a:solidFill>
                          <a:effectLst/>
                          <a:latin typeface="+mn-lt"/>
                          <a:ea typeface="+mn-ea"/>
                          <a:cs typeface="+mn-cs"/>
                        </a:rPr>
                        <a:t>6:1–11)</a:t>
                      </a:r>
                    </a:p>
                    <a:p>
                      <a:r>
                        <a:rPr lang="en-US" sz="2000" kern="1200" dirty="0">
                          <a:solidFill>
                            <a:schemeClr val="dk1"/>
                          </a:solidFill>
                          <a:effectLst/>
                          <a:latin typeface="+mn-lt"/>
                          <a:ea typeface="+mn-ea"/>
                          <a:cs typeface="+mn-cs"/>
                        </a:rPr>
                        <a:t>Hand washing (Matt 15:1–20)</a:t>
                      </a:r>
                    </a:p>
                    <a:p>
                      <a:r>
                        <a:rPr lang="en-US" sz="2000" kern="1200" dirty="0">
                          <a:solidFill>
                            <a:schemeClr val="dk1"/>
                          </a:solidFill>
                          <a:effectLst/>
                          <a:latin typeface="+mn-lt"/>
                          <a:ea typeface="+mn-ea"/>
                          <a:cs typeface="+mn-cs"/>
                        </a:rPr>
                        <a:t>Accusation (Matthew 12:22–37)</a:t>
                      </a:r>
                    </a:p>
                  </a:txBody>
                  <a:tcPr/>
                </a:tc>
                <a:extLst>
                  <a:ext uri="{0D108BD9-81ED-4DB2-BD59-A6C34878D82A}">
                    <a16:rowId xmlns:a16="http://schemas.microsoft.com/office/drawing/2014/main" val="170688255"/>
                  </a:ext>
                </a:extLst>
              </a:tr>
            </a:tbl>
          </a:graphicData>
        </a:graphic>
      </p:graphicFrame>
    </p:spTree>
    <p:extLst>
      <p:ext uri="{BB962C8B-B14F-4D97-AF65-F5344CB8AC3E}">
        <p14:creationId xmlns:p14="http://schemas.microsoft.com/office/powerpoint/2010/main" val="2864600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4739CA5-9C29-AC2A-5E7A-1B16C68E9FA7}"/>
              </a:ext>
            </a:extLst>
          </p:cNvPr>
          <p:cNvGraphicFramePr>
            <a:graphicFrameLocks noGrp="1"/>
          </p:cNvGraphicFramePr>
          <p:nvPr>
            <p:ph idx="1"/>
            <p:extLst>
              <p:ext uri="{D42A27DB-BD31-4B8C-83A1-F6EECF244321}">
                <p14:modId xmlns:p14="http://schemas.microsoft.com/office/powerpoint/2010/main" val="3991184918"/>
              </p:ext>
            </p:extLst>
          </p:nvPr>
        </p:nvGraphicFramePr>
        <p:xfrm>
          <a:off x="731520" y="482555"/>
          <a:ext cx="10320834" cy="5943600"/>
        </p:xfrm>
        <a:graphic>
          <a:graphicData uri="http://schemas.openxmlformats.org/drawingml/2006/table">
            <a:tbl>
              <a:tblPr firstRow="1" bandRow="1">
                <a:tableStyleId>{5C22544A-7EE6-4342-B048-85BDC9FD1C3A}</a:tableStyleId>
              </a:tblPr>
              <a:tblGrid>
                <a:gridCol w="3440278">
                  <a:extLst>
                    <a:ext uri="{9D8B030D-6E8A-4147-A177-3AD203B41FA5}">
                      <a16:colId xmlns:a16="http://schemas.microsoft.com/office/drawing/2014/main" val="4258301427"/>
                    </a:ext>
                  </a:extLst>
                </a:gridCol>
                <a:gridCol w="3440278">
                  <a:extLst>
                    <a:ext uri="{9D8B030D-6E8A-4147-A177-3AD203B41FA5}">
                      <a16:colId xmlns:a16="http://schemas.microsoft.com/office/drawing/2014/main" val="1242628592"/>
                    </a:ext>
                  </a:extLst>
                </a:gridCol>
                <a:gridCol w="3440278">
                  <a:extLst>
                    <a:ext uri="{9D8B030D-6E8A-4147-A177-3AD203B41FA5}">
                      <a16:colId xmlns:a16="http://schemas.microsoft.com/office/drawing/2014/main" val="2080795754"/>
                    </a:ext>
                  </a:extLst>
                </a:gridCol>
              </a:tblGrid>
              <a:tr h="370840">
                <a:tc>
                  <a:txBody>
                    <a:bodyPr/>
                    <a:lstStyle/>
                    <a:p>
                      <a:endParaRPr lang="en-US" sz="2400" b="0" kern="1200" dirty="0">
                        <a:solidFill>
                          <a:schemeClr val="lt1"/>
                        </a:solidFill>
                        <a:effectLst/>
                        <a:latin typeface="+mn-lt"/>
                        <a:ea typeface="+mn-ea"/>
                        <a:cs typeface="+mn-cs"/>
                      </a:endParaRPr>
                    </a:p>
                    <a:p>
                      <a:endParaRPr lang="en-US" sz="2400" b="0" kern="1200" dirty="0">
                        <a:solidFill>
                          <a:schemeClr val="lt1"/>
                        </a:solidFill>
                        <a:effectLst/>
                        <a:latin typeface="+mn-lt"/>
                        <a:ea typeface="+mn-ea"/>
                        <a:cs typeface="+mn-cs"/>
                      </a:endParaRPr>
                    </a:p>
                    <a:p>
                      <a:r>
                        <a:rPr lang="en-US" sz="2400" b="0" kern="1200" dirty="0">
                          <a:solidFill>
                            <a:schemeClr val="lt1"/>
                          </a:solidFill>
                          <a:effectLst/>
                          <a:latin typeface="+mn-lt"/>
                          <a:ea typeface="+mn-ea"/>
                          <a:cs typeface="+mn-cs"/>
                        </a:rPr>
                        <a:t>Pronouncement stories</a:t>
                      </a:r>
                    </a:p>
                    <a:p>
                      <a:endParaRPr lang="en-US" sz="2400" b="0" dirty="0"/>
                    </a:p>
                  </a:txBody>
                  <a:tcPr/>
                </a:tc>
                <a:tc>
                  <a:txBody>
                    <a:bodyPr/>
                    <a:lstStyle/>
                    <a:p>
                      <a:endParaRPr lang="en-US" sz="2400" b="0" kern="1200" dirty="0">
                        <a:solidFill>
                          <a:schemeClr val="lt1"/>
                        </a:solidFill>
                        <a:effectLst/>
                        <a:latin typeface="+mn-lt"/>
                        <a:ea typeface="+mn-ea"/>
                        <a:cs typeface="+mn-cs"/>
                      </a:endParaRPr>
                    </a:p>
                    <a:p>
                      <a:r>
                        <a:rPr lang="en-US" sz="2400" b="0" kern="1200" dirty="0">
                          <a:solidFill>
                            <a:schemeClr val="lt1"/>
                          </a:solidFill>
                          <a:effectLst/>
                          <a:latin typeface="+mn-lt"/>
                          <a:ea typeface="+mn-ea"/>
                          <a:cs typeface="+mn-cs"/>
                        </a:rPr>
                        <a:t>These stories end with a memorial</a:t>
                      </a:r>
                    </a:p>
                    <a:p>
                      <a:r>
                        <a:rPr lang="en-US" sz="2400" b="0" kern="1200" dirty="0">
                          <a:solidFill>
                            <a:schemeClr val="lt1"/>
                          </a:solidFill>
                          <a:effectLst/>
                          <a:latin typeface="+mn-lt"/>
                          <a:ea typeface="+mn-ea"/>
                          <a:cs typeface="+mn-cs"/>
                        </a:rPr>
                        <a:t>pronouncement of Christ.</a:t>
                      </a:r>
                      <a:endParaRPr lang="en-US" sz="2400" b="0" dirty="0"/>
                    </a:p>
                  </a:txBody>
                  <a:tcPr/>
                </a:tc>
                <a:tc>
                  <a:txBody>
                    <a:bodyPr/>
                    <a:lstStyle/>
                    <a:p>
                      <a:r>
                        <a:rPr lang="en-US" sz="2000" b="0" kern="1200" dirty="0">
                          <a:solidFill>
                            <a:schemeClr val="lt1"/>
                          </a:solidFill>
                          <a:effectLst/>
                          <a:latin typeface="+mn-lt"/>
                          <a:ea typeface="+mn-ea"/>
                          <a:cs typeface="+mn-cs"/>
                        </a:rPr>
                        <a:t>Paralytic healed (Mark 2:1–12)</a:t>
                      </a:r>
                    </a:p>
                    <a:p>
                      <a:r>
                        <a:rPr lang="en-US" sz="2000" b="0" kern="1200" dirty="0">
                          <a:solidFill>
                            <a:schemeClr val="lt1"/>
                          </a:solidFill>
                          <a:effectLst/>
                          <a:latin typeface="+mn-lt"/>
                          <a:ea typeface="+mn-ea"/>
                          <a:cs typeface="+mn-cs"/>
                        </a:rPr>
                        <a:t>Levi called (Mark 2:13–17)</a:t>
                      </a:r>
                    </a:p>
                    <a:p>
                      <a:r>
                        <a:rPr lang="en-US" sz="2000" b="0" kern="1200" dirty="0">
                          <a:solidFill>
                            <a:schemeClr val="lt1"/>
                          </a:solidFill>
                          <a:effectLst/>
                          <a:latin typeface="+mn-lt"/>
                          <a:ea typeface="+mn-ea"/>
                          <a:cs typeface="+mn-cs"/>
                        </a:rPr>
                        <a:t>Fasting question (Mark 2:18–22)</a:t>
                      </a:r>
                    </a:p>
                  </a:txBody>
                  <a:tcPr/>
                </a:tc>
                <a:extLst>
                  <a:ext uri="{0D108BD9-81ED-4DB2-BD59-A6C34878D82A}">
                    <a16:rowId xmlns:a16="http://schemas.microsoft.com/office/drawing/2014/main" val="1352848363"/>
                  </a:ext>
                </a:extLst>
              </a:tr>
              <a:tr h="370840">
                <a:tc>
                  <a:txBody>
                    <a:bodyPr/>
                    <a:lstStyle/>
                    <a:p>
                      <a:r>
                        <a:rPr lang="en-US" sz="2400" kern="1200" dirty="0">
                          <a:solidFill>
                            <a:schemeClr val="dk1"/>
                          </a:solidFill>
                          <a:effectLst/>
                          <a:latin typeface="+mn-lt"/>
                          <a:ea typeface="+mn-ea"/>
                          <a:cs typeface="+mn-cs"/>
                        </a:rPr>
                        <a:t>Sermons/teachings</a:t>
                      </a:r>
                    </a:p>
                    <a:p>
                      <a:endParaRPr lang="en-US" sz="2400" dirty="0"/>
                    </a:p>
                  </a:txBody>
                  <a:tcPr/>
                </a:tc>
                <a:tc>
                  <a:txBody>
                    <a:bodyPr/>
                    <a:lstStyle/>
                    <a:p>
                      <a:r>
                        <a:rPr lang="en-US" sz="2400" kern="1200" dirty="0">
                          <a:solidFill>
                            <a:schemeClr val="dk1"/>
                          </a:solidFill>
                          <a:effectLst/>
                          <a:latin typeface="+mn-lt"/>
                          <a:ea typeface="+mn-ea"/>
                          <a:cs typeface="+mn-cs"/>
                        </a:rPr>
                        <a:t>Jesus explains something about entering, serving, or proclaiming His kingdom.</a:t>
                      </a:r>
                    </a:p>
                  </a:txBody>
                  <a:tcPr/>
                </a:tc>
                <a:tc>
                  <a:txBody>
                    <a:bodyPr/>
                    <a:lstStyle/>
                    <a:p>
                      <a:r>
                        <a:rPr lang="en-US" sz="2000" kern="1200" dirty="0">
                          <a:solidFill>
                            <a:schemeClr val="dk1"/>
                          </a:solidFill>
                          <a:effectLst/>
                          <a:latin typeface="+mn-lt"/>
                          <a:ea typeface="+mn-ea"/>
                          <a:cs typeface="+mn-cs"/>
                        </a:rPr>
                        <a:t>Sermon on the Mount (Matt. 5–7)</a:t>
                      </a:r>
                    </a:p>
                    <a:p>
                      <a:r>
                        <a:rPr lang="en-US" sz="2000" kern="1200" dirty="0">
                          <a:solidFill>
                            <a:schemeClr val="dk1"/>
                          </a:solidFill>
                          <a:effectLst/>
                          <a:latin typeface="+mn-lt"/>
                          <a:ea typeface="+mn-ea"/>
                          <a:cs typeface="+mn-cs"/>
                        </a:rPr>
                        <a:t>Commission (Matt 9:35–</a:t>
                      </a:r>
                    </a:p>
                    <a:p>
                      <a:r>
                        <a:rPr lang="en-US" sz="2000" kern="1200" dirty="0">
                          <a:solidFill>
                            <a:schemeClr val="dk1"/>
                          </a:solidFill>
                          <a:effectLst/>
                          <a:latin typeface="+mn-lt"/>
                          <a:ea typeface="+mn-ea"/>
                          <a:cs typeface="+mn-cs"/>
                        </a:rPr>
                        <a:t>10:42)</a:t>
                      </a:r>
                    </a:p>
                    <a:p>
                      <a:r>
                        <a:rPr lang="en-US" sz="2000" kern="1200" dirty="0">
                          <a:solidFill>
                            <a:schemeClr val="dk1"/>
                          </a:solidFill>
                          <a:effectLst/>
                          <a:latin typeface="+mn-lt"/>
                          <a:ea typeface="+mn-ea"/>
                          <a:cs typeface="+mn-cs"/>
                        </a:rPr>
                        <a:t>Last things (Matt 23–25)</a:t>
                      </a:r>
                    </a:p>
                  </a:txBody>
                  <a:tcPr/>
                </a:tc>
                <a:extLst>
                  <a:ext uri="{0D108BD9-81ED-4DB2-BD59-A6C34878D82A}">
                    <a16:rowId xmlns:a16="http://schemas.microsoft.com/office/drawing/2014/main" val="370407207"/>
                  </a:ext>
                </a:extLst>
              </a:tr>
              <a:tr h="370840">
                <a:tc>
                  <a:txBody>
                    <a:bodyPr/>
                    <a:lstStyle/>
                    <a:p>
                      <a:r>
                        <a:rPr lang="en-US" sz="2400" dirty="0"/>
                        <a:t>Parables</a:t>
                      </a:r>
                    </a:p>
                  </a:txBody>
                  <a:tcPr/>
                </a:tc>
                <a:tc>
                  <a:txBody>
                    <a:bodyPr/>
                    <a:lstStyle/>
                    <a:p>
                      <a:r>
                        <a:rPr lang="en-US" sz="2400" kern="1200" dirty="0">
                          <a:solidFill>
                            <a:schemeClr val="dk1"/>
                          </a:solidFill>
                          <a:effectLst/>
                          <a:latin typeface="+mn-lt"/>
                          <a:ea typeface="+mn-ea"/>
                          <a:cs typeface="+mn-cs"/>
                        </a:rPr>
                        <a:t>These stories illustrate a truth about Christ and His kingdom.</a:t>
                      </a:r>
                    </a:p>
                  </a:txBody>
                  <a:tcPr/>
                </a:tc>
                <a:tc>
                  <a:txBody>
                    <a:bodyPr/>
                    <a:lstStyle/>
                    <a:p>
                      <a:r>
                        <a:rPr lang="en-US" sz="1800" kern="1200" dirty="0">
                          <a:solidFill>
                            <a:schemeClr val="dk1"/>
                          </a:solidFill>
                          <a:effectLst/>
                          <a:latin typeface="+mn-lt"/>
                          <a:ea typeface="+mn-ea"/>
                          <a:cs typeface="+mn-cs"/>
                        </a:rPr>
                        <a:t>The soils (Matthew 13:1–23)</a:t>
                      </a:r>
                    </a:p>
                    <a:p>
                      <a:r>
                        <a:rPr lang="en-US" sz="1800" kern="1200" dirty="0">
                          <a:solidFill>
                            <a:schemeClr val="dk1"/>
                          </a:solidFill>
                          <a:effectLst/>
                          <a:latin typeface="+mn-lt"/>
                          <a:ea typeface="+mn-ea"/>
                          <a:cs typeface="+mn-cs"/>
                        </a:rPr>
                        <a:t>The wedding (Matthew 22:1–14)</a:t>
                      </a:r>
                    </a:p>
                    <a:p>
                      <a:r>
                        <a:rPr lang="en-US" sz="1800" kern="1200" dirty="0">
                          <a:solidFill>
                            <a:schemeClr val="dk1"/>
                          </a:solidFill>
                          <a:effectLst/>
                          <a:latin typeface="+mn-lt"/>
                          <a:ea typeface="+mn-ea"/>
                          <a:cs typeface="+mn-cs"/>
                        </a:rPr>
                        <a:t>The talents (Matthew 25:14–30)</a:t>
                      </a:r>
                    </a:p>
                    <a:p>
                      <a:endParaRPr lang="en-US" sz="2000" kern="1200" dirty="0">
                        <a:solidFill>
                          <a:schemeClr val="dk1"/>
                        </a:solidFill>
                        <a:effectLst/>
                        <a:latin typeface="+mn-lt"/>
                        <a:ea typeface="+mn-ea"/>
                        <a:cs typeface="+mn-cs"/>
                      </a:endParaRPr>
                    </a:p>
                  </a:txBody>
                  <a:tcPr/>
                </a:tc>
                <a:extLst>
                  <a:ext uri="{0D108BD9-81ED-4DB2-BD59-A6C34878D82A}">
                    <a16:rowId xmlns:a16="http://schemas.microsoft.com/office/drawing/2014/main" val="1930809062"/>
                  </a:ext>
                </a:extLst>
              </a:tr>
              <a:tr h="370840">
                <a:tc>
                  <a:txBody>
                    <a:bodyPr/>
                    <a:lstStyle/>
                    <a:p>
                      <a:r>
                        <a:rPr lang="en-US" sz="2400" dirty="0"/>
                        <a:t>Passion stories</a:t>
                      </a:r>
                    </a:p>
                  </a:txBody>
                  <a:tcPr/>
                </a:tc>
                <a:tc>
                  <a:txBody>
                    <a:bodyPr/>
                    <a:lstStyle/>
                    <a:p>
                      <a:r>
                        <a:rPr lang="en-US" sz="2400" kern="1200" dirty="0">
                          <a:solidFill>
                            <a:schemeClr val="dk1"/>
                          </a:solidFill>
                          <a:effectLst/>
                          <a:latin typeface="+mn-lt"/>
                          <a:ea typeface="+mn-ea"/>
                          <a:cs typeface="+mn-cs"/>
                        </a:rPr>
                        <a:t>These stories are related to the death and resurrection of Christ</a:t>
                      </a:r>
                    </a:p>
                    <a:p>
                      <a:endParaRPr lang="en-US" sz="2400" kern="1200" dirty="0">
                        <a:solidFill>
                          <a:schemeClr val="dk1"/>
                        </a:solidFill>
                        <a:effectLst/>
                        <a:latin typeface="+mn-lt"/>
                        <a:ea typeface="+mn-ea"/>
                        <a:cs typeface="+mn-cs"/>
                      </a:endParaRPr>
                    </a:p>
                  </a:txBody>
                  <a:tcPr/>
                </a:tc>
                <a:tc>
                  <a:txBody>
                    <a:bodyPr/>
                    <a:lstStyle/>
                    <a:p>
                      <a:r>
                        <a:rPr lang="en-US" sz="2400" kern="1200" dirty="0">
                          <a:solidFill>
                            <a:schemeClr val="dk1"/>
                          </a:solidFill>
                          <a:effectLst/>
                          <a:latin typeface="+mn-lt"/>
                          <a:ea typeface="+mn-ea"/>
                          <a:cs typeface="+mn-cs"/>
                        </a:rPr>
                        <a:t>Last Supper (Jn 13:1–30)</a:t>
                      </a:r>
                    </a:p>
                    <a:p>
                      <a:r>
                        <a:rPr lang="en-US" sz="2400" kern="1200" dirty="0">
                          <a:solidFill>
                            <a:schemeClr val="dk1"/>
                          </a:solidFill>
                          <a:effectLst/>
                          <a:latin typeface="+mn-lt"/>
                          <a:ea typeface="+mn-ea"/>
                          <a:cs typeface="+mn-cs"/>
                        </a:rPr>
                        <a:t>Crucifixion (Jn 19:16–27)</a:t>
                      </a:r>
                    </a:p>
                    <a:p>
                      <a:r>
                        <a:rPr lang="en-US" sz="2400" kern="1200" dirty="0">
                          <a:solidFill>
                            <a:schemeClr val="dk1"/>
                          </a:solidFill>
                          <a:effectLst/>
                          <a:latin typeface="+mn-lt"/>
                          <a:ea typeface="+mn-ea"/>
                          <a:cs typeface="+mn-cs"/>
                        </a:rPr>
                        <a:t>Resurrection (Jn 20:1–8)</a:t>
                      </a:r>
                    </a:p>
                    <a:p>
                      <a:endParaRPr lang="en-US" sz="2000" kern="1200" dirty="0">
                        <a:solidFill>
                          <a:schemeClr val="dk1"/>
                        </a:solidFill>
                        <a:effectLst/>
                        <a:latin typeface="+mn-lt"/>
                        <a:ea typeface="+mn-ea"/>
                        <a:cs typeface="+mn-cs"/>
                      </a:endParaRPr>
                    </a:p>
                  </a:txBody>
                  <a:tcPr/>
                </a:tc>
                <a:extLst>
                  <a:ext uri="{0D108BD9-81ED-4DB2-BD59-A6C34878D82A}">
                    <a16:rowId xmlns:a16="http://schemas.microsoft.com/office/drawing/2014/main" val="2969872974"/>
                  </a:ext>
                </a:extLst>
              </a:tr>
            </a:tbl>
          </a:graphicData>
        </a:graphic>
      </p:graphicFrame>
    </p:spTree>
    <p:extLst>
      <p:ext uri="{BB962C8B-B14F-4D97-AF65-F5344CB8AC3E}">
        <p14:creationId xmlns:p14="http://schemas.microsoft.com/office/powerpoint/2010/main" val="246320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0669B-3294-06AE-ED6C-97E7CA8C6D46}"/>
              </a:ext>
            </a:extLst>
          </p:cNvPr>
          <p:cNvSpPr>
            <a:spLocks noGrp="1"/>
          </p:cNvSpPr>
          <p:nvPr>
            <p:ph type="title"/>
          </p:nvPr>
        </p:nvSpPr>
        <p:spPr>
          <a:xfrm>
            <a:off x="231913" y="172280"/>
            <a:ext cx="11728174" cy="795130"/>
          </a:xfrm>
        </p:spPr>
        <p:txBody>
          <a:bodyPr anchor="t">
            <a:normAutofit fontScale="90000"/>
          </a:bodyPr>
          <a:lstStyle/>
          <a:p>
            <a:r>
              <a:rPr lang="en-US" b="1" dirty="0"/>
              <a:t>Individual Pericopes and Theme of the King and His Kingdom</a:t>
            </a:r>
            <a:br>
              <a:rPr lang="en-US" dirty="0"/>
            </a:br>
            <a:r>
              <a:rPr lang="en-US" dirty="0"/>
              <a:t>           </a:t>
            </a:r>
            <a:endParaRPr lang="en-US" sz="2800" dirty="0"/>
          </a:p>
        </p:txBody>
      </p:sp>
      <p:sp>
        <p:nvSpPr>
          <p:cNvPr id="3" name="Content Placeholder 2">
            <a:extLst>
              <a:ext uri="{FF2B5EF4-FFF2-40B4-BE49-F238E27FC236}">
                <a16:creationId xmlns:a16="http://schemas.microsoft.com/office/drawing/2014/main" id="{149C3E2F-8F77-3F91-210F-C84CCD211738}"/>
              </a:ext>
            </a:extLst>
          </p:cNvPr>
          <p:cNvSpPr>
            <a:spLocks noGrp="1"/>
          </p:cNvSpPr>
          <p:nvPr>
            <p:ph idx="1"/>
          </p:nvPr>
        </p:nvSpPr>
        <p:spPr>
          <a:xfrm>
            <a:off x="231913" y="1453289"/>
            <a:ext cx="11602278" cy="5936974"/>
          </a:xfrm>
        </p:spPr>
        <p:txBody>
          <a:bodyPr anchor="t">
            <a:normAutofit fontScale="40000" lnSpcReduction="20000"/>
          </a:bodyPr>
          <a:lstStyle/>
          <a:p>
            <a:r>
              <a:rPr lang="en-US" sz="6500" dirty="0"/>
              <a:t>One common purpose—to proclaim the coming of the Messiah and His kingdom. The kingdom of God (heaven) is the governing theme of the Gospels. The word “kingdom(s)” appears 128 times in the four Gospels.</a:t>
            </a:r>
          </a:p>
          <a:p>
            <a:endParaRPr lang="en-US" sz="6500" dirty="0"/>
          </a:p>
          <a:p>
            <a:r>
              <a:rPr lang="en-US" sz="6500" dirty="0"/>
              <a:t>The Gospels refer to the kingdom of God as both </a:t>
            </a:r>
            <a:r>
              <a:rPr lang="en-US" sz="6500" i="1" dirty="0"/>
              <a:t>at hand</a:t>
            </a:r>
            <a:r>
              <a:rPr lang="en-US" sz="6500" dirty="0"/>
              <a:t> and </a:t>
            </a:r>
            <a:r>
              <a:rPr lang="en-US" sz="6500" i="1" dirty="0"/>
              <a:t>yet to come</a:t>
            </a:r>
            <a:r>
              <a:rPr lang="en-US" sz="6500" dirty="0"/>
              <a:t>. Christ inaugurated His kingdom during His first coming, but we await His second coming when He will fully claim His kingdom. At </a:t>
            </a:r>
            <a:r>
              <a:rPr lang="en-US" sz="6500" u="sng" dirty="0"/>
              <a:t>present</a:t>
            </a:r>
            <a:r>
              <a:rPr lang="en-US" sz="6500" dirty="0"/>
              <a:t>, the </a:t>
            </a:r>
            <a:r>
              <a:rPr lang="en-US" sz="6500" u="sng" dirty="0"/>
              <a:t>Kingdom refers to a spiritual reign</a:t>
            </a:r>
            <a:r>
              <a:rPr lang="en-US" sz="6500" dirty="0"/>
              <a:t> rather than an earthly realm. It refers more to </a:t>
            </a:r>
            <a:r>
              <a:rPr lang="en-US" sz="6500" u="sng" dirty="0"/>
              <a:t>personal transformation than to political reform</a:t>
            </a:r>
            <a:r>
              <a:rPr lang="en-US" sz="6500" dirty="0"/>
              <a:t>.</a:t>
            </a:r>
          </a:p>
          <a:p>
            <a:endParaRPr lang="en-US" sz="6500" dirty="0"/>
          </a:p>
          <a:p>
            <a:r>
              <a:rPr lang="en-US" sz="6500" dirty="0"/>
              <a:t>Twin terms: “this age” and “the age to come”:  This age = generally apply to Creation to the resurrection; Age to come = 2</a:t>
            </a:r>
            <a:r>
              <a:rPr lang="en-US" sz="6500" baseline="30000" dirty="0"/>
              <a:t>nd</a:t>
            </a:r>
            <a:r>
              <a:rPr lang="en-US" sz="6500" dirty="0"/>
              <a:t> Coming to Great White Throne Judgement</a:t>
            </a:r>
          </a:p>
          <a:p>
            <a:endParaRPr lang="en-US" sz="3000" dirty="0"/>
          </a:p>
          <a:p>
            <a:endParaRPr lang="en-US" sz="3000" dirty="0"/>
          </a:p>
          <a:p>
            <a:endParaRPr lang="en-US" sz="2800" dirty="0"/>
          </a:p>
          <a:p>
            <a:pPr marL="0" indent="0">
              <a:buNone/>
            </a:pPr>
            <a:r>
              <a:rPr lang="en-US" sz="2800" dirty="0"/>
              <a:t> </a:t>
            </a:r>
          </a:p>
          <a:p>
            <a:endParaRPr lang="en-US" sz="2800" dirty="0"/>
          </a:p>
          <a:p>
            <a:endParaRPr lang="en-US" sz="2800" dirty="0"/>
          </a:p>
        </p:txBody>
      </p:sp>
    </p:spTree>
    <p:extLst>
      <p:ext uri="{BB962C8B-B14F-4D97-AF65-F5344CB8AC3E}">
        <p14:creationId xmlns:p14="http://schemas.microsoft.com/office/powerpoint/2010/main" val="28943459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256</TotalTime>
  <Words>1808</Words>
  <Application>Microsoft Macintosh PowerPoint</Application>
  <PresentationFormat>Widescreen</PresentationFormat>
  <Paragraphs>176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Celestial</vt:lpstr>
      <vt:lpstr>PowerPoint Presentation</vt:lpstr>
      <vt:lpstr>Genres: Gospels, Acts, and the Epistles (letters)</vt:lpstr>
      <vt:lpstr>Pericope:</vt:lpstr>
      <vt:lpstr>PowerPoint Presentation</vt:lpstr>
      <vt:lpstr>PowerPoint Presentation</vt:lpstr>
      <vt:lpstr>PowerPoint Presentation</vt:lpstr>
      <vt:lpstr>PowerPoint Presentation</vt:lpstr>
      <vt:lpstr>PowerPoint Presentation</vt:lpstr>
      <vt:lpstr>Individual Pericopes and Theme of the King and His Kingdom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5</cp:revision>
  <dcterms:created xsi:type="dcterms:W3CDTF">2026-01-21T18:34:33Z</dcterms:created>
  <dcterms:modified xsi:type="dcterms:W3CDTF">2026-02-04T22:27:21Z</dcterms:modified>
</cp:coreProperties>
</file>