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7" r:id="rId2"/>
    <p:sldId id="321" r:id="rId3"/>
    <p:sldId id="323" r:id="rId4"/>
    <p:sldId id="302" r:id="rId5"/>
    <p:sldId id="325" r:id="rId6"/>
    <p:sldId id="324" r:id="rId7"/>
    <p:sldId id="327" r:id="rId8"/>
    <p:sldId id="329" r:id="rId9"/>
    <p:sldId id="326" r:id="rId10"/>
    <p:sldId id="328" r:id="rId11"/>
    <p:sldId id="331" r:id="rId12"/>
    <p:sldId id="330" r:id="rId13"/>
    <p:sldId id="333" r:id="rId14"/>
    <p:sldId id="332" r:id="rId15"/>
    <p:sldId id="335" r:id="rId16"/>
    <p:sldId id="303" r:id="rId17"/>
    <p:sldId id="258" r:id="rId18"/>
    <p:sldId id="334" r:id="rId19"/>
    <p:sldId id="33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7"/>
    <p:restoredTop sz="94628"/>
  </p:normalViewPr>
  <p:slideViewPr>
    <p:cSldViewPr snapToGrid="0">
      <p:cViewPr varScale="1">
        <p:scale>
          <a:sx n="98" d="100"/>
          <a:sy n="98" d="100"/>
        </p:scale>
        <p:origin x="36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9548E0-CCDA-0D49-8EAD-4ECDB9CCFFB3}" type="datetimeFigureOut">
              <a:rPr lang="en-US" smtClean="0"/>
              <a:t>5/28/25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E86D95-078B-E949-8E47-BE5C7B566B1B}" type="slidenum">
              <a:rPr lang="en-US" smtClean="0"/>
              <a:t>‹#›</a:t>
            </a:fld>
            <a:endParaRPr lang="en-US"/>
          </a:p>
        </p:txBody>
      </p:sp>
    </p:spTree>
    <p:extLst>
      <p:ext uri="{BB962C8B-B14F-4D97-AF65-F5344CB8AC3E}">
        <p14:creationId xmlns:p14="http://schemas.microsoft.com/office/powerpoint/2010/main" val="382034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7E90FFEB-31B8-78CE-FAAF-07E6F324E7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0D93AA-04C8-6442-A1C4-84C750A71527}" type="slidenum">
              <a:rPr lang="en-US" altLang="en-US"/>
              <a:pPr>
                <a:spcBef>
                  <a:spcPct val="0"/>
                </a:spcBef>
              </a:pPr>
              <a:t>1</a:t>
            </a:fld>
            <a:endParaRPr lang="en-US" altLang="en-US" dirty="0"/>
          </a:p>
        </p:txBody>
      </p:sp>
      <p:sp>
        <p:nvSpPr>
          <p:cNvPr id="6147" name="Rectangle 2">
            <a:extLst>
              <a:ext uri="{FF2B5EF4-FFF2-40B4-BE49-F238E27FC236}">
                <a16:creationId xmlns:a16="http://schemas.microsoft.com/office/drawing/2014/main" id="{35EFAEF3-C874-7449-BA00-CD29DDE11362}"/>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F7E98DAB-A673-B5A5-7D05-0FA2F4008DB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4FF8EB3-EE94-3F50-2595-1C008D9DF9A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28532F8-06C0-3447-B21C-3B204D13E54F}" type="slidenum">
              <a:rPr lang="en-US" altLang="en-US"/>
              <a:pPr>
                <a:spcBef>
                  <a:spcPct val="0"/>
                </a:spcBef>
              </a:pPr>
              <a:t>4</a:t>
            </a:fld>
            <a:endParaRPr lang="en-US" altLang="en-US" dirty="0"/>
          </a:p>
        </p:txBody>
      </p:sp>
      <p:sp>
        <p:nvSpPr>
          <p:cNvPr id="8195" name="Rectangle 2">
            <a:extLst>
              <a:ext uri="{FF2B5EF4-FFF2-40B4-BE49-F238E27FC236}">
                <a16:creationId xmlns:a16="http://schemas.microsoft.com/office/drawing/2014/main" id="{3D3BDB16-D8A0-D36D-B650-C2C5E7D5EE07}"/>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48578268-5EF6-00EF-41F4-B79C28DD0B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0BFC2A35-E7C8-8F88-9DCF-69C57F8297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43A13D-8139-1144-9056-7EE147B6E38D}" type="slidenum">
              <a:rPr lang="en-US" altLang="en-US"/>
              <a:pPr>
                <a:spcBef>
                  <a:spcPct val="0"/>
                </a:spcBef>
              </a:pPr>
              <a:t>16</a:t>
            </a:fld>
            <a:endParaRPr lang="en-US" altLang="en-US" dirty="0"/>
          </a:p>
        </p:txBody>
      </p:sp>
      <p:sp>
        <p:nvSpPr>
          <p:cNvPr id="10243" name="Rectangle 2">
            <a:extLst>
              <a:ext uri="{FF2B5EF4-FFF2-40B4-BE49-F238E27FC236}">
                <a16:creationId xmlns:a16="http://schemas.microsoft.com/office/drawing/2014/main" id="{D9AB70D7-DF31-B92F-9B23-660665BBA268}"/>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FF200B5-6C8C-27C5-BE6C-784FDFBAF9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843F0858-98C0-0706-9ADF-C339242033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7356A1D-5E67-5046-AFDE-C31E23E6ABC9}" type="slidenum">
              <a:rPr lang="en-US" altLang="en-US"/>
              <a:pPr>
                <a:spcBef>
                  <a:spcPct val="0"/>
                </a:spcBef>
              </a:pPr>
              <a:t>17</a:t>
            </a:fld>
            <a:endParaRPr lang="en-US" altLang="en-US" dirty="0"/>
          </a:p>
        </p:txBody>
      </p:sp>
      <p:sp>
        <p:nvSpPr>
          <p:cNvPr id="12291" name="Rectangle 2">
            <a:extLst>
              <a:ext uri="{FF2B5EF4-FFF2-40B4-BE49-F238E27FC236}">
                <a16:creationId xmlns:a16="http://schemas.microsoft.com/office/drawing/2014/main" id="{9D9A3EF7-287C-37D9-7958-79813D6EECB9}"/>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4FA6261A-4EF1-4B8C-1713-C673C5678A7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6A6E7A-F139-4041-BC95-8927C256B6A1}" type="datetimeFigureOut">
              <a:rPr lang="en-US" smtClean="0"/>
              <a:t>5/28/25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402518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6A6E7A-F139-4041-BC95-8927C256B6A1}" type="datetimeFigureOut">
              <a:rPr lang="en-US" smtClean="0"/>
              <a:t>5/28/25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317547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6A6E7A-F139-4041-BC95-8927C256B6A1}" type="datetimeFigureOut">
              <a:rPr lang="en-US" smtClean="0"/>
              <a:t>5/28/25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408441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6A6E7A-F139-4041-BC95-8927C256B6A1}" type="datetimeFigureOut">
              <a:rPr lang="en-US" smtClean="0"/>
              <a:t>5/28/25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73937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6A6E7A-F139-4041-BC95-8927C256B6A1}" type="datetimeFigureOut">
              <a:rPr lang="en-US" smtClean="0"/>
              <a:t>5/28/25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59064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6A6E7A-F139-4041-BC95-8927C256B6A1}" type="datetimeFigureOut">
              <a:rPr lang="en-US" smtClean="0"/>
              <a:t>5/28/25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1505887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6A6E7A-F139-4041-BC95-8927C256B6A1}" type="datetimeFigureOut">
              <a:rPr lang="en-US" smtClean="0"/>
              <a:t>5/28/25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338425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6A6E7A-F139-4041-BC95-8927C256B6A1}" type="datetimeFigureOut">
              <a:rPr lang="en-US" smtClean="0"/>
              <a:t>5/28/25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208865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A6E7A-F139-4041-BC95-8927C256B6A1}" type="datetimeFigureOut">
              <a:rPr lang="en-US" smtClean="0"/>
              <a:t>5/28/25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24259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6A6E7A-F139-4041-BC95-8927C256B6A1}" type="datetimeFigureOut">
              <a:rPr lang="en-US" smtClean="0"/>
              <a:t>5/28/25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2280821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6A6E7A-F139-4041-BC95-8927C256B6A1}" type="datetimeFigureOut">
              <a:rPr lang="en-US" smtClean="0"/>
              <a:t>5/28/25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999DDC-9943-D142-923D-E13A84382F11}" type="slidenum">
              <a:rPr lang="en-US" smtClean="0"/>
              <a:t>‹#›</a:t>
            </a:fld>
            <a:endParaRPr lang="en-US"/>
          </a:p>
        </p:txBody>
      </p:sp>
    </p:spTree>
    <p:extLst>
      <p:ext uri="{BB962C8B-B14F-4D97-AF65-F5344CB8AC3E}">
        <p14:creationId xmlns:p14="http://schemas.microsoft.com/office/powerpoint/2010/main" val="180093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F16A6E7A-F139-4041-BC95-8927C256B6A1}" type="datetimeFigureOut">
              <a:rPr lang="en-US" smtClean="0"/>
              <a:t>5/28/25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A6999DDC-9943-D142-923D-E13A84382F11}" type="slidenum">
              <a:rPr lang="en-US" smtClean="0"/>
              <a:t>‹#›</a:t>
            </a:fld>
            <a:endParaRPr lang="en-US"/>
          </a:p>
        </p:txBody>
      </p:sp>
    </p:spTree>
    <p:extLst>
      <p:ext uri="{BB962C8B-B14F-4D97-AF65-F5344CB8AC3E}">
        <p14:creationId xmlns:p14="http://schemas.microsoft.com/office/powerpoint/2010/main" val="12152888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1" name="Rectangle 13">
            <a:extLst>
              <a:ext uri="{FF2B5EF4-FFF2-40B4-BE49-F238E27FC236}">
                <a16:creationId xmlns:a16="http://schemas.microsoft.com/office/drawing/2014/main" id="{D6CBAD72-B47B-8C21-834C-70DD292D3F21}"/>
              </a:ext>
            </a:extLst>
          </p:cNvPr>
          <p:cNvSpPr>
            <a:spLocks noGrp="1" noChangeArrowheads="1"/>
          </p:cNvSpPr>
          <p:nvPr>
            <p:ph type="ctrTitle"/>
          </p:nvPr>
        </p:nvSpPr>
        <p:spPr>
          <a:xfrm>
            <a:off x="1432560" y="2674620"/>
            <a:ext cx="9326880" cy="1470660"/>
          </a:xfrm>
        </p:spPr>
        <p:txBody>
          <a:bodyPr>
            <a:normAutofit fontScale="90000"/>
          </a:bodyPr>
          <a:lstStyle/>
          <a:p>
            <a:pPr eaLnBrk="1" hangingPunct="1">
              <a:defRPr/>
            </a:pPr>
            <a:r>
              <a:rPr lang="en-US" dirty="0"/>
              <a:t>Introduction to</a:t>
            </a:r>
            <a:br>
              <a:rPr lang="en-US" dirty="0"/>
            </a:br>
            <a:r>
              <a:rPr lang="en-US" dirty="0"/>
              <a:t>Hermeneutics:</a:t>
            </a:r>
            <a:br>
              <a:rPr lang="en-US" dirty="0"/>
            </a:br>
            <a:br>
              <a:rPr lang="en-US" sz="3360" dirty="0"/>
            </a:br>
            <a:r>
              <a:rPr lang="en-US" sz="4800" dirty="0"/>
              <a:t>How to Interpret the Bible</a:t>
            </a:r>
          </a:p>
        </p:txBody>
      </p:sp>
      <p:sp>
        <p:nvSpPr>
          <p:cNvPr id="2062" name="Rectangle 14">
            <a:extLst>
              <a:ext uri="{FF2B5EF4-FFF2-40B4-BE49-F238E27FC236}">
                <a16:creationId xmlns:a16="http://schemas.microsoft.com/office/drawing/2014/main" id="{6003A3A4-E4C8-B31E-598A-57B2246C2628}"/>
              </a:ext>
            </a:extLst>
          </p:cNvPr>
          <p:cNvSpPr>
            <a:spLocks noGrp="1" noChangeArrowheads="1"/>
          </p:cNvSpPr>
          <p:nvPr>
            <p:ph type="subTitle" idx="1"/>
          </p:nvPr>
        </p:nvSpPr>
        <p:spPr>
          <a:xfrm>
            <a:off x="2255520" y="4431030"/>
            <a:ext cx="7680960" cy="1752600"/>
          </a:xfrm>
        </p:spPr>
        <p:txBody>
          <a:bodyPr/>
          <a:lstStyle/>
          <a:p>
            <a:pPr eaLnBrk="1" hangingPunct="1">
              <a:defRPr/>
            </a:pPr>
            <a:r>
              <a:rPr lang="en-US" dirty="0"/>
              <a:t>Unit 1 Sections 1-3</a:t>
            </a:r>
          </a:p>
        </p:txBody>
      </p:sp>
      <p:sp>
        <p:nvSpPr>
          <p:cNvPr id="5124" name="Text Box 12">
            <a:extLst>
              <a:ext uri="{FF2B5EF4-FFF2-40B4-BE49-F238E27FC236}">
                <a16:creationId xmlns:a16="http://schemas.microsoft.com/office/drawing/2014/main" id="{F685EA5C-8817-AEC3-E57A-6702C94D61BF}"/>
              </a:ext>
            </a:extLst>
          </p:cNvPr>
          <p:cNvSpPr txBox="1">
            <a:spLocks noChangeArrowheads="1"/>
          </p:cNvSpPr>
          <p:nvPr/>
        </p:nvSpPr>
        <p:spPr bwMode="auto">
          <a:xfrm>
            <a:off x="822960" y="5724525"/>
            <a:ext cx="1684020" cy="609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spcBef>
                <a:spcPts val="1200"/>
              </a:spcBef>
              <a:buFont typeface="Wingdings" pitchFamily="2" charset="2"/>
              <a:defRPr sz="2400">
                <a:solidFill>
                  <a:srgbClr val="666666"/>
                </a:solidFill>
                <a:latin typeface="Arial" panose="020B0604020202020204" pitchFamily="34" charset="0"/>
                <a:cs typeface="Arial" panose="020B0604020202020204" pitchFamily="34" charset="0"/>
              </a:defRPr>
            </a:lvl1pPr>
            <a:lvl2pPr marL="742950" indent="-28575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2pPr>
            <a:lvl3pPr marL="11430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3pPr>
            <a:lvl4pPr marL="16002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4pPr>
            <a:lvl5pPr marL="20574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5pPr>
            <a:lvl6pPr marL="25146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6pPr>
            <a:lvl7pPr marL="29718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7pPr>
            <a:lvl8pPr marL="34290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8pPr>
            <a:lvl9pPr marL="38862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680" dirty="0">
                <a:solidFill>
                  <a:schemeClr val="tx1"/>
                </a:solidFill>
                <a:latin typeface="Times New Roman" panose="02020603050405020304" pitchFamily="18" charset="0"/>
                <a:hlinkClick r:id="" action="ppaction://noaction"/>
              </a:rPr>
              <a:t>Quick-review slideshow</a:t>
            </a:r>
            <a:endParaRPr lang="en-US" altLang="en-US" sz="1680" dirty="0">
              <a:solidFill>
                <a:schemeClr val="tx1"/>
              </a:solidFill>
              <a:latin typeface="Times New Roman" panose="02020603050405020304" pitchFamily="18"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96168-8C8D-8F17-5E13-AF67F8CBCD23}"/>
              </a:ext>
            </a:extLst>
          </p:cNvPr>
          <p:cNvSpPr>
            <a:spLocks noGrp="1"/>
          </p:cNvSpPr>
          <p:nvPr>
            <p:ph type="title"/>
          </p:nvPr>
        </p:nvSpPr>
        <p:spPr/>
        <p:txBody>
          <a:bodyPr/>
          <a:lstStyle/>
          <a:p>
            <a:pPr algn="ctr"/>
            <a:r>
              <a:rPr lang="en-US" dirty="0"/>
              <a:t>Gaps #3 and #4</a:t>
            </a:r>
          </a:p>
        </p:txBody>
      </p:sp>
      <p:sp>
        <p:nvSpPr>
          <p:cNvPr id="3" name="Content Placeholder 2">
            <a:extLst>
              <a:ext uri="{FF2B5EF4-FFF2-40B4-BE49-F238E27FC236}">
                <a16:creationId xmlns:a16="http://schemas.microsoft.com/office/drawing/2014/main" id="{CDC20F75-CB32-DEDF-85A9-6D447866356B}"/>
              </a:ext>
            </a:extLst>
          </p:cNvPr>
          <p:cNvSpPr>
            <a:spLocks noGrp="1"/>
          </p:cNvSpPr>
          <p:nvPr>
            <p:ph idx="1"/>
          </p:nvPr>
        </p:nvSpPr>
        <p:spPr>
          <a:xfrm>
            <a:off x="609600" y="1554480"/>
            <a:ext cx="10972800" cy="5303520"/>
          </a:xfrm>
        </p:spPr>
        <p:txBody>
          <a:bodyPr>
            <a:normAutofit/>
          </a:bodyPr>
          <a:lstStyle/>
          <a:p>
            <a:r>
              <a:rPr lang="en-US" sz="3200" dirty="0"/>
              <a:t>3. </a:t>
            </a:r>
            <a:r>
              <a:rPr lang="en-US" sz="3200" u="sng" dirty="0"/>
              <a:t>Language gap</a:t>
            </a:r>
            <a:r>
              <a:rPr lang="en-US" sz="3200" dirty="0"/>
              <a:t>:  People of Bible times spoke Hebrew, and/or Aramaic (captivity period), and/or Greek. The Bible has parts written in each of these languages. We need tools to correctly translate these languages. </a:t>
            </a:r>
          </a:p>
          <a:p>
            <a:pPr marL="0" indent="0">
              <a:buNone/>
            </a:pPr>
            <a:endParaRPr lang="en-US" sz="3200" dirty="0"/>
          </a:p>
          <a:p>
            <a:r>
              <a:rPr lang="en-US" sz="3200" dirty="0"/>
              <a:t>4. </a:t>
            </a:r>
            <a:r>
              <a:rPr lang="en-US" sz="3200" u="sng" dirty="0"/>
              <a:t>Historical gap</a:t>
            </a:r>
            <a:r>
              <a:rPr lang="en-US" sz="3200" dirty="0"/>
              <a:t>: Each book was written at a specific time in history. Sometimes God spoke to slaves, to masters, to warriors, or prisoners. Written to the Jews and Gentiles (non-Jews), understanding of the period of writing is critical to its understanding. (Did you know David and Plato lived at the same time?)</a:t>
            </a:r>
          </a:p>
        </p:txBody>
      </p:sp>
    </p:spTree>
    <p:extLst>
      <p:ext uri="{BB962C8B-B14F-4D97-AF65-F5344CB8AC3E}">
        <p14:creationId xmlns:p14="http://schemas.microsoft.com/office/powerpoint/2010/main" val="314633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7D31C-19B7-D30F-FC13-CBF41A8B1148}"/>
              </a:ext>
            </a:extLst>
          </p:cNvPr>
          <p:cNvSpPr>
            <a:spLocks noGrp="1"/>
          </p:cNvSpPr>
          <p:nvPr>
            <p:ph type="title"/>
          </p:nvPr>
        </p:nvSpPr>
        <p:spPr/>
        <p:txBody>
          <a:bodyPr/>
          <a:lstStyle/>
          <a:p>
            <a:pPr algn="ctr"/>
            <a:r>
              <a:rPr lang="en-US" dirty="0"/>
              <a:t>Look at Worksheet #1, </a:t>
            </a:r>
            <a:br>
              <a:rPr lang="en-US" dirty="0"/>
            </a:br>
            <a:r>
              <a:rPr lang="en-US" dirty="0"/>
              <a:t>page 2 – terms:</a:t>
            </a:r>
          </a:p>
        </p:txBody>
      </p:sp>
      <p:sp>
        <p:nvSpPr>
          <p:cNvPr id="3" name="Content Placeholder 2">
            <a:extLst>
              <a:ext uri="{FF2B5EF4-FFF2-40B4-BE49-F238E27FC236}">
                <a16:creationId xmlns:a16="http://schemas.microsoft.com/office/drawing/2014/main" id="{D78DE5F2-5E37-D831-94C8-15E99D411185}"/>
              </a:ext>
            </a:extLst>
          </p:cNvPr>
          <p:cNvSpPr>
            <a:spLocks noGrp="1"/>
          </p:cNvSpPr>
          <p:nvPr>
            <p:ph idx="1"/>
          </p:nvPr>
        </p:nvSpPr>
        <p:spPr>
          <a:xfrm>
            <a:off x="302623" y="1984194"/>
            <a:ext cx="11586754" cy="5056686"/>
          </a:xfrm>
        </p:spPr>
        <p:txBody>
          <a:bodyPr/>
          <a:lstStyle/>
          <a:p>
            <a:r>
              <a:rPr lang="en-US" dirty="0"/>
              <a:t>The Bible as the inspired Word of God:</a:t>
            </a:r>
          </a:p>
          <a:p>
            <a:r>
              <a:rPr lang="en-US" sz="3360" dirty="0"/>
              <a:t>“All scripture is God-breathed and is useful for teaching, rebuking, correcting and training in righteousness, so that the man of God may be thoroughly equipped for every good work.” </a:t>
            </a:r>
            <a:r>
              <a:rPr lang="en-US" dirty="0"/>
              <a:t>II Tim 3:16</a:t>
            </a:r>
          </a:p>
          <a:p>
            <a:r>
              <a:rPr lang="en-US" dirty="0"/>
              <a:t>Inspire = ‘to breathe into” Scriptures are God-breathed into the biblical writers. </a:t>
            </a:r>
          </a:p>
          <a:p>
            <a:endParaRPr lang="en-US" dirty="0"/>
          </a:p>
          <a:p>
            <a:r>
              <a:rPr lang="en-US" i="1" dirty="0"/>
              <a:t>Fill in the chart on your page 20…Ex 17:14; Jer 30:1-2; Ecc 12:9-10; etc…</a:t>
            </a:r>
          </a:p>
          <a:p>
            <a:endParaRPr lang="en-US" dirty="0">
              <a:solidFill>
                <a:schemeClr val="tx1">
                  <a:lumMod val="50000"/>
                </a:schemeClr>
              </a:solidFill>
            </a:endParaRPr>
          </a:p>
        </p:txBody>
      </p:sp>
    </p:spTree>
    <p:extLst>
      <p:ext uri="{BB962C8B-B14F-4D97-AF65-F5344CB8AC3E}">
        <p14:creationId xmlns:p14="http://schemas.microsoft.com/office/powerpoint/2010/main" val="4073250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2206-2A2A-C37C-FF3E-6DC39C7891F3}"/>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4C365536-D456-803C-710B-7BD904130822}"/>
              </a:ext>
            </a:extLst>
          </p:cNvPr>
          <p:cNvSpPr>
            <a:spLocks noGrp="1"/>
          </p:cNvSpPr>
          <p:nvPr>
            <p:ph idx="1"/>
          </p:nvPr>
        </p:nvSpPr>
        <p:spPr>
          <a:xfrm>
            <a:off x="211183" y="1675040"/>
            <a:ext cx="11769635" cy="4781005"/>
          </a:xfrm>
        </p:spPr>
        <p:txBody>
          <a:bodyPr/>
          <a:lstStyle/>
          <a:p>
            <a:r>
              <a:rPr lang="en-US" u="sng" dirty="0"/>
              <a:t>Verbal</a:t>
            </a:r>
            <a:r>
              <a:rPr lang="en-US" dirty="0"/>
              <a:t>: Original writings were called ‘autographs’ meaning God inspired every word in the OT &amp; NT. He allowed the writers to choose the words, but He guided them to choose words He approved. Matt 5: 18, “I tell you the truth, until heaven and earth disappear, not the smallest letter, not the least stroke of a pen, will by any means disappear from the Law until everything is accomplished.”</a:t>
            </a:r>
          </a:p>
          <a:p>
            <a:endParaRPr lang="en-US" dirty="0"/>
          </a:p>
          <a:p>
            <a:r>
              <a:rPr lang="en-US" u="sng" dirty="0"/>
              <a:t>Plenary</a:t>
            </a:r>
            <a:r>
              <a:rPr lang="en-US" dirty="0"/>
              <a:t>: “full/complete” The entire Bible/Word of God is fully inspired as II Tim 3:16 states, “All scripture is God-breathed…” We believe in the </a:t>
            </a:r>
            <a:r>
              <a:rPr lang="en-US" b="1" dirty="0"/>
              <a:t>verbal plenary inspiration</a:t>
            </a:r>
            <a:r>
              <a:rPr lang="en-US" dirty="0"/>
              <a:t> of the Bible.</a:t>
            </a:r>
          </a:p>
        </p:txBody>
      </p:sp>
    </p:spTree>
    <p:extLst>
      <p:ext uri="{BB962C8B-B14F-4D97-AF65-F5344CB8AC3E}">
        <p14:creationId xmlns:p14="http://schemas.microsoft.com/office/powerpoint/2010/main" val="142221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91566-2F2F-C04D-C820-4ADECF7F8769}"/>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F88BF703-79C6-71ED-58FB-F5A46AC42172}"/>
              </a:ext>
            </a:extLst>
          </p:cNvPr>
          <p:cNvSpPr>
            <a:spLocks noGrp="1"/>
          </p:cNvSpPr>
          <p:nvPr>
            <p:ph idx="1"/>
          </p:nvPr>
        </p:nvSpPr>
        <p:spPr>
          <a:xfrm>
            <a:off x="237309" y="2066924"/>
            <a:ext cx="11717383" cy="4389120"/>
          </a:xfrm>
        </p:spPr>
        <p:txBody>
          <a:bodyPr/>
          <a:lstStyle/>
          <a:p>
            <a:r>
              <a:rPr lang="en-US" u="sng" dirty="0"/>
              <a:t>Revelation</a:t>
            </a:r>
            <a:r>
              <a:rPr lang="en-US" dirty="0"/>
              <a:t>: Through the scriptures, God gives us the revelation of Himself and teaches us how to relate to Him. God reveals His person, character, will, deeds, demands, and decrees. </a:t>
            </a:r>
          </a:p>
          <a:p>
            <a:endParaRPr lang="en-US" dirty="0"/>
          </a:p>
          <a:p>
            <a:r>
              <a:rPr lang="en-US" u="sng" dirty="0"/>
              <a:t>Infallible</a:t>
            </a:r>
            <a:r>
              <a:rPr lang="en-US" dirty="0"/>
              <a:t>: The Bible cannot fail. Scriptures cannot be wrong about faith and morals; it cannot deceive, mislead, or disappoint us. Ps 19:7-9, “The laws of the Lord are perfect, reviving the soul. The statutes of the Lord are right, giving joy to the heart. The commands of the Lord are radiant, giving light to the eyes. The fear of the Lord is pure, enduring forever. The ordinances of the Lord are sure and altogether righteous.” </a:t>
            </a:r>
          </a:p>
        </p:txBody>
      </p:sp>
    </p:spTree>
    <p:extLst>
      <p:ext uri="{BB962C8B-B14F-4D97-AF65-F5344CB8AC3E}">
        <p14:creationId xmlns:p14="http://schemas.microsoft.com/office/powerpoint/2010/main" val="203864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5AAA7-0025-45AE-B45D-DEB9E2376D8E}"/>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2CA79007-F222-C2CF-E21B-330617A2AAAC}"/>
              </a:ext>
            </a:extLst>
          </p:cNvPr>
          <p:cNvSpPr>
            <a:spLocks noGrp="1"/>
          </p:cNvSpPr>
          <p:nvPr>
            <p:ph idx="1"/>
          </p:nvPr>
        </p:nvSpPr>
        <p:spPr>
          <a:xfrm>
            <a:off x="313509" y="1828800"/>
            <a:ext cx="11521439" cy="4389120"/>
          </a:xfrm>
        </p:spPr>
        <p:txBody>
          <a:bodyPr/>
          <a:lstStyle/>
          <a:p>
            <a:r>
              <a:rPr lang="en-US" u="sng" dirty="0"/>
              <a:t>Inerrant</a:t>
            </a:r>
            <a:r>
              <a:rPr lang="en-US" dirty="0"/>
              <a:t> = without error: The Bible is not a science book – Ecc 1: 5 describes the ‘sun rising and setting’ – scientifically the sun does not ‘rise’ but it is a poetical/figurative description of dawn – sunrise and dusk - sunset. Proverbs 30: 5 says, “Every word of God is flawless; He is a shield to those who take refuge in Him.”</a:t>
            </a:r>
          </a:p>
          <a:p>
            <a:endParaRPr lang="en-US" dirty="0"/>
          </a:p>
          <a:p>
            <a:r>
              <a:rPr lang="en-US" u="sng" dirty="0"/>
              <a:t>Authoritative</a:t>
            </a:r>
            <a:r>
              <a:rPr lang="en-US" dirty="0"/>
              <a:t>: The Bible is the highest authority on religious matters. </a:t>
            </a:r>
          </a:p>
          <a:p>
            <a:r>
              <a:rPr lang="en-US" dirty="0"/>
              <a:t>*We believe that all Scriptures are: Inspired by God in a verbal, plenary way; the Revelation of God to us; Infallible and Inerrant; and the Authority over our faith and living.</a:t>
            </a:r>
          </a:p>
        </p:txBody>
      </p:sp>
    </p:spTree>
    <p:extLst>
      <p:ext uri="{BB962C8B-B14F-4D97-AF65-F5344CB8AC3E}">
        <p14:creationId xmlns:p14="http://schemas.microsoft.com/office/powerpoint/2010/main" val="1379380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8FD4B-CD52-6F53-5B35-361AE990A81B}"/>
              </a:ext>
            </a:extLst>
          </p:cNvPr>
          <p:cNvSpPr>
            <a:spLocks noGrp="1"/>
          </p:cNvSpPr>
          <p:nvPr>
            <p:ph type="title"/>
          </p:nvPr>
        </p:nvSpPr>
        <p:spPr>
          <a:xfrm>
            <a:off x="609600" y="245203"/>
            <a:ext cx="10972800" cy="1268730"/>
          </a:xfrm>
        </p:spPr>
        <p:txBody>
          <a:bodyPr/>
          <a:lstStyle/>
          <a:p>
            <a:pPr algn="ctr"/>
            <a:r>
              <a:rPr lang="en-US" sz="3600" dirty="0"/>
              <a:t>Understanding the difference between the Inspired Record and the Words of People</a:t>
            </a:r>
          </a:p>
        </p:txBody>
      </p:sp>
      <p:sp>
        <p:nvSpPr>
          <p:cNvPr id="3" name="Content Placeholder 2">
            <a:extLst>
              <a:ext uri="{FF2B5EF4-FFF2-40B4-BE49-F238E27FC236}">
                <a16:creationId xmlns:a16="http://schemas.microsoft.com/office/drawing/2014/main" id="{06E93F71-6BA5-D6FF-92AD-323BFED0E549}"/>
              </a:ext>
            </a:extLst>
          </p:cNvPr>
          <p:cNvSpPr>
            <a:spLocks noGrp="1"/>
          </p:cNvSpPr>
          <p:nvPr>
            <p:ph idx="1"/>
          </p:nvPr>
        </p:nvSpPr>
        <p:spPr>
          <a:xfrm>
            <a:off x="609600" y="2586446"/>
            <a:ext cx="10972800" cy="3317965"/>
          </a:xfrm>
        </p:spPr>
        <p:txBody>
          <a:bodyPr/>
          <a:lstStyle/>
          <a:p>
            <a:r>
              <a:rPr lang="en-US" dirty="0"/>
              <a:t>Let’s look at Peter’s words in Matt 26:33… “Even if all fall away, I never will!” Wrong – he denied Jesus before the rooster crowed 3X But the recording was correct and Matthew was inspired to record these words as spoken…</a:t>
            </a:r>
          </a:p>
          <a:p>
            <a:endParaRPr lang="en-US" dirty="0"/>
          </a:p>
          <a:p>
            <a:r>
              <a:rPr lang="en-US" dirty="0"/>
              <a:t>What was spoken by Peter was ‘wrong’ but what Matthew recorded was right…</a:t>
            </a:r>
          </a:p>
        </p:txBody>
      </p:sp>
    </p:spTree>
    <p:extLst>
      <p:ext uri="{BB962C8B-B14F-4D97-AF65-F5344CB8AC3E}">
        <p14:creationId xmlns:p14="http://schemas.microsoft.com/office/powerpoint/2010/main" val="2472370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78C201D-3444-F1F9-8B49-C6BB14516BA2}"/>
              </a:ext>
            </a:extLst>
          </p:cNvPr>
          <p:cNvSpPr>
            <a:spLocks noGrp="1" noChangeArrowheads="1"/>
          </p:cNvSpPr>
          <p:nvPr>
            <p:ph type="title"/>
          </p:nvPr>
        </p:nvSpPr>
        <p:spPr/>
        <p:txBody>
          <a:bodyPr/>
          <a:lstStyle/>
          <a:p>
            <a:pPr algn="ctr" eaLnBrk="1" hangingPunct="1"/>
            <a:r>
              <a:rPr lang="en-US" altLang="en-US" dirty="0"/>
              <a:t>Unit 1, Section 2:  Six Essentials for Correctly Interpreting the Bible</a:t>
            </a:r>
          </a:p>
        </p:txBody>
      </p:sp>
      <p:sp>
        <p:nvSpPr>
          <p:cNvPr id="212995" name="Rectangle 3">
            <a:extLst>
              <a:ext uri="{FF2B5EF4-FFF2-40B4-BE49-F238E27FC236}">
                <a16:creationId xmlns:a16="http://schemas.microsoft.com/office/drawing/2014/main" id="{30D2062D-ADB1-E027-5BC0-4D8C11DC287F}"/>
              </a:ext>
            </a:extLst>
          </p:cNvPr>
          <p:cNvSpPr>
            <a:spLocks noGrp="1" noChangeArrowheads="1"/>
          </p:cNvSpPr>
          <p:nvPr>
            <p:ph idx="1"/>
          </p:nvPr>
        </p:nvSpPr>
        <p:spPr>
          <a:xfrm>
            <a:off x="143690" y="2323556"/>
            <a:ext cx="11904619" cy="4158886"/>
          </a:xfrm>
        </p:spPr>
        <p:txBody>
          <a:bodyPr>
            <a:normAutofit/>
          </a:bodyPr>
          <a:lstStyle/>
          <a:p>
            <a:pPr marL="1097280" lvl="1" indent="-548640">
              <a:buFont typeface="Calibri" panose="020F0502020204030204" pitchFamily="34" charset="0"/>
              <a:buAutoNum type="arabicPeriod"/>
            </a:pPr>
            <a:r>
              <a:rPr lang="en-US" altLang="en-US" sz="2800" dirty="0"/>
              <a:t>Accept the Bible as the inspired Word of God – II Tim 3:16</a:t>
            </a:r>
          </a:p>
          <a:p>
            <a:pPr marL="1097280" lvl="1" indent="-548640">
              <a:buFont typeface="Calibri" panose="020F0502020204030204" pitchFamily="34" charset="0"/>
              <a:buAutoNum type="arabicPeriod"/>
            </a:pPr>
            <a:r>
              <a:rPr lang="en-US" altLang="en-US" sz="2800" dirty="0"/>
              <a:t>Be born again – Jn 3:3 “no one can see the kingdom of God unless he is born again”</a:t>
            </a:r>
          </a:p>
          <a:p>
            <a:pPr marL="1097280" lvl="1" indent="-548640">
              <a:buFont typeface="Calibri" panose="020F0502020204030204" pitchFamily="34" charset="0"/>
              <a:buAutoNum type="arabicPeriod"/>
            </a:pPr>
            <a:r>
              <a:rPr lang="en-US" altLang="en-US" sz="2800" dirty="0"/>
              <a:t>Depend on the Holy Spirit – Jn 16:13 “when the Spirit comes, He will guide you into all truth…” (illuminate)</a:t>
            </a:r>
          </a:p>
          <a:p>
            <a:pPr marL="1097280" lvl="1" indent="-548640">
              <a:buFont typeface="Calibri" panose="020F0502020204030204" pitchFamily="34" charset="0"/>
              <a:buAutoNum type="arabicPeriod"/>
            </a:pPr>
            <a:r>
              <a:rPr lang="en-US" altLang="en-US" sz="2800" dirty="0"/>
              <a:t>Obey what you understand – Jn 7:17 obedience produces mature spiritual understanding</a:t>
            </a:r>
          </a:p>
          <a:p>
            <a:pPr marL="1097280" lvl="1" indent="-548640">
              <a:buFont typeface="Calibri" panose="020F0502020204030204" pitchFamily="34" charset="0"/>
              <a:buAutoNum type="arabicPeriod"/>
            </a:pPr>
            <a:r>
              <a:rPr lang="en-US" altLang="en-US" sz="2800" dirty="0"/>
              <a:t>Have an open mind and a teachable spirit – Mark 4:9 eyes to see</a:t>
            </a:r>
          </a:p>
          <a:p>
            <a:pPr marL="1097280" lvl="1" indent="-548640">
              <a:buFont typeface="Calibri" panose="020F0502020204030204" pitchFamily="34" charset="0"/>
              <a:buAutoNum type="arabicPeriod"/>
            </a:pPr>
            <a:r>
              <a:rPr lang="en-US" altLang="en-US" sz="2800" dirty="0"/>
              <a:t>Study to be approved by God – II Tim 2:15 “Study to present…”</a:t>
            </a:r>
          </a:p>
        </p:txBody>
      </p:sp>
      <p:sp>
        <p:nvSpPr>
          <p:cNvPr id="9220" name="TextBox 6">
            <a:extLst>
              <a:ext uri="{FF2B5EF4-FFF2-40B4-BE49-F238E27FC236}">
                <a16:creationId xmlns:a16="http://schemas.microsoft.com/office/drawing/2014/main" id="{F4A1CE71-B093-C14A-6E39-EE6BDFA4CCAC}"/>
              </a:ext>
            </a:extLst>
          </p:cNvPr>
          <p:cNvSpPr txBox="1">
            <a:spLocks noChangeArrowheads="1"/>
          </p:cNvSpPr>
          <p:nvPr/>
        </p:nvSpPr>
        <p:spPr bwMode="auto">
          <a:xfrm>
            <a:off x="11025781" y="6353176"/>
            <a:ext cx="57567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4864" rIns="54864">
            <a:spAutoFit/>
          </a:bodyPr>
          <a:lstStyle>
            <a:lvl1pPr>
              <a:spcBef>
                <a:spcPts val="1200"/>
              </a:spcBef>
              <a:buFont typeface="Wingdings" pitchFamily="2" charset="2"/>
              <a:defRPr sz="2400">
                <a:solidFill>
                  <a:srgbClr val="666666"/>
                </a:solidFill>
                <a:latin typeface="Arial" panose="020B0604020202020204" pitchFamily="34" charset="0"/>
                <a:cs typeface="Arial" panose="020B0604020202020204" pitchFamily="34" charset="0"/>
              </a:defRPr>
            </a:lvl1pPr>
            <a:lvl2pPr marL="742950" indent="-28575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2pPr>
            <a:lvl3pPr marL="11430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3pPr>
            <a:lvl4pPr marL="16002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4pPr>
            <a:lvl5pPr marL="20574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5pPr>
            <a:lvl6pPr marL="25146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6pPr>
            <a:lvl7pPr marL="29718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7pPr>
            <a:lvl8pPr marL="34290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8pPr>
            <a:lvl9pPr marL="38862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080" dirty="0">
                <a:latin typeface="Times New Roman" panose="02020603050405020304" pitchFamily="18" charset="0"/>
              </a:rPr>
              <a:t>Visual 2</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Effect transition="in" filter="fade">
                                      <p:cBhvr>
                                        <p:cTn id="7" dur="500"/>
                                        <p:tgtEl>
                                          <p:spTgt spid="21299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2995">
                                            <p:txEl>
                                              <p:pRg st="1" end="1"/>
                                            </p:txEl>
                                          </p:spTgt>
                                        </p:tgtEl>
                                        <p:attrNameLst>
                                          <p:attrName>style.visibility</p:attrName>
                                        </p:attrNameLst>
                                      </p:cBhvr>
                                      <p:to>
                                        <p:strVal val="visible"/>
                                      </p:to>
                                    </p:set>
                                    <p:animEffect transition="in" filter="fade">
                                      <p:cBhvr>
                                        <p:cTn id="10" dur="500"/>
                                        <p:tgtEl>
                                          <p:spTgt spid="21299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2995">
                                            <p:txEl>
                                              <p:pRg st="2" end="2"/>
                                            </p:txEl>
                                          </p:spTgt>
                                        </p:tgtEl>
                                        <p:attrNameLst>
                                          <p:attrName>style.visibility</p:attrName>
                                        </p:attrNameLst>
                                      </p:cBhvr>
                                      <p:to>
                                        <p:strVal val="visible"/>
                                      </p:to>
                                    </p:set>
                                    <p:animEffect transition="in" filter="fade">
                                      <p:cBhvr>
                                        <p:cTn id="13" dur="500"/>
                                        <p:tgtEl>
                                          <p:spTgt spid="21299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2995">
                                            <p:txEl>
                                              <p:pRg st="3" end="3"/>
                                            </p:txEl>
                                          </p:spTgt>
                                        </p:tgtEl>
                                        <p:attrNameLst>
                                          <p:attrName>style.visibility</p:attrName>
                                        </p:attrNameLst>
                                      </p:cBhvr>
                                      <p:to>
                                        <p:strVal val="visible"/>
                                      </p:to>
                                    </p:set>
                                    <p:animEffect transition="in" filter="fade">
                                      <p:cBhvr>
                                        <p:cTn id="16" dur="500"/>
                                        <p:tgtEl>
                                          <p:spTgt spid="21299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2995">
                                            <p:txEl>
                                              <p:pRg st="4" end="4"/>
                                            </p:txEl>
                                          </p:spTgt>
                                        </p:tgtEl>
                                        <p:attrNameLst>
                                          <p:attrName>style.visibility</p:attrName>
                                        </p:attrNameLst>
                                      </p:cBhvr>
                                      <p:to>
                                        <p:strVal val="visible"/>
                                      </p:to>
                                    </p:set>
                                    <p:animEffect transition="in" filter="fade">
                                      <p:cBhvr>
                                        <p:cTn id="19" dur="500"/>
                                        <p:tgtEl>
                                          <p:spTgt spid="21299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2995">
                                            <p:txEl>
                                              <p:pRg st="5" end="5"/>
                                            </p:txEl>
                                          </p:spTgt>
                                        </p:tgtEl>
                                        <p:attrNameLst>
                                          <p:attrName>style.visibility</p:attrName>
                                        </p:attrNameLst>
                                      </p:cBhvr>
                                      <p:to>
                                        <p:strVal val="visible"/>
                                      </p:to>
                                    </p:set>
                                    <p:animEffect transition="in" filter="fade">
                                      <p:cBhvr>
                                        <p:cTn id="22" dur="500"/>
                                        <p:tgtEl>
                                          <p:spTgt spid="21299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12995">
                                            <p:txEl>
                                              <p:pRg st="0" end="0"/>
                                            </p:txEl>
                                          </p:spTgt>
                                        </p:tgtEl>
                                        <p:attrNameLst>
                                          <p:attrName>style.visibility</p:attrName>
                                        </p:attrNameLst>
                                      </p:cBhvr>
                                      <p:to>
                                        <p:strVal val="visible"/>
                                      </p:to>
                                    </p:set>
                                    <p:anim calcmode="lin" valueType="num">
                                      <p:cBhvr additive="base">
                                        <p:cTn id="27" dur="500" fill="hold"/>
                                        <p:tgtEl>
                                          <p:spTgt spid="212995">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1299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6">
            <a:extLst>
              <a:ext uri="{FF2B5EF4-FFF2-40B4-BE49-F238E27FC236}">
                <a16:creationId xmlns:a16="http://schemas.microsoft.com/office/drawing/2014/main" id="{DEA601F0-F557-58EF-EBF8-A136C104CAF2}"/>
              </a:ext>
            </a:extLst>
          </p:cNvPr>
          <p:cNvSpPr>
            <a:spLocks noGrp="1" noChangeArrowheads="1"/>
          </p:cNvSpPr>
          <p:nvPr>
            <p:ph type="title"/>
          </p:nvPr>
        </p:nvSpPr>
        <p:spPr>
          <a:xfrm>
            <a:off x="609600" y="57149"/>
            <a:ext cx="10972800" cy="1118236"/>
          </a:xfrm>
        </p:spPr>
        <p:txBody>
          <a:bodyPr>
            <a:normAutofit fontScale="90000"/>
          </a:bodyPr>
          <a:lstStyle/>
          <a:p>
            <a:pPr algn="ctr" eaLnBrk="1" hangingPunct="1"/>
            <a:r>
              <a:rPr lang="en-US" altLang="en-US" sz="3840" dirty="0"/>
              <a:t>Unit 1, Section #3 </a:t>
            </a:r>
            <a:br>
              <a:rPr lang="en-US" altLang="en-US" sz="3840" dirty="0"/>
            </a:br>
            <a:r>
              <a:rPr lang="en-US" altLang="en-US" sz="3840" dirty="0"/>
              <a:t>Benefits of a Study Bible</a:t>
            </a:r>
          </a:p>
        </p:txBody>
      </p:sp>
      <p:sp>
        <p:nvSpPr>
          <p:cNvPr id="33809" name="Rectangle 17">
            <a:extLst>
              <a:ext uri="{FF2B5EF4-FFF2-40B4-BE49-F238E27FC236}">
                <a16:creationId xmlns:a16="http://schemas.microsoft.com/office/drawing/2014/main" id="{C2FB5449-41C3-D064-036A-82254B2D47D0}"/>
              </a:ext>
            </a:extLst>
          </p:cNvPr>
          <p:cNvSpPr>
            <a:spLocks noGrp="1" noChangeArrowheads="1"/>
          </p:cNvSpPr>
          <p:nvPr>
            <p:ph idx="1"/>
          </p:nvPr>
        </p:nvSpPr>
        <p:spPr>
          <a:xfrm>
            <a:off x="609600" y="1545224"/>
            <a:ext cx="10972800" cy="5013960"/>
          </a:xfrm>
        </p:spPr>
        <p:txBody>
          <a:bodyPr>
            <a:normAutofit/>
          </a:bodyPr>
          <a:lstStyle/>
          <a:p>
            <a:pPr>
              <a:spcBef>
                <a:spcPts val="360"/>
              </a:spcBef>
            </a:pPr>
            <a:r>
              <a:rPr lang="en-US" altLang="en-US" b="1" i="1" dirty="0"/>
              <a:t>A study Bible usually contains the following: </a:t>
            </a:r>
          </a:p>
          <a:p>
            <a:pPr lvl="1">
              <a:spcBef>
                <a:spcPts val="360"/>
              </a:spcBef>
            </a:pPr>
            <a:r>
              <a:rPr lang="en-US" altLang="en-US" sz="2800" dirty="0"/>
              <a:t>an introduction for each book of the Bible</a:t>
            </a:r>
          </a:p>
          <a:p>
            <a:pPr lvl="1">
              <a:spcBef>
                <a:spcPts val="360"/>
              </a:spcBef>
            </a:pPr>
            <a:r>
              <a:rPr lang="en-US" altLang="en-US" sz="2800" dirty="0"/>
              <a:t>maps</a:t>
            </a:r>
          </a:p>
          <a:p>
            <a:pPr lvl="1">
              <a:spcBef>
                <a:spcPts val="360"/>
              </a:spcBef>
            </a:pPr>
            <a:r>
              <a:rPr lang="en-US" altLang="en-US" sz="2800" dirty="0"/>
              <a:t>charts</a:t>
            </a:r>
          </a:p>
          <a:p>
            <a:pPr lvl="1">
              <a:spcBef>
                <a:spcPts val="360"/>
              </a:spcBef>
            </a:pPr>
            <a:r>
              <a:rPr lang="en-US" altLang="en-US" sz="2800" dirty="0"/>
              <a:t>subheadings</a:t>
            </a:r>
          </a:p>
          <a:p>
            <a:pPr lvl="1">
              <a:spcBef>
                <a:spcPts val="360"/>
              </a:spcBef>
            </a:pPr>
            <a:r>
              <a:rPr lang="en-US" altLang="en-US" sz="2800" dirty="0"/>
              <a:t>references in the margins</a:t>
            </a:r>
          </a:p>
          <a:p>
            <a:pPr lvl="1">
              <a:spcBef>
                <a:spcPts val="360"/>
              </a:spcBef>
            </a:pPr>
            <a:r>
              <a:rPr lang="en-US" altLang="en-US" sz="2800" dirty="0"/>
              <a:t>a concordance</a:t>
            </a:r>
          </a:p>
          <a:p>
            <a:pPr lvl="1">
              <a:spcBef>
                <a:spcPts val="360"/>
              </a:spcBef>
            </a:pPr>
            <a:r>
              <a:rPr lang="en-US" altLang="en-US" sz="2800" dirty="0"/>
              <a:t>articles on key topics</a:t>
            </a:r>
          </a:p>
          <a:p>
            <a:pPr lvl="1">
              <a:spcBef>
                <a:spcPts val="360"/>
              </a:spcBef>
            </a:pPr>
            <a:r>
              <a:rPr lang="en-US" altLang="en-US" sz="2800" dirty="0"/>
              <a:t>explanations of weights and measures</a:t>
            </a:r>
          </a:p>
          <a:p>
            <a:pPr lvl="1">
              <a:spcBef>
                <a:spcPts val="360"/>
              </a:spcBef>
            </a:pPr>
            <a:r>
              <a:rPr lang="en-US" altLang="en-US" sz="2800" dirty="0"/>
              <a:t>comments on key verses</a:t>
            </a:r>
          </a:p>
        </p:txBody>
      </p:sp>
      <p:sp>
        <p:nvSpPr>
          <p:cNvPr id="11268" name="TextBox 6">
            <a:extLst>
              <a:ext uri="{FF2B5EF4-FFF2-40B4-BE49-F238E27FC236}">
                <a16:creationId xmlns:a16="http://schemas.microsoft.com/office/drawing/2014/main" id="{BC49808A-7D37-CD62-FB71-ABF26DFE9DB0}"/>
              </a:ext>
            </a:extLst>
          </p:cNvPr>
          <p:cNvSpPr txBox="1">
            <a:spLocks noChangeArrowheads="1"/>
          </p:cNvSpPr>
          <p:nvPr/>
        </p:nvSpPr>
        <p:spPr bwMode="auto">
          <a:xfrm>
            <a:off x="11025781" y="6353176"/>
            <a:ext cx="57567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4864" rIns="54864">
            <a:spAutoFit/>
          </a:bodyPr>
          <a:lstStyle>
            <a:lvl1pPr>
              <a:spcBef>
                <a:spcPts val="1200"/>
              </a:spcBef>
              <a:buFont typeface="Wingdings" pitchFamily="2" charset="2"/>
              <a:defRPr sz="2400">
                <a:solidFill>
                  <a:srgbClr val="666666"/>
                </a:solidFill>
                <a:latin typeface="Arial" panose="020B0604020202020204" pitchFamily="34" charset="0"/>
                <a:cs typeface="Arial" panose="020B0604020202020204" pitchFamily="34" charset="0"/>
              </a:defRPr>
            </a:lvl1pPr>
            <a:lvl2pPr marL="742950" indent="-28575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2pPr>
            <a:lvl3pPr marL="11430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3pPr>
            <a:lvl4pPr marL="16002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4pPr>
            <a:lvl5pPr marL="20574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5pPr>
            <a:lvl6pPr marL="25146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6pPr>
            <a:lvl7pPr marL="29718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7pPr>
            <a:lvl8pPr marL="34290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8pPr>
            <a:lvl9pPr marL="38862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080" dirty="0">
                <a:latin typeface="Times New Roman" panose="02020603050405020304" pitchFamily="18" charset="0"/>
              </a:rPr>
              <a:t>Visual 3</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809">
                                            <p:txEl>
                                              <p:pRg st="0" end="0"/>
                                            </p:txEl>
                                          </p:spTgt>
                                        </p:tgtEl>
                                        <p:attrNameLst>
                                          <p:attrName>style.visibility</p:attrName>
                                        </p:attrNameLst>
                                      </p:cBhvr>
                                      <p:to>
                                        <p:strVal val="visible"/>
                                      </p:to>
                                    </p:set>
                                    <p:animEffect transition="in" filter="fade">
                                      <p:cBhvr>
                                        <p:cTn id="7" dur="500"/>
                                        <p:tgtEl>
                                          <p:spTgt spid="3380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809">
                                            <p:txEl>
                                              <p:pRg st="1" end="1"/>
                                            </p:txEl>
                                          </p:spTgt>
                                        </p:tgtEl>
                                        <p:attrNameLst>
                                          <p:attrName>style.visibility</p:attrName>
                                        </p:attrNameLst>
                                      </p:cBhvr>
                                      <p:to>
                                        <p:strVal val="visible"/>
                                      </p:to>
                                    </p:set>
                                    <p:animEffect transition="in" filter="fade">
                                      <p:cBhvr>
                                        <p:cTn id="10" dur="500"/>
                                        <p:tgtEl>
                                          <p:spTgt spid="3380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809">
                                            <p:txEl>
                                              <p:pRg st="2" end="2"/>
                                            </p:txEl>
                                          </p:spTgt>
                                        </p:tgtEl>
                                        <p:attrNameLst>
                                          <p:attrName>style.visibility</p:attrName>
                                        </p:attrNameLst>
                                      </p:cBhvr>
                                      <p:to>
                                        <p:strVal val="visible"/>
                                      </p:to>
                                    </p:set>
                                    <p:animEffect transition="in" filter="fade">
                                      <p:cBhvr>
                                        <p:cTn id="13" dur="500"/>
                                        <p:tgtEl>
                                          <p:spTgt spid="3380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3809">
                                            <p:txEl>
                                              <p:pRg st="3" end="3"/>
                                            </p:txEl>
                                          </p:spTgt>
                                        </p:tgtEl>
                                        <p:attrNameLst>
                                          <p:attrName>style.visibility</p:attrName>
                                        </p:attrNameLst>
                                      </p:cBhvr>
                                      <p:to>
                                        <p:strVal val="visible"/>
                                      </p:to>
                                    </p:set>
                                    <p:animEffect transition="in" filter="fade">
                                      <p:cBhvr>
                                        <p:cTn id="16" dur="500"/>
                                        <p:tgtEl>
                                          <p:spTgt spid="3380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3809">
                                            <p:txEl>
                                              <p:pRg st="4" end="4"/>
                                            </p:txEl>
                                          </p:spTgt>
                                        </p:tgtEl>
                                        <p:attrNameLst>
                                          <p:attrName>style.visibility</p:attrName>
                                        </p:attrNameLst>
                                      </p:cBhvr>
                                      <p:to>
                                        <p:strVal val="visible"/>
                                      </p:to>
                                    </p:set>
                                    <p:animEffect transition="in" filter="fade">
                                      <p:cBhvr>
                                        <p:cTn id="19" dur="500"/>
                                        <p:tgtEl>
                                          <p:spTgt spid="33809">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3809">
                                            <p:txEl>
                                              <p:pRg st="5" end="5"/>
                                            </p:txEl>
                                          </p:spTgt>
                                        </p:tgtEl>
                                        <p:attrNameLst>
                                          <p:attrName>style.visibility</p:attrName>
                                        </p:attrNameLst>
                                      </p:cBhvr>
                                      <p:to>
                                        <p:strVal val="visible"/>
                                      </p:to>
                                    </p:set>
                                    <p:animEffect transition="in" filter="fade">
                                      <p:cBhvr>
                                        <p:cTn id="22" dur="500"/>
                                        <p:tgtEl>
                                          <p:spTgt spid="33809">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3809">
                                            <p:txEl>
                                              <p:pRg st="6" end="6"/>
                                            </p:txEl>
                                          </p:spTgt>
                                        </p:tgtEl>
                                        <p:attrNameLst>
                                          <p:attrName>style.visibility</p:attrName>
                                        </p:attrNameLst>
                                      </p:cBhvr>
                                      <p:to>
                                        <p:strVal val="visible"/>
                                      </p:to>
                                    </p:set>
                                    <p:animEffect transition="in" filter="fade">
                                      <p:cBhvr>
                                        <p:cTn id="25" dur="500"/>
                                        <p:tgtEl>
                                          <p:spTgt spid="33809">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3809">
                                            <p:txEl>
                                              <p:pRg st="7" end="7"/>
                                            </p:txEl>
                                          </p:spTgt>
                                        </p:tgtEl>
                                        <p:attrNameLst>
                                          <p:attrName>style.visibility</p:attrName>
                                        </p:attrNameLst>
                                      </p:cBhvr>
                                      <p:to>
                                        <p:strVal val="visible"/>
                                      </p:to>
                                    </p:set>
                                    <p:animEffect transition="in" filter="fade">
                                      <p:cBhvr>
                                        <p:cTn id="28" dur="500"/>
                                        <p:tgtEl>
                                          <p:spTgt spid="33809">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3809">
                                            <p:txEl>
                                              <p:pRg st="8" end="8"/>
                                            </p:txEl>
                                          </p:spTgt>
                                        </p:tgtEl>
                                        <p:attrNameLst>
                                          <p:attrName>style.visibility</p:attrName>
                                        </p:attrNameLst>
                                      </p:cBhvr>
                                      <p:to>
                                        <p:strVal val="visible"/>
                                      </p:to>
                                    </p:set>
                                    <p:animEffect transition="in" filter="fade">
                                      <p:cBhvr>
                                        <p:cTn id="31" dur="500"/>
                                        <p:tgtEl>
                                          <p:spTgt spid="33809">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3809">
                                            <p:txEl>
                                              <p:pRg st="9" end="9"/>
                                            </p:txEl>
                                          </p:spTgt>
                                        </p:tgtEl>
                                        <p:attrNameLst>
                                          <p:attrName>style.visibility</p:attrName>
                                        </p:attrNameLst>
                                      </p:cBhvr>
                                      <p:to>
                                        <p:strVal val="visible"/>
                                      </p:to>
                                    </p:set>
                                    <p:animEffect transition="in" filter="fade">
                                      <p:cBhvr>
                                        <p:cTn id="34" dur="500"/>
                                        <p:tgtEl>
                                          <p:spTgt spid="3380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823A2-5722-451E-C6DB-A58830407191}"/>
              </a:ext>
            </a:extLst>
          </p:cNvPr>
          <p:cNvSpPr>
            <a:spLocks noGrp="1"/>
          </p:cNvSpPr>
          <p:nvPr>
            <p:ph type="title"/>
          </p:nvPr>
        </p:nvSpPr>
        <p:spPr>
          <a:xfrm>
            <a:off x="838200" y="365125"/>
            <a:ext cx="10515600" cy="823595"/>
          </a:xfrm>
        </p:spPr>
        <p:txBody>
          <a:bodyPr/>
          <a:lstStyle/>
          <a:p>
            <a:r>
              <a:rPr lang="en-US" dirty="0"/>
              <a:t>Terms:</a:t>
            </a:r>
          </a:p>
        </p:txBody>
      </p:sp>
      <p:sp>
        <p:nvSpPr>
          <p:cNvPr id="3" name="Content Placeholder 2">
            <a:extLst>
              <a:ext uri="{FF2B5EF4-FFF2-40B4-BE49-F238E27FC236}">
                <a16:creationId xmlns:a16="http://schemas.microsoft.com/office/drawing/2014/main" id="{DB5417A9-BE9C-38EB-1035-C70A6CF06B88}"/>
              </a:ext>
            </a:extLst>
          </p:cNvPr>
          <p:cNvSpPr>
            <a:spLocks noGrp="1"/>
          </p:cNvSpPr>
          <p:nvPr>
            <p:ph idx="1"/>
          </p:nvPr>
        </p:nvSpPr>
        <p:spPr>
          <a:xfrm>
            <a:off x="341812" y="1280160"/>
            <a:ext cx="11508376" cy="4794068"/>
          </a:xfrm>
        </p:spPr>
        <p:txBody>
          <a:bodyPr>
            <a:noAutofit/>
          </a:bodyPr>
          <a:lstStyle/>
          <a:p>
            <a:r>
              <a:rPr lang="en-US" sz="3200" u="sng" dirty="0"/>
              <a:t>Translations and Paraphrases</a:t>
            </a:r>
            <a:r>
              <a:rPr lang="en-US" sz="3200" dirty="0"/>
              <a:t> = Translations use the oldest original language resource but the paraphrase will ‘update’ the English versions </a:t>
            </a:r>
          </a:p>
          <a:p>
            <a:r>
              <a:rPr lang="en-US" sz="3200" u="sng" dirty="0"/>
              <a:t>Concordances</a:t>
            </a:r>
            <a:r>
              <a:rPr lang="en-US" sz="3200" dirty="0"/>
              <a:t> = An alphabetical listing of every word in used in the Bible. Example: </a:t>
            </a:r>
            <a:r>
              <a:rPr lang="en-US" sz="3200" i="1" dirty="0"/>
              <a:t>Strongs Exhaustive Concordance</a:t>
            </a:r>
          </a:p>
          <a:p>
            <a:r>
              <a:rPr lang="en-US" sz="3200" u="sng" dirty="0"/>
              <a:t>Lexicon</a:t>
            </a:r>
            <a:r>
              <a:rPr lang="en-US" sz="3200" dirty="0"/>
              <a:t> = Gives the meanings of words in original Hebrew/Greek </a:t>
            </a:r>
          </a:p>
          <a:p>
            <a:r>
              <a:rPr lang="en-US" sz="3200" u="sng" dirty="0"/>
              <a:t>Dictionary &amp; Encyclopedias </a:t>
            </a:r>
            <a:r>
              <a:rPr lang="en-US" sz="3200" dirty="0"/>
              <a:t>= Common dictionaries give us meanings of words in everyday use; Bible dictionaries give us how these words were used in Biblical times. </a:t>
            </a:r>
            <a:r>
              <a:rPr lang="en-US" sz="3200" i="1" dirty="0"/>
              <a:t>International Standard Bible Encyclopedia</a:t>
            </a:r>
          </a:p>
        </p:txBody>
      </p:sp>
    </p:spTree>
    <p:extLst>
      <p:ext uri="{BB962C8B-B14F-4D97-AF65-F5344CB8AC3E}">
        <p14:creationId xmlns:p14="http://schemas.microsoft.com/office/powerpoint/2010/main" val="4070029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28C59-4F57-2D8C-7445-917D15E6FE87}"/>
              </a:ext>
            </a:extLst>
          </p:cNvPr>
          <p:cNvSpPr>
            <a:spLocks noGrp="1"/>
          </p:cNvSpPr>
          <p:nvPr>
            <p:ph type="title"/>
          </p:nvPr>
        </p:nvSpPr>
        <p:spPr/>
        <p:txBody>
          <a:bodyPr/>
          <a:lstStyle/>
          <a:p>
            <a:pPr algn="ctr"/>
            <a:r>
              <a:rPr lang="en-US" dirty="0"/>
              <a:t>Terms:</a:t>
            </a:r>
          </a:p>
        </p:txBody>
      </p:sp>
      <p:sp>
        <p:nvSpPr>
          <p:cNvPr id="3" name="Content Placeholder 2">
            <a:extLst>
              <a:ext uri="{FF2B5EF4-FFF2-40B4-BE49-F238E27FC236}">
                <a16:creationId xmlns:a16="http://schemas.microsoft.com/office/drawing/2014/main" id="{4D475E9B-E2D6-171E-3F3D-3679FFF8E49D}"/>
              </a:ext>
            </a:extLst>
          </p:cNvPr>
          <p:cNvSpPr>
            <a:spLocks noGrp="1"/>
          </p:cNvSpPr>
          <p:nvPr>
            <p:ph idx="1"/>
          </p:nvPr>
        </p:nvSpPr>
        <p:spPr>
          <a:xfrm>
            <a:off x="374468" y="1695631"/>
            <a:ext cx="11443063" cy="4797244"/>
          </a:xfrm>
        </p:spPr>
        <p:txBody>
          <a:bodyPr>
            <a:normAutofit/>
          </a:bodyPr>
          <a:lstStyle/>
          <a:p>
            <a:r>
              <a:rPr lang="en-US" sz="3200" u="sng" dirty="0"/>
              <a:t>Commentaries</a:t>
            </a:r>
            <a:r>
              <a:rPr lang="en-US" sz="3200" dirty="0"/>
              <a:t> = A systematic series of explanations or interpretations – an expressed opinion. It is not authoritative or God’s Word, but it gives a scholar’s interpretation or opinion of God’s Word.</a:t>
            </a:r>
          </a:p>
          <a:p>
            <a:endParaRPr lang="en-US" sz="3200" dirty="0"/>
          </a:p>
          <a:p>
            <a:r>
              <a:rPr lang="en-US" sz="3200" dirty="0"/>
              <a:t>	Matthew Henry’s; Pulpit Commentaries; and the International Standard Commentaries are what I use often (not limited to these… sometimes I read up to 6 – 8 different commentaries on a single verse).</a:t>
            </a:r>
          </a:p>
        </p:txBody>
      </p:sp>
    </p:spTree>
    <p:extLst>
      <p:ext uri="{BB962C8B-B14F-4D97-AF65-F5344CB8AC3E}">
        <p14:creationId xmlns:p14="http://schemas.microsoft.com/office/powerpoint/2010/main" val="346768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EB69F-A63F-E812-F3DE-74B27557FE44}"/>
              </a:ext>
            </a:extLst>
          </p:cNvPr>
          <p:cNvSpPr>
            <a:spLocks noGrp="1"/>
          </p:cNvSpPr>
          <p:nvPr>
            <p:ph type="title"/>
          </p:nvPr>
        </p:nvSpPr>
        <p:spPr/>
        <p:txBody>
          <a:bodyPr/>
          <a:lstStyle/>
          <a:p>
            <a:r>
              <a:rPr lang="en-US" dirty="0"/>
              <a:t>Hermeneutics – What mean?</a:t>
            </a:r>
          </a:p>
        </p:txBody>
      </p:sp>
      <p:sp>
        <p:nvSpPr>
          <p:cNvPr id="3" name="Content Placeholder 2">
            <a:extLst>
              <a:ext uri="{FF2B5EF4-FFF2-40B4-BE49-F238E27FC236}">
                <a16:creationId xmlns:a16="http://schemas.microsoft.com/office/drawing/2014/main" id="{5929037A-E245-C0CD-D84F-0EDDEF29D1A9}"/>
              </a:ext>
            </a:extLst>
          </p:cNvPr>
          <p:cNvSpPr>
            <a:spLocks noGrp="1"/>
          </p:cNvSpPr>
          <p:nvPr>
            <p:ph idx="1"/>
          </p:nvPr>
        </p:nvSpPr>
        <p:spPr>
          <a:xfrm>
            <a:off x="302623" y="2142308"/>
            <a:ext cx="11586755" cy="4193177"/>
          </a:xfrm>
        </p:spPr>
        <p:txBody>
          <a:bodyPr/>
          <a:lstStyle/>
          <a:p>
            <a:r>
              <a:rPr lang="en-US" dirty="0"/>
              <a:t>Greek: hermeneuo = to interpret, to translate, or explain</a:t>
            </a:r>
          </a:p>
          <a:p>
            <a:r>
              <a:rPr lang="en-US" dirty="0"/>
              <a:t>Hermeneutics is the study of principles for interpreting the Bible.</a:t>
            </a:r>
          </a:p>
          <a:p>
            <a:endParaRPr lang="en-US" dirty="0"/>
          </a:p>
          <a:p>
            <a:r>
              <a:rPr lang="en-US" dirty="0"/>
              <a:t>Two types of principles:</a:t>
            </a:r>
          </a:p>
          <a:p>
            <a:r>
              <a:rPr lang="en-US" dirty="0"/>
              <a:t>	1. General principles – principles and procedures that apply to 		all scriptures.</a:t>
            </a:r>
          </a:p>
          <a:p>
            <a:r>
              <a:rPr lang="en-US" dirty="0"/>
              <a:t>	2. Specific Genres – principles specific for interpreting poetry, 		prophecies, narratives, and etc.	</a:t>
            </a:r>
          </a:p>
        </p:txBody>
      </p:sp>
    </p:spTree>
    <p:extLst>
      <p:ext uri="{BB962C8B-B14F-4D97-AF65-F5344CB8AC3E}">
        <p14:creationId xmlns:p14="http://schemas.microsoft.com/office/powerpoint/2010/main" val="38207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686E5-B4C3-AD2A-2C0F-EBD05642F148}"/>
              </a:ext>
            </a:extLst>
          </p:cNvPr>
          <p:cNvSpPr>
            <a:spLocks noGrp="1"/>
          </p:cNvSpPr>
          <p:nvPr>
            <p:ph type="title"/>
          </p:nvPr>
        </p:nvSpPr>
        <p:spPr/>
        <p:txBody>
          <a:bodyPr/>
          <a:lstStyle/>
          <a:p>
            <a:pPr algn="ctr"/>
            <a:r>
              <a:rPr lang="en-US" dirty="0"/>
              <a:t>Twisting God’s word for self purpose</a:t>
            </a:r>
          </a:p>
        </p:txBody>
      </p:sp>
      <p:sp>
        <p:nvSpPr>
          <p:cNvPr id="3" name="Content Placeholder 2">
            <a:extLst>
              <a:ext uri="{FF2B5EF4-FFF2-40B4-BE49-F238E27FC236}">
                <a16:creationId xmlns:a16="http://schemas.microsoft.com/office/drawing/2014/main" id="{E6C46311-A621-C6F2-B420-6D7E9DFFFDBC}"/>
              </a:ext>
            </a:extLst>
          </p:cNvPr>
          <p:cNvSpPr>
            <a:spLocks noGrp="1"/>
          </p:cNvSpPr>
          <p:nvPr>
            <p:ph idx="1"/>
          </p:nvPr>
        </p:nvSpPr>
        <p:spPr>
          <a:xfrm>
            <a:off x="343990" y="1553119"/>
            <a:ext cx="11848010" cy="5095874"/>
          </a:xfrm>
        </p:spPr>
        <p:txBody>
          <a:bodyPr/>
          <a:lstStyle/>
          <a:p>
            <a:r>
              <a:rPr lang="en-US" dirty="0"/>
              <a:t>Joshua’s leadership transitioned to the Period of the Judges – Judges 17: 6, “Everyone did as he saw fit </a:t>
            </a:r>
            <a:r>
              <a:rPr lang="en-US" i="1" dirty="0"/>
              <a:t>in his own eyes</a:t>
            </a:r>
            <a:r>
              <a:rPr lang="en-US" dirty="0"/>
              <a:t>…”</a:t>
            </a:r>
          </a:p>
          <a:p>
            <a:endParaRPr lang="en-US" dirty="0"/>
          </a:p>
          <a:p>
            <a:r>
              <a:rPr lang="en-US" dirty="0"/>
              <a:t>Examples:</a:t>
            </a:r>
          </a:p>
          <a:p>
            <a:pPr marL="548640" indent="-548640">
              <a:buAutoNum type="arabicPeriod"/>
            </a:pPr>
            <a:r>
              <a:rPr lang="en-US" dirty="0"/>
              <a:t>The 12</a:t>
            </a:r>
            <a:r>
              <a:rPr lang="en-US" baseline="30000" dirty="0"/>
              <a:t>th</a:t>
            </a:r>
            <a:r>
              <a:rPr lang="en-US" dirty="0"/>
              <a:t> Century Crusaders used Ps 137: 8-9, “Happy is he who…seizes your infants and dashes them against the stone.”</a:t>
            </a:r>
          </a:p>
          <a:p>
            <a:pPr marL="548640" indent="-548640">
              <a:buAutoNum type="arabicPeriod"/>
            </a:pPr>
            <a:r>
              <a:rPr lang="en-US" dirty="0"/>
              <a:t>European colonizers used God’s order to Joshua to kill the Canaanites and seize their lands to justify colonization and murder of thousands of natives worldwide</a:t>
            </a:r>
          </a:p>
          <a:p>
            <a:pPr marL="548640" indent="-548640">
              <a:buAutoNum type="arabicPeriod"/>
            </a:pPr>
            <a:r>
              <a:rPr lang="en-US" dirty="0"/>
              <a:t>Nazis used Matthew 27:25 to justify slaughtering the Jews. “Let his blood be on us and our children…”</a:t>
            </a:r>
          </a:p>
        </p:txBody>
      </p:sp>
    </p:spTree>
    <p:extLst>
      <p:ext uri="{BB962C8B-B14F-4D97-AF65-F5344CB8AC3E}">
        <p14:creationId xmlns:p14="http://schemas.microsoft.com/office/powerpoint/2010/main" val="1926520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B9DF5FD-2891-433B-3A5F-4683F35ACDF9}"/>
              </a:ext>
            </a:extLst>
          </p:cNvPr>
          <p:cNvSpPr>
            <a:spLocks noGrp="1" noChangeArrowheads="1"/>
          </p:cNvSpPr>
          <p:nvPr>
            <p:ph type="title"/>
          </p:nvPr>
        </p:nvSpPr>
        <p:spPr/>
        <p:txBody>
          <a:bodyPr/>
          <a:lstStyle/>
          <a:p>
            <a:pPr eaLnBrk="1" hangingPunct="1"/>
            <a:r>
              <a:rPr lang="en-US" altLang="en-US" dirty="0"/>
              <a:t>Why Should I Study Hermeneutics?</a:t>
            </a:r>
          </a:p>
        </p:txBody>
      </p:sp>
      <p:sp>
        <p:nvSpPr>
          <p:cNvPr id="210947" name="Rectangle 3">
            <a:extLst>
              <a:ext uri="{FF2B5EF4-FFF2-40B4-BE49-F238E27FC236}">
                <a16:creationId xmlns:a16="http://schemas.microsoft.com/office/drawing/2014/main" id="{57FE64A1-F85D-686F-9CFF-BD2C542A48A0}"/>
              </a:ext>
            </a:extLst>
          </p:cNvPr>
          <p:cNvSpPr>
            <a:spLocks noGrp="1" noChangeArrowheads="1"/>
          </p:cNvSpPr>
          <p:nvPr>
            <p:ph idx="1"/>
          </p:nvPr>
        </p:nvSpPr>
        <p:spPr>
          <a:xfrm>
            <a:off x="505097" y="2164692"/>
            <a:ext cx="10972800" cy="3714479"/>
          </a:xfrm>
        </p:spPr>
        <p:txBody>
          <a:bodyPr>
            <a:normAutofit/>
          </a:bodyPr>
          <a:lstStyle/>
          <a:p>
            <a:pPr marL="1097280" lvl="1" indent="-548640">
              <a:buFont typeface="Calibri" panose="020F0502020204030204" pitchFamily="34" charset="0"/>
              <a:buAutoNum type="arabicPeriod"/>
            </a:pPr>
            <a:r>
              <a:rPr lang="en-US" altLang="en-US" sz="3200" dirty="0"/>
              <a:t>To learn principles for interpreting Scripture</a:t>
            </a:r>
          </a:p>
          <a:p>
            <a:pPr marL="1097280" lvl="1" indent="-548640">
              <a:buFont typeface="Calibri" panose="020F0502020204030204" pitchFamily="34" charset="0"/>
              <a:buAutoNum type="arabicPeriod"/>
            </a:pPr>
            <a:endParaRPr lang="en-US" altLang="en-US" sz="3200" dirty="0"/>
          </a:p>
          <a:p>
            <a:pPr marL="1097280" lvl="1" indent="-548640">
              <a:buFont typeface="Calibri" panose="020F0502020204030204" pitchFamily="34" charset="0"/>
              <a:buAutoNum type="arabicPeriod"/>
            </a:pPr>
            <a:r>
              <a:rPr lang="en-US" altLang="en-US" sz="3200" dirty="0"/>
              <a:t>To develop skills for answering difficult questions</a:t>
            </a:r>
          </a:p>
          <a:p>
            <a:pPr marL="1097280" lvl="1" indent="-548640">
              <a:buFont typeface="Calibri" panose="020F0502020204030204" pitchFamily="34" charset="0"/>
              <a:buAutoNum type="arabicPeriod"/>
            </a:pPr>
            <a:endParaRPr lang="en-US" altLang="en-US" sz="3200" dirty="0"/>
          </a:p>
          <a:p>
            <a:pPr marL="1097280" lvl="1" indent="-548640">
              <a:buFont typeface="Calibri" panose="020F0502020204030204" pitchFamily="34" charset="0"/>
              <a:buAutoNum type="arabicPeriod"/>
            </a:pPr>
            <a:r>
              <a:rPr lang="en-US" altLang="en-US" sz="3200" dirty="0"/>
              <a:t>To correctly handle the Word of Truth</a:t>
            </a:r>
          </a:p>
          <a:p>
            <a:pPr marL="1097280" lvl="1" indent="-548640">
              <a:buFont typeface="Calibri" panose="020F0502020204030204" pitchFamily="34" charset="0"/>
              <a:buAutoNum type="arabicPeriod"/>
            </a:pPr>
            <a:endParaRPr lang="en-US" altLang="en-US" sz="3200" dirty="0"/>
          </a:p>
          <a:p>
            <a:pPr marL="1097280" lvl="1" indent="-548640">
              <a:buFont typeface="Calibri" panose="020F0502020204030204" pitchFamily="34" charset="0"/>
              <a:buAutoNum type="arabicPeriod"/>
            </a:pPr>
            <a:r>
              <a:rPr lang="en-US" altLang="en-US" sz="3200" dirty="0"/>
              <a:t>To relate biblical times to our times</a:t>
            </a:r>
          </a:p>
        </p:txBody>
      </p:sp>
      <p:sp>
        <p:nvSpPr>
          <p:cNvPr id="7172" name="TextBox 6">
            <a:extLst>
              <a:ext uri="{FF2B5EF4-FFF2-40B4-BE49-F238E27FC236}">
                <a16:creationId xmlns:a16="http://schemas.microsoft.com/office/drawing/2014/main" id="{83F298CD-F9D7-7495-A594-23BEE131CC1C}"/>
              </a:ext>
            </a:extLst>
          </p:cNvPr>
          <p:cNvSpPr txBox="1">
            <a:spLocks noChangeArrowheads="1"/>
          </p:cNvSpPr>
          <p:nvPr/>
        </p:nvSpPr>
        <p:spPr bwMode="auto">
          <a:xfrm>
            <a:off x="11025781" y="6353176"/>
            <a:ext cx="575670" cy="25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4864" rIns="54864">
            <a:spAutoFit/>
          </a:bodyPr>
          <a:lstStyle>
            <a:lvl1pPr>
              <a:spcBef>
                <a:spcPts val="1200"/>
              </a:spcBef>
              <a:buFont typeface="Wingdings" pitchFamily="2" charset="2"/>
              <a:defRPr sz="2400">
                <a:solidFill>
                  <a:srgbClr val="666666"/>
                </a:solidFill>
                <a:latin typeface="Arial" panose="020B0604020202020204" pitchFamily="34" charset="0"/>
                <a:cs typeface="Arial" panose="020B0604020202020204" pitchFamily="34" charset="0"/>
              </a:defRPr>
            </a:lvl1pPr>
            <a:lvl2pPr marL="742950" indent="-28575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2pPr>
            <a:lvl3pPr marL="11430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3pPr>
            <a:lvl4pPr marL="16002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4pPr>
            <a:lvl5pPr marL="2057400" indent="-228600">
              <a:spcBef>
                <a:spcPts val="1200"/>
              </a:spcBef>
              <a:buFont typeface="Wingdings" pitchFamily="2" charset="2"/>
              <a:buChar char="§"/>
              <a:defRPr sz="2400">
                <a:solidFill>
                  <a:srgbClr val="666666"/>
                </a:solidFill>
                <a:latin typeface="Arial" panose="020B0604020202020204" pitchFamily="34" charset="0"/>
                <a:cs typeface="Arial" panose="020B0604020202020204" pitchFamily="34" charset="0"/>
              </a:defRPr>
            </a:lvl5pPr>
            <a:lvl6pPr marL="25146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6pPr>
            <a:lvl7pPr marL="29718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7pPr>
            <a:lvl8pPr marL="34290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8pPr>
            <a:lvl9pPr marL="3886200" indent="-228600" eaLnBrk="0" fontAlgn="base" hangingPunct="0">
              <a:spcBef>
                <a:spcPts val="1200"/>
              </a:spcBef>
              <a:spcAft>
                <a:spcPct val="0"/>
              </a:spcAft>
              <a:buFont typeface="Wingdings" pitchFamily="2" charset="2"/>
              <a:buChar char="§"/>
              <a:defRPr sz="2400">
                <a:solidFill>
                  <a:srgbClr val="666666"/>
                </a:solidFill>
                <a:latin typeface="Arial" panose="020B0604020202020204" pitchFamily="34" charset="0"/>
                <a:cs typeface="Arial" panose="020B0604020202020204" pitchFamily="34" charset="0"/>
              </a:defRPr>
            </a:lvl9pPr>
          </a:lstStyle>
          <a:p>
            <a:pPr algn="r" eaLnBrk="1" hangingPunct="1">
              <a:spcBef>
                <a:spcPct val="0"/>
              </a:spcBef>
              <a:buFontTx/>
              <a:buNone/>
            </a:pPr>
            <a:r>
              <a:rPr lang="en-US" altLang="en-US" sz="1080" dirty="0">
                <a:latin typeface="Times New Roman" panose="02020603050405020304" pitchFamily="18" charset="0"/>
              </a:rPr>
              <a:t>Visual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Effect transition="in" filter="fade">
                                      <p:cBhvr>
                                        <p:cTn id="7" dur="500"/>
                                        <p:tgtEl>
                                          <p:spTgt spid="21094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0947">
                                            <p:txEl>
                                              <p:pRg st="2" end="2"/>
                                            </p:txEl>
                                          </p:spTgt>
                                        </p:tgtEl>
                                        <p:attrNameLst>
                                          <p:attrName>style.visibility</p:attrName>
                                        </p:attrNameLst>
                                      </p:cBhvr>
                                      <p:to>
                                        <p:strVal val="visible"/>
                                      </p:to>
                                    </p:set>
                                    <p:animEffect transition="in" filter="fade">
                                      <p:cBhvr>
                                        <p:cTn id="10" dur="500"/>
                                        <p:tgtEl>
                                          <p:spTgt spid="210947">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0947">
                                            <p:txEl>
                                              <p:pRg st="4" end="4"/>
                                            </p:txEl>
                                          </p:spTgt>
                                        </p:tgtEl>
                                        <p:attrNameLst>
                                          <p:attrName>style.visibility</p:attrName>
                                        </p:attrNameLst>
                                      </p:cBhvr>
                                      <p:to>
                                        <p:strVal val="visible"/>
                                      </p:to>
                                    </p:set>
                                    <p:animEffect transition="in" filter="fade">
                                      <p:cBhvr>
                                        <p:cTn id="13" dur="500"/>
                                        <p:tgtEl>
                                          <p:spTgt spid="210947">
                                            <p:txEl>
                                              <p:pRg st="4" end="4"/>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0947">
                                            <p:txEl>
                                              <p:pRg st="6" end="6"/>
                                            </p:txEl>
                                          </p:spTgt>
                                        </p:tgtEl>
                                        <p:attrNameLst>
                                          <p:attrName>style.visibility</p:attrName>
                                        </p:attrNameLst>
                                      </p:cBhvr>
                                      <p:to>
                                        <p:strVal val="visible"/>
                                      </p:to>
                                    </p:set>
                                    <p:animEffect transition="in" filter="fade">
                                      <p:cBhvr>
                                        <p:cTn id="16" dur="500"/>
                                        <p:tgtEl>
                                          <p:spTgt spid="2109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CB522-BCBA-613B-0ECA-ACA89BE3154C}"/>
              </a:ext>
            </a:extLst>
          </p:cNvPr>
          <p:cNvSpPr>
            <a:spLocks noGrp="1"/>
          </p:cNvSpPr>
          <p:nvPr>
            <p:ph type="title"/>
          </p:nvPr>
        </p:nvSpPr>
        <p:spPr>
          <a:xfrm>
            <a:off x="235132" y="401956"/>
            <a:ext cx="11756572" cy="1268730"/>
          </a:xfrm>
        </p:spPr>
        <p:txBody>
          <a:bodyPr/>
          <a:lstStyle/>
          <a:p>
            <a:pPr algn="ctr"/>
            <a:r>
              <a:rPr lang="en-US" altLang="en-US" dirty="0"/>
              <a:t>1. To learn principles for interpreting Scripture:</a:t>
            </a:r>
            <a:endParaRPr lang="en-US" dirty="0"/>
          </a:p>
        </p:txBody>
      </p:sp>
      <p:sp>
        <p:nvSpPr>
          <p:cNvPr id="3" name="Content Placeholder 2">
            <a:extLst>
              <a:ext uri="{FF2B5EF4-FFF2-40B4-BE49-F238E27FC236}">
                <a16:creationId xmlns:a16="http://schemas.microsoft.com/office/drawing/2014/main" id="{5E335AB7-ACF9-E023-B7B9-B6B293A874A1}"/>
              </a:ext>
            </a:extLst>
          </p:cNvPr>
          <p:cNvSpPr>
            <a:spLocks noGrp="1"/>
          </p:cNvSpPr>
          <p:nvPr>
            <p:ph idx="1"/>
          </p:nvPr>
        </p:nvSpPr>
        <p:spPr>
          <a:xfrm>
            <a:off x="838200" y="2104706"/>
            <a:ext cx="10515600" cy="4351338"/>
          </a:xfrm>
        </p:spPr>
        <p:txBody>
          <a:bodyPr/>
          <a:lstStyle/>
          <a:p>
            <a:r>
              <a:rPr lang="en-US" dirty="0"/>
              <a:t>If not, chaos happens!</a:t>
            </a:r>
          </a:p>
          <a:p>
            <a:r>
              <a:rPr lang="en-US" dirty="0"/>
              <a:t>	One says we can eat pork, another says not eat</a:t>
            </a:r>
          </a:p>
          <a:p>
            <a:r>
              <a:rPr lang="en-US" dirty="0"/>
              <a:t>	One says worship on Sunday, another says Sabbath</a:t>
            </a:r>
          </a:p>
          <a:p>
            <a:r>
              <a:rPr lang="en-US" dirty="0"/>
              <a:t>	One says pray for healing, another says healings finish-stop</a:t>
            </a:r>
          </a:p>
          <a:p>
            <a:r>
              <a:rPr lang="en-US" dirty="0"/>
              <a:t>	One encourages baptism of the Holy Spirit, another says it 		is demonic</a:t>
            </a:r>
          </a:p>
          <a:p>
            <a:r>
              <a:rPr lang="en-US" dirty="0"/>
              <a:t>	One says Jesus is divine, another says Jesus only human…</a:t>
            </a:r>
          </a:p>
          <a:p>
            <a:pPr marL="0" indent="0">
              <a:buNone/>
            </a:pPr>
            <a:r>
              <a:rPr lang="en-US" dirty="0"/>
              <a:t>	</a:t>
            </a:r>
          </a:p>
        </p:txBody>
      </p:sp>
    </p:spTree>
    <p:extLst>
      <p:ext uri="{BB962C8B-B14F-4D97-AF65-F5344CB8AC3E}">
        <p14:creationId xmlns:p14="http://schemas.microsoft.com/office/powerpoint/2010/main" val="646487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6045B-2852-AA0E-5C40-BC1EFB33123B}"/>
              </a:ext>
            </a:extLst>
          </p:cNvPr>
          <p:cNvSpPr>
            <a:spLocks noGrp="1"/>
          </p:cNvSpPr>
          <p:nvPr>
            <p:ph type="title"/>
          </p:nvPr>
        </p:nvSpPr>
        <p:spPr/>
        <p:txBody>
          <a:bodyPr/>
          <a:lstStyle/>
          <a:p>
            <a:pPr algn="ctr"/>
            <a:r>
              <a:rPr lang="en-US" altLang="en-US" dirty="0"/>
              <a:t>2.  To develop skills for answering difficult questions</a:t>
            </a:r>
            <a:endParaRPr lang="en-US" dirty="0"/>
          </a:p>
        </p:txBody>
      </p:sp>
      <p:sp>
        <p:nvSpPr>
          <p:cNvPr id="3" name="Content Placeholder 2">
            <a:extLst>
              <a:ext uri="{FF2B5EF4-FFF2-40B4-BE49-F238E27FC236}">
                <a16:creationId xmlns:a16="http://schemas.microsoft.com/office/drawing/2014/main" id="{31B53998-A259-C66C-3A8D-5EA9CDF2D071}"/>
              </a:ext>
            </a:extLst>
          </p:cNvPr>
          <p:cNvSpPr>
            <a:spLocks noGrp="1"/>
          </p:cNvSpPr>
          <p:nvPr>
            <p:ph idx="1"/>
          </p:nvPr>
        </p:nvSpPr>
        <p:spPr>
          <a:xfrm>
            <a:off x="378823" y="1825625"/>
            <a:ext cx="11495314" cy="4836432"/>
          </a:xfrm>
        </p:spPr>
        <p:txBody>
          <a:bodyPr>
            <a:normAutofit/>
          </a:bodyPr>
          <a:lstStyle/>
          <a:p>
            <a:r>
              <a:rPr lang="en-US" sz="3200" dirty="0"/>
              <a:t>*I Jn 2:27, “The Holy Spirit teaches us all things.” So why do we need teachers?</a:t>
            </a:r>
          </a:p>
          <a:p>
            <a:r>
              <a:rPr lang="en-US" sz="3200" dirty="0"/>
              <a:t>*Matt 10:34, “Jesus did not come to bring peace…” But the angels (Luke 2:14) said, “on earth peace to men…whom His favor rests”?</a:t>
            </a:r>
          </a:p>
          <a:p>
            <a:r>
              <a:rPr lang="en-US" sz="3200" dirty="0"/>
              <a:t>*Gal 3:14…Are all of Abraham’s blessings ours?</a:t>
            </a:r>
          </a:p>
          <a:p>
            <a:r>
              <a:rPr lang="en-US" sz="3200" dirty="0"/>
              <a:t>*Rom 7:18-19, “For I have the desire to do what is good, but I cannot carry it out. For what  do is not the good I want to do; the evil I do, I do not want to do…” Are we slaves of sin?</a:t>
            </a:r>
          </a:p>
        </p:txBody>
      </p:sp>
    </p:spTree>
    <p:extLst>
      <p:ext uri="{BB962C8B-B14F-4D97-AF65-F5344CB8AC3E}">
        <p14:creationId xmlns:p14="http://schemas.microsoft.com/office/powerpoint/2010/main" val="3117724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91EAC-F08A-C96F-C985-0E9E1E3886A9}"/>
              </a:ext>
            </a:extLst>
          </p:cNvPr>
          <p:cNvSpPr>
            <a:spLocks noGrp="1"/>
          </p:cNvSpPr>
          <p:nvPr>
            <p:ph type="title"/>
          </p:nvPr>
        </p:nvSpPr>
        <p:spPr/>
        <p:txBody>
          <a:bodyPr/>
          <a:lstStyle/>
          <a:p>
            <a:pPr algn="ctr"/>
            <a:r>
              <a:rPr lang="en-US" altLang="en-US" dirty="0"/>
              <a:t>3. To correctly handle the </a:t>
            </a:r>
            <a:br>
              <a:rPr lang="en-US" altLang="en-US" dirty="0"/>
            </a:br>
            <a:r>
              <a:rPr lang="en-US" altLang="en-US" dirty="0"/>
              <a:t>Word of Truth</a:t>
            </a:r>
            <a:endParaRPr lang="en-US" dirty="0"/>
          </a:p>
        </p:txBody>
      </p:sp>
      <p:sp>
        <p:nvSpPr>
          <p:cNvPr id="3" name="Content Placeholder 2">
            <a:extLst>
              <a:ext uri="{FF2B5EF4-FFF2-40B4-BE49-F238E27FC236}">
                <a16:creationId xmlns:a16="http://schemas.microsoft.com/office/drawing/2014/main" id="{0CC7A341-4CFA-8E95-0DA5-2E3D19F01649}"/>
              </a:ext>
            </a:extLst>
          </p:cNvPr>
          <p:cNvSpPr>
            <a:spLocks noGrp="1"/>
          </p:cNvSpPr>
          <p:nvPr>
            <p:ph idx="1"/>
          </p:nvPr>
        </p:nvSpPr>
        <p:spPr>
          <a:xfrm>
            <a:off x="300446" y="1825624"/>
            <a:ext cx="11704320" cy="4823369"/>
          </a:xfrm>
        </p:spPr>
        <p:txBody>
          <a:bodyPr>
            <a:normAutofit/>
          </a:bodyPr>
          <a:lstStyle/>
          <a:p>
            <a:r>
              <a:rPr lang="en-US" sz="3200" dirty="0"/>
              <a:t>How do you feel when an interpreter misquotes you? NOT happy!</a:t>
            </a:r>
          </a:p>
          <a:p>
            <a:r>
              <a:rPr lang="en-US" sz="3200" dirty="0"/>
              <a:t>In Mark 14:58, the religious leaders accused Jesus of falsely stating that he would destroy Herod’s temple and then build it up again in 3 days…</a:t>
            </a:r>
            <a:r>
              <a:rPr lang="en-US" sz="3200" u="sng" dirty="0"/>
              <a:t>sincerely </a:t>
            </a:r>
            <a:r>
              <a:rPr lang="en-US" sz="3200" dirty="0"/>
              <a:t>spoken </a:t>
            </a:r>
            <a:r>
              <a:rPr lang="en-US" sz="3200" b="1" dirty="0"/>
              <a:t>BUT</a:t>
            </a:r>
            <a:r>
              <a:rPr lang="en-US" sz="3200" dirty="0"/>
              <a:t> misinterpreting what Jesus said…</a:t>
            </a:r>
          </a:p>
          <a:p>
            <a:r>
              <a:rPr lang="en-US" sz="3200" dirty="0"/>
              <a:t>II Peter 3:16, Peter writes about Paul’s letters stating, “…His letters contain some things that are hard to understand, which ignorant and unstable people distort, as they do other Scriptures, to their own destruction…”</a:t>
            </a:r>
          </a:p>
          <a:p>
            <a:endParaRPr lang="en-US" dirty="0">
              <a:solidFill>
                <a:schemeClr val="tx1">
                  <a:lumMod val="50000"/>
                </a:schemeClr>
              </a:solidFill>
            </a:endParaRPr>
          </a:p>
        </p:txBody>
      </p:sp>
    </p:spTree>
    <p:extLst>
      <p:ext uri="{BB962C8B-B14F-4D97-AF65-F5344CB8AC3E}">
        <p14:creationId xmlns:p14="http://schemas.microsoft.com/office/powerpoint/2010/main" val="1571606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C98F9-3E8F-8851-EBF5-E1402FA96007}"/>
              </a:ext>
            </a:extLst>
          </p:cNvPr>
          <p:cNvSpPr>
            <a:spLocks noGrp="1"/>
          </p:cNvSpPr>
          <p:nvPr>
            <p:ph type="title"/>
          </p:nvPr>
        </p:nvSpPr>
        <p:spPr/>
        <p:txBody>
          <a:bodyPr/>
          <a:lstStyle/>
          <a:p>
            <a:pPr algn="ctr"/>
            <a:r>
              <a:rPr lang="en-US" dirty="0"/>
              <a:t>II Timothy 2: 15</a:t>
            </a:r>
          </a:p>
        </p:txBody>
      </p:sp>
      <p:sp>
        <p:nvSpPr>
          <p:cNvPr id="3" name="Content Placeholder 2">
            <a:extLst>
              <a:ext uri="{FF2B5EF4-FFF2-40B4-BE49-F238E27FC236}">
                <a16:creationId xmlns:a16="http://schemas.microsoft.com/office/drawing/2014/main" id="{725DFEEB-7C0E-0324-1CA0-5D5C683E8E50}"/>
              </a:ext>
            </a:extLst>
          </p:cNvPr>
          <p:cNvSpPr>
            <a:spLocks noGrp="1"/>
          </p:cNvSpPr>
          <p:nvPr>
            <p:ph idx="1"/>
          </p:nvPr>
        </p:nvSpPr>
        <p:spPr>
          <a:xfrm>
            <a:off x="505097" y="2860766"/>
            <a:ext cx="10972800" cy="2991395"/>
          </a:xfrm>
        </p:spPr>
        <p:txBody>
          <a:bodyPr/>
          <a:lstStyle/>
          <a:p>
            <a:pPr marL="0" indent="0" algn="ctr">
              <a:buNone/>
            </a:pPr>
            <a:r>
              <a:rPr lang="en-US" sz="4320" dirty="0"/>
              <a:t>“Do your best to present yourself to God as approved, a workman who does not need to be ashamed and who correctly handles the Word of truth…”</a:t>
            </a:r>
          </a:p>
        </p:txBody>
      </p:sp>
    </p:spTree>
    <p:extLst>
      <p:ext uri="{BB962C8B-B14F-4D97-AF65-F5344CB8AC3E}">
        <p14:creationId xmlns:p14="http://schemas.microsoft.com/office/powerpoint/2010/main" val="406431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9AEEF-C28B-A337-1C8B-40DDA10FC7D8}"/>
              </a:ext>
            </a:extLst>
          </p:cNvPr>
          <p:cNvSpPr>
            <a:spLocks noGrp="1"/>
          </p:cNvSpPr>
          <p:nvPr>
            <p:ph type="title"/>
          </p:nvPr>
        </p:nvSpPr>
        <p:spPr/>
        <p:txBody>
          <a:bodyPr/>
          <a:lstStyle/>
          <a:p>
            <a:pPr algn="ctr"/>
            <a:r>
              <a:rPr lang="en-US" altLang="en-US" dirty="0"/>
              <a:t>4. To relate biblical times to </a:t>
            </a:r>
            <a:br>
              <a:rPr lang="en-US" altLang="en-US" dirty="0"/>
            </a:br>
            <a:r>
              <a:rPr lang="en-US" altLang="en-US" dirty="0"/>
              <a:t>our times – Let’s look at ‘4 gaps’</a:t>
            </a:r>
            <a:endParaRPr lang="en-US" dirty="0"/>
          </a:p>
        </p:txBody>
      </p:sp>
      <p:sp>
        <p:nvSpPr>
          <p:cNvPr id="3" name="Content Placeholder 2">
            <a:extLst>
              <a:ext uri="{FF2B5EF4-FFF2-40B4-BE49-F238E27FC236}">
                <a16:creationId xmlns:a16="http://schemas.microsoft.com/office/drawing/2014/main" id="{25B1E40B-9B12-1188-B24C-36186E721079}"/>
              </a:ext>
            </a:extLst>
          </p:cNvPr>
          <p:cNvSpPr>
            <a:spLocks noGrp="1"/>
          </p:cNvSpPr>
          <p:nvPr>
            <p:ph idx="1"/>
          </p:nvPr>
        </p:nvSpPr>
        <p:spPr>
          <a:xfrm>
            <a:off x="185057" y="2200774"/>
            <a:ext cx="11821885" cy="4292101"/>
          </a:xfrm>
        </p:spPr>
        <p:txBody>
          <a:bodyPr/>
          <a:lstStyle/>
          <a:p>
            <a:pPr marL="548640" indent="-548640">
              <a:buAutoNum type="arabicPeriod"/>
            </a:pPr>
            <a:r>
              <a:rPr lang="en-US" sz="3360" u="sng" dirty="0"/>
              <a:t>Time gap</a:t>
            </a:r>
            <a:r>
              <a:rPr lang="en-US" sz="3360" dirty="0"/>
              <a:t>: Almost 2,000 years from the last writing (NT) to us</a:t>
            </a:r>
          </a:p>
          <a:p>
            <a:pPr marL="548640" indent="-548640">
              <a:buAutoNum type="arabicPeriod"/>
            </a:pPr>
            <a:endParaRPr lang="en-US" sz="3360" dirty="0"/>
          </a:p>
          <a:p>
            <a:pPr marL="548640" indent="-548640">
              <a:buAutoNum type="arabicPeriod"/>
            </a:pPr>
            <a:r>
              <a:rPr lang="en-US" sz="3360" u="sng" dirty="0"/>
              <a:t>Culture gap</a:t>
            </a:r>
            <a:r>
              <a:rPr lang="en-US" sz="3360" dirty="0"/>
              <a:t>: People of Biblical times had different values, traditions, customs, and practices than we do now. OT writers wrote in Hebrew – from right to left, worshiped in temples and synagogues, washed feet, greeted each other with a kiss, and/or sacrificed animals for cleansing of sin…we don’t…</a:t>
            </a:r>
          </a:p>
        </p:txBody>
      </p:sp>
    </p:spTree>
    <p:extLst>
      <p:ext uri="{BB962C8B-B14F-4D97-AF65-F5344CB8AC3E}">
        <p14:creationId xmlns:p14="http://schemas.microsoft.com/office/powerpoint/2010/main" val="164980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1668</Words>
  <Application>Microsoft Macintosh PowerPoint</Application>
  <PresentationFormat>Widescreen</PresentationFormat>
  <Paragraphs>109</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Aptos Display</vt:lpstr>
      <vt:lpstr>Arial</vt:lpstr>
      <vt:lpstr>Calibri</vt:lpstr>
      <vt:lpstr>Times New Roman</vt:lpstr>
      <vt:lpstr>Office Theme</vt:lpstr>
      <vt:lpstr>Introduction to Hermeneutics:  How to Interpret the Bible</vt:lpstr>
      <vt:lpstr>Hermeneutics – What mean?</vt:lpstr>
      <vt:lpstr>Twisting God’s word for self purpose</vt:lpstr>
      <vt:lpstr>Why Should I Study Hermeneutics?</vt:lpstr>
      <vt:lpstr>1. To learn principles for interpreting Scripture:</vt:lpstr>
      <vt:lpstr>2.  To develop skills for answering difficult questions</vt:lpstr>
      <vt:lpstr>3. To correctly handle the  Word of Truth</vt:lpstr>
      <vt:lpstr>II Timothy 2: 15</vt:lpstr>
      <vt:lpstr>4. To relate biblical times to  our times – Let’s look at ‘4 gaps’</vt:lpstr>
      <vt:lpstr>Gaps #3 and #4</vt:lpstr>
      <vt:lpstr>Look at Worksheet #1,  page 2 – terms:</vt:lpstr>
      <vt:lpstr>Terms:</vt:lpstr>
      <vt:lpstr>Terms:</vt:lpstr>
      <vt:lpstr>Terms:</vt:lpstr>
      <vt:lpstr>Understanding the difference between the Inspired Record and the Words of People</vt:lpstr>
      <vt:lpstr>Unit 1, Section 2:  Six Essentials for Correctly Interpreting the Bible</vt:lpstr>
      <vt:lpstr>Unit 1, Section #3  Benefits of a Study Bible</vt:lpstr>
      <vt:lpstr>Terms:</vt:lpstr>
      <vt:lpstr>Terms: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2025-05-28T20:18:12Z</dcterms:created>
  <dcterms:modified xsi:type="dcterms:W3CDTF">2025-05-28T20:55:12Z</dcterms:modified>
</cp:coreProperties>
</file>