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94" r:id="rId2"/>
    <p:sldId id="256" r:id="rId3"/>
    <p:sldId id="257" r:id="rId4"/>
    <p:sldId id="261" r:id="rId5"/>
    <p:sldId id="267" r:id="rId6"/>
    <p:sldId id="262" r:id="rId7"/>
    <p:sldId id="263" r:id="rId8"/>
    <p:sldId id="268" r:id="rId9"/>
    <p:sldId id="264" r:id="rId10"/>
    <p:sldId id="260"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3" r:id="rId31"/>
    <p:sldId id="286" r:id="rId32"/>
    <p:sldId id="295" r:id="rId33"/>
    <p:sldId id="287" r:id="rId34"/>
    <p:sldId id="288" r:id="rId35"/>
    <p:sldId id="296" r:id="rId36"/>
    <p:sldId id="289" r:id="rId37"/>
    <p:sldId id="290" r:id="rId38"/>
    <p:sldId id="291"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711"/>
  </p:normalViewPr>
  <p:slideViewPr>
    <p:cSldViewPr snapToGrid="0">
      <p:cViewPr varScale="1">
        <p:scale>
          <a:sx n="76" d="100"/>
          <a:sy n="76" d="100"/>
        </p:scale>
        <p:origin x="21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A4682-21F4-FA41-8E55-D86E8196087B}" type="datetimeFigureOut">
              <a:rPr lang="en-US" smtClean="0"/>
              <a:t>9/3/25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AD2E3-E432-9146-91D3-BD4B6F842A4C}" type="slidenum">
              <a:rPr lang="en-US" smtClean="0"/>
              <a:t>‹#›</a:t>
            </a:fld>
            <a:endParaRPr lang="en-US" dirty="0"/>
          </a:p>
        </p:txBody>
      </p:sp>
    </p:spTree>
    <p:extLst>
      <p:ext uri="{BB962C8B-B14F-4D97-AF65-F5344CB8AC3E}">
        <p14:creationId xmlns:p14="http://schemas.microsoft.com/office/powerpoint/2010/main" val="4966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8CF6E8D-0ED2-72AD-40EF-468A43049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F41DB8-787C-B44F-8DF1-42296A7F8238}" type="slidenum">
              <a:rPr lang="en-US" altLang="en-US"/>
              <a:pPr>
                <a:spcBef>
                  <a:spcPct val="0"/>
                </a:spcBef>
              </a:pPr>
              <a:t>4</a:t>
            </a:fld>
            <a:endParaRPr lang="en-US" altLang="en-US" dirty="0"/>
          </a:p>
        </p:txBody>
      </p:sp>
      <p:sp>
        <p:nvSpPr>
          <p:cNvPr id="13315" name="Rectangle 2">
            <a:extLst>
              <a:ext uri="{FF2B5EF4-FFF2-40B4-BE49-F238E27FC236}">
                <a16:creationId xmlns:a16="http://schemas.microsoft.com/office/drawing/2014/main" id="{D9859CDD-FDBF-A563-9CA5-CE5766A88E2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3275706C-6A49-2AD5-E159-D5FAE6C50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13B8156-7A3D-3A79-9C8D-19DCD7ED9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3EAD1A-B699-6B4E-958D-1DB864C99433}" type="slidenum">
              <a:rPr lang="en-US" altLang="en-US"/>
              <a:pPr>
                <a:spcBef>
                  <a:spcPct val="0"/>
                </a:spcBef>
              </a:pPr>
              <a:t>10</a:t>
            </a:fld>
            <a:endParaRPr lang="en-US" altLang="en-US" dirty="0"/>
          </a:p>
        </p:txBody>
      </p:sp>
      <p:sp>
        <p:nvSpPr>
          <p:cNvPr id="15363" name="Rectangle 2">
            <a:extLst>
              <a:ext uri="{FF2B5EF4-FFF2-40B4-BE49-F238E27FC236}">
                <a16:creationId xmlns:a16="http://schemas.microsoft.com/office/drawing/2014/main" id="{EE047399-28D7-1A97-F392-FDB34291713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E24233D-8911-DFAE-70A5-1466A9A7E4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9/3/25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t>9/3/25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9/3/25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9/3/25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t>9/3/25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9/3/25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9/3/25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06731958-5EDA-BADD-BC85-D792BCF11147}"/>
              </a:ext>
            </a:extLst>
          </p:cNvPr>
          <p:cNvSpPr>
            <a:spLocks noGrp="1"/>
          </p:cNvSpPr>
          <p:nvPr>
            <p:ph type="title"/>
          </p:nvPr>
        </p:nvSpPr>
        <p:spPr>
          <a:xfrm>
            <a:off x="841829" y="289848"/>
            <a:ext cx="6168571" cy="1338943"/>
          </a:xfrm>
        </p:spPr>
        <p:txBody>
          <a:bodyPr vert="horz" lIns="91440" tIns="45720" rIns="91440" bIns="45720" rtlCol="0" anchor="t">
            <a:normAutofit/>
          </a:bodyPr>
          <a:lstStyle/>
          <a:p>
            <a:pPr algn="ctr"/>
            <a:r>
              <a:rPr lang="en-US" sz="4400" dirty="0"/>
              <a:t>Announcements:</a:t>
            </a:r>
          </a:p>
        </p:txBody>
      </p:sp>
      <p:pic>
        <p:nvPicPr>
          <p:cNvPr id="8" name="Content Placeholder 7" descr="A cartoon of a child covering her mouth with her hands&#10;&#10;AI-generated content may be incorrect.">
            <a:extLst>
              <a:ext uri="{FF2B5EF4-FFF2-40B4-BE49-F238E27FC236}">
                <a16:creationId xmlns:a16="http://schemas.microsoft.com/office/drawing/2014/main" id="{D0E2F2EB-5058-9975-0636-070BD6FBD102}"/>
              </a:ext>
            </a:extLst>
          </p:cNvPr>
          <p:cNvPicPr>
            <a:picLocks noGrp="1" noChangeAspect="1"/>
          </p:cNvPicPr>
          <p:nvPr>
            <p:ph idx="1"/>
          </p:nvPr>
        </p:nvPicPr>
        <p:blipFill>
          <a:blip r:embed="rId7"/>
          <a:srcRect l="11730" r="8729" b="-1"/>
          <a:stretch>
            <a:fillRect/>
          </a:stretch>
        </p:blipFill>
        <p:spPr>
          <a:xfrm>
            <a:off x="647701" y="1277258"/>
            <a:ext cx="6493910" cy="5270500"/>
          </a:xfrm>
          <a:prstGeom prst="rect">
            <a:avLst/>
          </a:prstGeom>
          <a:effectLst>
            <a:outerShdw blurRad="50800" dist="38100" dir="5400000" algn="t" rotWithShape="0">
              <a:prstClr val="black">
                <a:alpha val="43000"/>
              </a:prstClr>
            </a:outerShdw>
          </a:effectLst>
        </p:spPr>
      </p:pic>
      <p:sp>
        <p:nvSpPr>
          <p:cNvPr id="6" name="Text Placeholder 5">
            <a:extLst>
              <a:ext uri="{FF2B5EF4-FFF2-40B4-BE49-F238E27FC236}">
                <a16:creationId xmlns:a16="http://schemas.microsoft.com/office/drawing/2014/main" id="{C7E3BEEA-FBF6-DF1C-8552-E19B20B9A613}"/>
              </a:ext>
            </a:extLst>
          </p:cNvPr>
          <p:cNvSpPr>
            <a:spLocks noGrp="1"/>
          </p:cNvSpPr>
          <p:nvPr>
            <p:ph type="body" sz="half" idx="2"/>
          </p:nvPr>
        </p:nvSpPr>
        <p:spPr>
          <a:xfrm>
            <a:off x="7204528" y="1439823"/>
            <a:ext cx="4668158" cy="5270499"/>
          </a:xfrm>
        </p:spPr>
        <p:txBody>
          <a:bodyPr vert="horz" lIns="91440" tIns="45720" rIns="91440" bIns="45720" rtlCol="0">
            <a:normAutofit/>
          </a:bodyPr>
          <a:lstStyle/>
          <a:p>
            <a:pPr marL="514350" indent="-514350">
              <a:buAutoNum type="arabicPeriod"/>
            </a:pPr>
            <a:r>
              <a:rPr lang="en-US" sz="2800" dirty="0"/>
              <a:t>Synoptic Gospels’ SLR</a:t>
            </a:r>
          </a:p>
          <a:p>
            <a:pPr marL="514350" indent="-514350">
              <a:buAutoNum type="arabicPeriod"/>
            </a:pPr>
            <a:endParaRPr lang="en-US" sz="2800" dirty="0"/>
          </a:p>
          <a:p>
            <a:pPr marL="514350" indent="-514350">
              <a:buAutoNum type="arabicPeriod"/>
            </a:pPr>
            <a:r>
              <a:rPr lang="en-US" sz="2800" dirty="0"/>
              <a:t>Synoptic Gospels’ Final Exam – no later than August 14</a:t>
            </a:r>
            <a:r>
              <a:rPr lang="en-US" sz="2800" baseline="30000" dirty="0"/>
              <a:t>th</a:t>
            </a:r>
            <a:r>
              <a:rPr lang="en-US" sz="2800" dirty="0"/>
              <a:t>…</a:t>
            </a:r>
          </a:p>
          <a:p>
            <a:pPr marL="514350" indent="-514350">
              <a:buAutoNum type="arabicPeriod"/>
            </a:pPr>
            <a:endParaRPr lang="en-US" sz="2800" dirty="0"/>
          </a:p>
          <a:p>
            <a:pPr marL="514350" indent="-514350">
              <a:buAutoNum type="arabicPeriod"/>
            </a:pPr>
            <a:r>
              <a:rPr lang="en-US" sz="2800" dirty="0"/>
              <a:t>BCA Summer Bash: August 16</a:t>
            </a:r>
            <a:r>
              <a:rPr lang="en-US" sz="2800" baseline="30000" dirty="0"/>
              <a:t>th</a:t>
            </a:r>
            <a:r>
              <a:rPr lang="en-US" sz="2800" dirty="0"/>
              <a:t> from 9:30a through 1pm at Hawthorne Park</a:t>
            </a:r>
          </a:p>
          <a:p>
            <a:pPr marL="514350" indent="-514350">
              <a:buAutoNum type="arabicPeriod"/>
            </a:pPr>
            <a:endParaRPr lang="en-US" sz="2800" dirty="0"/>
          </a:p>
        </p:txBody>
      </p:sp>
    </p:spTree>
    <p:extLst>
      <p:ext uri="{BB962C8B-B14F-4D97-AF65-F5344CB8AC3E}">
        <p14:creationId xmlns:p14="http://schemas.microsoft.com/office/powerpoint/2010/main" val="48512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a:extLst>
              <a:ext uri="{FF2B5EF4-FFF2-40B4-BE49-F238E27FC236}">
                <a16:creationId xmlns:a16="http://schemas.microsoft.com/office/drawing/2014/main" id="{5966F2A1-4257-2271-D714-F6530242CE12}"/>
              </a:ext>
            </a:extLst>
          </p:cNvPr>
          <p:cNvSpPr>
            <a:spLocks noGrp="1" noChangeArrowheads="1"/>
          </p:cNvSpPr>
          <p:nvPr>
            <p:ph type="title"/>
          </p:nvPr>
        </p:nvSpPr>
        <p:spPr>
          <a:xfrm>
            <a:off x="130628" y="204523"/>
            <a:ext cx="10541725" cy="853568"/>
          </a:xfrm>
        </p:spPr>
        <p:txBody>
          <a:bodyPr/>
          <a:lstStyle/>
          <a:p>
            <a:pPr algn="ctr" eaLnBrk="1" hangingPunct="1"/>
            <a:r>
              <a:rPr lang="en-US" altLang="en-US" sz="3200" dirty="0"/>
              <a:t>How the Apostles Interpreted Old Testament Writings</a:t>
            </a:r>
          </a:p>
        </p:txBody>
      </p:sp>
      <p:sp>
        <p:nvSpPr>
          <p:cNvPr id="37901" name="Rectangle 13">
            <a:extLst>
              <a:ext uri="{FF2B5EF4-FFF2-40B4-BE49-F238E27FC236}">
                <a16:creationId xmlns:a16="http://schemas.microsoft.com/office/drawing/2014/main" id="{BA2A5951-CAF2-6B3B-7F18-F0C9B30063A4}"/>
              </a:ext>
            </a:extLst>
          </p:cNvPr>
          <p:cNvSpPr>
            <a:spLocks noGrp="1" noChangeArrowheads="1"/>
          </p:cNvSpPr>
          <p:nvPr>
            <p:ph idx="1"/>
          </p:nvPr>
        </p:nvSpPr>
        <p:spPr>
          <a:xfrm>
            <a:off x="130628" y="912907"/>
            <a:ext cx="11808823" cy="5740570"/>
          </a:xfrm>
        </p:spPr>
        <p:txBody>
          <a:bodyPr>
            <a:noAutofit/>
          </a:bodyPr>
          <a:lstStyle/>
          <a:p>
            <a:pPr marL="0" indent="0">
              <a:spcBef>
                <a:spcPts val="1227"/>
              </a:spcBef>
              <a:buNone/>
            </a:pPr>
            <a:r>
              <a:rPr lang="en-US" altLang="en-US" sz="2400" b="1" i="1" dirty="0"/>
              <a:t>Fulfilled Messianic Prophecies</a:t>
            </a:r>
          </a:p>
          <a:p>
            <a:pPr marL="0" indent="0">
              <a:spcBef>
                <a:spcPct val="0"/>
              </a:spcBef>
              <a:buNone/>
            </a:pPr>
            <a:r>
              <a:rPr lang="en-US" altLang="en-US" sz="2400" dirty="0"/>
              <a:t>Jesus taught His disciples to interpret the Old Testament Christologically—in reference to Christ. They discerned that Jesus fulfilled many Old Testament prophecies about the Messiah.</a:t>
            </a:r>
          </a:p>
          <a:p>
            <a:pPr marL="0" indent="0">
              <a:spcBef>
                <a:spcPts val="1227"/>
              </a:spcBef>
              <a:buNone/>
            </a:pPr>
            <a:r>
              <a:rPr lang="en-US" altLang="en-US" sz="2400" b="1" i="1" dirty="0"/>
              <a:t>Typology</a:t>
            </a:r>
          </a:p>
          <a:p>
            <a:pPr marL="0" indent="0">
              <a:spcBef>
                <a:spcPct val="0"/>
              </a:spcBef>
              <a:buNone/>
            </a:pPr>
            <a:r>
              <a:rPr lang="en-US" altLang="en-US" sz="2400" dirty="0"/>
              <a:t>The apostles saw many Old Testament events, ideas, objects, and people as types—patterns or symbols of something future, which were fulfilled in the New Testament.</a:t>
            </a:r>
          </a:p>
          <a:p>
            <a:pPr marL="0" indent="0">
              <a:spcBef>
                <a:spcPts val="1227"/>
              </a:spcBef>
              <a:buNone/>
            </a:pPr>
            <a:r>
              <a:rPr lang="en-US" altLang="en-US" sz="2400" b="1" i="1" dirty="0"/>
              <a:t>The Literal Method</a:t>
            </a:r>
          </a:p>
          <a:p>
            <a:pPr marL="0" indent="0">
              <a:spcBef>
                <a:spcPct val="0"/>
              </a:spcBef>
              <a:buNone/>
            </a:pPr>
            <a:r>
              <a:rPr lang="en-US" altLang="en-US" sz="2400" dirty="0"/>
              <a:t>Following the example of Jesus, the apostles often quoted Scripture, interpreting it literally.</a:t>
            </a:r>
          </a:p>
          <a:p>
            <a:pPr marL="0" indent="0">
              <a:spcBef>
                <a:spcPts val="1227"/>
              </a:spcBef>
              <a:buNone/>
            </a:pPr>
            <a:r>
              <a:rPr lang="en-US" altLang="en-US" sz="2400" b="1" i="1" dirty="0"/>
              <a:t>Principle/Application</a:t>
            </a:r>
          </a:p>
          <a:p>
            <a:pPr marL="0" indent="0">
              <a:spcBef>
                <a:spcPct val="0"/>
              </a:spcBef>
              <a:buNone/>
            </a:pPr>
            <a:r>
              <a:rPr lang="en-US" altLang="en-US" sz="2400" dirty="0"/>
              <a:t>The apostles followed Jesus’ example and the Spirit’s leading to state principles based on Scripture.</a:t>
            </a:r>
          </a:p>
        </p:txBody>
      </p:sp>
      <p:sp>
        <p:nvSpPr>
          <p:cNvPr id="14340" name="Rectangle 6">
            <a:extLst>
              <a:ext uri="{FF2B5EF4-FFF2-40B4-BE49-F238E27FC236}">
                <a16:creationId xmlns:a16="http://schemas.microsoft.com/office/drawing/2014/main" id="{E340EFD3-3EB7-A178-6B10-125AE6787189}"/>
              </a:ext>
            </a:extLst>
          </p:cNvPr>
          <p:cNvSpPr>
            <a:spLocks noChangeArrowheads="1"/>
          </p:cNvSpPr>
          <p:nvPr/>
        </p:nvSpPr>
        <p:spPr bwMode="auto">
          <a:xfrm>
            <a:off x="6745432" y="6377434"/>
            <a:ext cx="1390867" cy="1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r>
              <a:rPr lang="en-US" altLang="en-US" sz="682" dirty="0">
                <a:solidFill>
                  <a:srgbClr val="666666"/>
                </a:solidFill>
                <a:cs typeface="Times New Roman" panose="02020603050405020304" pitchFamily="18" charset="0"/>
              </a:rPr>
              <a:t>Visual 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901">
                                            <p:txEl>
                                              <p:pRg st="0" end="0"/>
                                            </p:txEl>
                                          </p:spTgt>
                                        </p:tgtEl>
                                        <p:attrNameLst>
                                          <p:attrName>style.visibility</p:attrName>
                                        </p:attrNameLst>
                                      </p:cBhvr>
                                      <p:to>
                                        <p:strVal val="visible"/>
                                      </p:to>
                                    </p:set>
                                    <p:animEffect transition="in" filter="fade">
                                      <p:cBhvr>
                                        <p:cTn id="7" dur="500"/>
                                        <p:tgtEl>
                                          <p:spTgt spid="379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901">
                                            <p:txEl>
                                              <p:pRg st="1" end="1"/>
                                            </p:txEl>
                                          </p:spTgt>
                                        </p:tgtEl>
                                        <p:attrNameLst>
                                          <p:attrName>style.visibility</p:attrName>
                                        </p:attrNameLst>
                                      </p:cBhvr>
                                      <p:to>
                                        <p:strVal val="visible"/>
                                      </p:to>
                                    </p:set>
                                    <p:animEffect transition="in" filter="fade">
                                      <p:cBhvr>
                                        <p:cTn id="10" dur="500"/>
                                        <p:tgtEl>
                                          <p:spTgt spid="3790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901">
                                            <p:txEl>
                                              <p:pRg st="2" end="2"/>
                                            </p:txEl>
                                          </p:spTgt>
                                        </p:tgtEl>
                                        <p:attrNameLst>
                                          <p:attrName>style.visibility</p:attrName>
                                        </p:attrNameLst>
                                      </p:cBhvr>
                                      <p:to>
                                        <p:strVal val="visible"/>
                                      </p:to>
                                    </p:set>
                                    <p:animEffect transition="in" filter="fade">
                                      <p:cBhvr>
                                        <p:cTn id="15" dur="500"/>
                                        <p:tgtEl>
                                          <p:spTgt spid="3790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901">
                                            <p:txEl>
                                              <p:pRg st="3" end="3"/>
                                            </p:txEl>
                                          </p:spTgt>
                                        </p:tgtEl>
                                        <p:attrNameLst>
                                          <p:attrName>style.visibility</p:attrName>
                                        </p:attrNameLst>
                                      </p:cBhvr>
                                      <p:to>
                                        <p:strVal val="visible"/>
                                      </p:to>
                                    </p:set>
                                    <p:animEffect transition="in" filter="fade">
                                      <p:cBhvr>
                                        <p:cTn id="18" dur="500"/>
                                        <p:tgtEl>
                                          <p:spTgt spid="3790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901">
                                            <p:txEl>
                                              <p:pRg st="4" end="4"/>
                                            </p:txEl>
                                          </p:spTgt>
                                        </p:tgtEl>
                                        <p:attrNameLst>
                                          <p:attrName>style.visibility</p:attrName>
                                        </p:attrNameLst>
                                      </p:cBhvr>
                                      <p:to>
                                        <p:strVal val="visible"/>
                                      </p:to>
                                    </p:set>
                                    <p:animEffect transition="in" filter="fade">
                                      <p:cBhvr>
                                        <p:cTn id="23" dur="500"/>
                                        <p:tgtEl>
                                          <p:spTgt spid="3790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901">
                                            <p:txEl>
                                              <p:pRg st="5" end="5"/>
                                            </p:txEl>
                                          </p:spTgt>
                                        </p:tgtEl>
                                        <p:attrNameLst>
                                          <p:attrName>style.visibility</p:attrName>
                                        </p:attrNameLst>
                                      </p:cBhvr>
                                      <p:to>
                                        <p:strVal val="visible"/>
                                      </p:to>
                                    </p:set>
                                    <p:animEffect transition="in" filter="fade">
                                      <p:cBhvr>
                                        <p:cTn id="26" dur="500"/>
                                        <p:tgtEl>
                                          <p:spTgt spid="3790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901">
                                            <p:txEl>
                                              <p:pRg st="6" end="6"/>
                                            </p:txEl>
                                          </p:spTgt>
                                        </p:tgtEl>
                                        <p:attrNameLst>
                                          <p:attrName>style.visibility</p:attrName>
                                        </p:attrNameLst>
                                      </p:cBhvr>
                                      <p:to>
                                        <p:strVal val="visible"/>
                                      </p:to>
                                    </p:set>
                                    <p:animEffect transition="in" filter="fade">
                                      <p:cBhvr>
                                        <p:cTn id="31" dur="500"/>
                                        <p:tgtEl>
                                          <p:spTgt spid="3790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901">
                                            <p:txEl>
                                              <p:pRg st="7" end="7"/>
                                            </p:txEl>
                                          </p:spTgt>
                                        </p:tgtEl>
                                        <p:attrNameLst>
                                          <p:attrName>style.visibility</p:attrName>
                                        </p:attrNameLst>
                                      </p:cBhvr>
                                      <p:to>
                                        <p:strVal val="visible"/>
                                      </p:to>
                                    </p:set>
                                    <p:animEffect transition="in" filter="fade">
                                      <p:cBhvr>
                                        <p:cTn id="34" dur="500"/>
                                        <p:tgtEl>
                                          <p:spTgt spid="379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233D372-35AB-1016-3A34-5D049A28D9C1}"/>
              </a:ext>
            </a:extLst>
          </p:cNvPr>
          <p:cNvSpPr>
            <a:spLocks noGrp="1"/>
          </p:cNvSpPr>
          <p:nvPr>
            <p:ph type="body" idx="1"/>
          </p:nvPr>
        </p:nvSpPr>
        <p:spPr>
          <a:xfrm>
            <a:off x="274321" y="207514"/>
            <a:ext cx="4396338" cy="576262"/>
          </a:xfrm>
        </p:spPr>
        <p:txBody>
          <a:bodyPr/>
          <a:lstStyle/>
          <a:p>
            <a:r>
              <a:rPr lang="en-US" sz="3200" dirty="0">
                <a:solidFill>
                  <a:schemeClr val="tx1"/>
                </a:solidFill>
              </a:rPr>
              <a:t>School of Alexandria</a:t>
            </a:r>
          </a:p>
        </p:txBody>
      </p:sp>
      <p:sp>
        <p:nvSpPr>
          <p:cNvPr id="9" name="Content Placeholder 8">
            <a:extLst>
              <a:ext uri="{FF2B5EF4-FFF2-40B4-BE49-F238E27FC236}">
                <a16:creationId xmlns:a16="http://schemas.microsoft.com/office/drawing/2014/main" id="{A748D760-007E-4828-744B-C9B740BC61C9}"/>
              </a:ext>
            </a:extLst>
          </p:cNvPr>
          <p:cNvSpPr>
            <a:spLocks noGrp="1"/>
          </p:cNvSpPr>
          <p:nvPr>
            <p:ph sz="half" idx="2"/>
          </p:nvPr>
        </p:nvSpPr>
        <p:spPr>
          <a:xfrm>
            <a:off x="274321" y="1103811"/>
            <a:ext cx="5266054" cy="5440658"/>
          </a:xfrm>
        </p:spPr>
        <p:txBody>
          <a:bodyPr>
            <a:noAutofit/>
          </a:bodyPr>
          <a:lstStyle/>
          <a:p>
            <a:pPr marL="0" indent="0">
              <a:buNone/>
            </a:pPr>
            <a:r>
              <a:rPr lang="en-US" sz="3200" dirty="0"/>
              <a:t>Allegorical Interpretation: The Alexandrian School is best known for its allegorical method of interpreting Scripture. Origen, in particular, argued that Scripture has multiple levels of meaning: the literal, the moral, and the spiritual (or allegorical).</a:t>
            </a:r>
          </a:p>
        </p:txBody>
      </p:sp>
      <p:sp>
        <p:nvSpPr>
          <p:cNvPr id="10" name="Text Placeholder 9">
            <a:extLst>
              <a:ext uri="{FF2B5EF4-FFF2-40B4-BE49-F238E27FC236}">
                <a16:creationId xmlns:a16="http://schemas.microsoft.com/office/drawing/2014/main" id="{2D5B0C9F-0EEE-DB14-9AE4-99DB5E22F0A1}"/>
              </a:ext>
            </a:extLst>
          </p:cNvPr>
          <p:cNvSpPr>
            <a:spLocks noGrp="1"/>
          </p:cNvSpPr>
          <p:nvPr>
            <p:ph type="body" sz="quarter" idx="3"/>
          </p:nvPr>
        </p:nvSpPr>
        <p:spPr>
          <a:xfrm>
            <a:off x="5540375" y="207514"/>
            <a:ext cx="4396339" cy="576262"/>
          </a:xfrm>
        </p:spPr>
        <p:txBody>
          <a:bodyPr/>
          <a:lstStyle/>
          <a:p>
            <a:r>
              <a:rPr lang="en-US" sz="3200" dirty="0">
                <a:solidFill>
                  <a:schemeClr val="tx1"/>
                </a:solidFill>
              </a:rPr>
              <a:t>School of Athens</a:t>
            </a:r>
          </a:p>
        </p:txBody>
      </p:sp>
      <p:sp>
        <p:nvSpPr>
          <p:cNvPr id="11" name="Content Placeholder 10">
            <a:extLst>
              <a:ext uri="{FF2B5EF4-FFF2-40B4-BE49-F238E27FC236}">
                <a16:creationId xmlns:a16="http://schemas.microsoft.com/office/drawing/2014/main" id="{5A1CDC3E-754E-7A0B-AEF2-EEBAF853E8DE}"/>
              </a:ext>
            </a:extLst>
          </p:cNvPr>
          <p:cNvSpPr>
            <a:spLocks noGrp="1"/>
          </p:cNvSpPr>
          <p:nvPr>
            <p:ph sz="quarter" idx="4"/>
          </p:nvPr>
        </p:nvSpPr>
        <p:spPr>
          <a:xfrm>
            <a:off x="5540375" y="783776"/>
            <a:ext cx="6377303" cy="5641591"/>
          </a:xfrm>
        </p:spPr>
        <p:txBody>
          <a:bodyPr>
            <a:noAutofit/>
          </a:bodyPr>
          <a:lstStyle/>
          <a:p>
            <a:pPr marL="0" indent="0">
              <a:buNone/>
            </a:pPr>
            <a:r>
              <a:rPr lang="en-US" sz="3200" dirty="0"/>
              <a:t>The Antiochian method focuses on the plain, obvious meaning of the text of Scripture. Its basic focus is understanding the message of the original author. This is why it is called the Historical-Grammatical approach of hermeneutics. Antioch insisted on both a historical context and the normal use of human language</a:t>
            </a:r>
            <a:r>
              <a:rPr lang="en-US" sz="2800" dirty="0"/>
              <a:t>.</a:t>
            </a:r>
          </a:p>
        </p:txBody>
      </p:sp>
    </p:spTree>
    <p:extLst>
      <p:ext uri="{BB962C8B-B14F-4D97-AF65-F5344CB8AC3E}">
        <p14:creationId xmlns:p14="http://schemas.microsoft.com/office/powerpoint/2010/main" val="310013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4F7533-6907-3D65-90C7-3533B6E78450}"/>
              </a:ext>
            </a:extLst>
          </p:cNvPr>
          <p:cNvSpPr>
            <a:spLocks noGrp="1"/>
          </p:cNvSpPr>
          <p:nvPr>
            <p:ph type="title"/>
          </p:nvPr>
        </p:nvSpPr>
        <p:spPr>
          <a:xfrm>
            <a:off x="645130" y="187674"/>
            <a:ext cx="9404723" cy="885752"/>
          </a:xfrm>
        </p:spPr>
        <p:txBody>
          <a:bodyPr/>
          <a:lstStyle/>
          <a:p>
            <a:pPr algn="ctr"/>
            <a:r>
              <a:rPr lang="en-US" b="1" dirty="0"/>
              <a:t>The Apostles (AD 30–95)</a:t>
            </a:r>
            <a:br>
              <a:rPr lang="en-US" dirty="0"/>
            </a:br>
            <a:endParaRPr lang="en-US" dirty="0"/>
          </a:p>
        </p:txBody>
      </p:sp>
      <p:sp>
        <p:nvSpPr>
          <p:cNvPr id="8" name="Content Placeholder 7">
            <a:extLst>
              <a:ext uri="{FF2B5EF4-FFF2-40B4-BE49-F238E27FC236}">
                <a16:creationId xmlns:a16="http://schemas.microsoft.com/office/drawing/2014/main" id="{DB492B8F-6C5E-7607-DC01-EAA86C4A54B7}"/>
              </a:ext>
            </a:extLst>
          </p:cNvPr>
          <p:cNvSpPr>
            <a:spLocks noGrp="1"/>
          </p:cNvSpPr>
          <p:nvPr>
            <p:ph idx="1"/>
          </p:nvPr>
        </p:nvSpPr>
        <p:spPr>
          <a:xfrm>
            <a:off x="357809" y="1179444"/>
            <a:ext cx="11304103" cy="5490882"/>
          </a:xfrm>
        </p:spPr>
        <p:txBody>
          <a:bodyPr>
            <a:normAutofit/>
          </a:bodyPr>
          <a:lstStyle/>
          <a:p>
            <a:pPr marL="0" indent="0">
              <a:buNone/>
            </a:pPr>
            <a:r>
              <a:rPr lang="en-US" sz="3200" dirty="0"/>
              <a:t>The apostles interpreted the Old Testament writings in four ways:</a:t>
            </a:r>
          </a:p>
          <a:p>
            <a:pPr marL="0" indent="0">
              <a:buNone/>
            </a:pPr>
            <a:endParaRPr lang="en-US" sz="3200" dirty="0"/>
          </a:p>
          <a:p>
            <a:pPr marL="0" indent="0">
              <a:buNone/>
            </a:pPr>
            <a:r>
              <a:rPr lang="en-US" sz="3200" dirty="0"/>
              <a:t>1. Fulfilled messianic prophesies</a:t>
            </a:r>
          </a:p>
          <a:p>
            <a:pPr marL="0" indent="0">
              <a:buNone/>
            </a:pPr>
            <a:r>
              <a:rPr lang="en-US" sz="3200" dirty="0"/>
              <a:t>2. Typology</a:t>
            </a:r>
          </a:p>
          <a:p>
            <a:pPr marL="0" indent="0">
              <a:buNone/>
            </a:pPr>
            <a:r>
              <a:rPr lang="en-US" sz="3200" dirty="0"/>
              <a:t>3. The literal method</a:t>
            </a:r>
          </a:p>
          <a:p>
            <a:pPr marL="0" indent="0">
              <a:buNone/>
            </a:pPr>
            <a:r>
              <a:rPr lang="en-US" sz="3200" dirty="0"/>
              <a:t>4. Principle/application</a:t>
            </a:r>
          </a:p>
          <a:p>
            <a:endParaRPr lang="en-US" sz="2800" dirty="0"/>
          </a:p>
        </p:txBody>
      </p:sp>
    </p:spTree>
    <p:extLst>
      <p:ext uri="{BB962C8B-B14F-4D97-AF65-F5344CB8AC3E}">
        <p14:creationId xmlns:p14="http://schemas.microsoft.com/office/powerpoint/2010/main" val="187862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6C98-F620-21F4-E3EE-7AA580816F59}"/>
              </a:ext>
            </a:extLst>
          </p:cNvPr>
          <p:cNvSpPr>
            <a:spLocks noGrp="1"/>
          </p:cNvSpPr>
          <p:nvPr>
            <p:ph type="title"/>
          </p:nvPr>
        </p:nvSpPr>
        <p:spPr>
          <a:xfrm>
            <a:off x="645130" y="219734"/>
            <a:ext cx="9404723" cy="779734"/>
          </a:xfrm>
        </p:spPr>
        <p:txBody>
          <a:bodyPr/>
          <a:lstStyle/>
          <a:p>
            <a:pPr algn="ctr"/>
            <a:r>
              <a:rPr lang="en-US" sz="4400" dirty="0"/>
              <a:t>Fulfilled messianic prophesies</a:t>
            </a:r>
            <a:br>
              <a:rPr lang="en-US" sz="4400" dirty="0"/>
            </a:br>
            <a:endParaRPr lang="en-US" dirty="0"/>
          </a:p>
        </p:txBody>
      </p:sp>
      <p:sp>
        <p:nvSpPr>
          <p:cNvPr id="3" name="Content Placeholder 2">
            <a:extLst>
              <a:ext uri="{FF2B5EF4-FFF2-40B4-BE49-F238E27FC236}">
                <a16:creationId xmlns:a16="http://schemas.microsoft.com/office/drawing/2014/main" id="{807F3FF2-CCB8-CF6F-A359-4C2E1C8837B0}"/>
              </a:ext>
            </a:extLst>
          </p:cNvPr>
          <p:cNvSpPr>
            <a:spLocks noGrp="1"/>
          </p:cNvSpPr>
          <p:nvPr>
            <p:ph idx="1"/>
          </p:nvPr>
        </p:nvSpPr>
        <p:spPr>
          <a:xfrm>
            <a:off x="344557" y="999469"/>
            <a:ext cx="11502885" cy="5638798"/>
          </a:xfrm>
        </p:spPr>
        <p:txBody>
          <a:bodyPr>
            <a:normAutofit fontScale="92500"/>
          </a:bodyPr>
          <a:lstStyle/>
          <a:p>
            <a:r>
              <a:rPr lang="en-US" sz="2800" dirty="0"/>
              <a:t>Jesus himself taught the apostles that the Old Testament prophesied about Him. In the synagogue in Galilee, He quoted Isaiah 61:1–2, “‘The Spirit of the Lord is upon me’” (Mark 1:15 and Luke 4:18–21). </a:t>
            </a:r>
          </a:p>
          <a:p>
            <a:r>
              <a:rPr lang="en-US" sz="2800" dirty="0"/>
              <a:t> He taught the disciples how to interpret the Old Testament in the light of His coming to earth. </a:t>
            </a:r>
          </a:p>
          <a:p>
            <a:r>
              <a:rPr lang="en-US" sz="2800" dirty="0"/>
              <a:t>Another example (Luke 7:21–23). This passage records the doubts of John the Baptist. In prison, John was not sure that Jesus was the Messiah. Jesus reminded John that He, the Messiah, was healing the blind, the lame, and the deaf. Isaiah 35:5–6 was being fulfilled in Jesus. </a:t>
            </a:r>
          </a:p>
          <a:p>
            <a:r>
              <a:rPr lang="en-US" sz="2800" dirty="0"/>
              <a:t>Jesus taught His disciples to interpret the Old Testament </a:t>
            </a:r>
            <a:r>
              <a:rPr lang="en-US" sz="2800" b="1" dirty="0"/>
              <a:t>Christologically</a:t>
            </a:r>
            <a:r>
              <a:rPr lang="en-US" sz="2800" dirty="0"/>
              <a:t>—in reference to Christ. They discerned that Jesus fulfilled many OT prophecies about the Messiah.</a:t>
            </a:r>
          </a:p>
          <a:p>
            <a:pPr marL="0" indent="0">
              <a:buNone/>
            </a:pPr>
            <a:endParaRPr lang="en-US" sz="2400" dirty="0"/>
          </a:p>
        </p:txBody>
      </p:sp>
    </p:spTree>
    <p:extLst>
      <p:ext uri="{BB962C8B-B14F-4D97-AF65-F5344CB8AC3E}">
        <p14:creationId xmlns:p14="http://schemas.microsoft.com/office/powerpoint/2010/main" val="37625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DBB3-7CF0-0B73-FE9B-FAB4F2E1B7FC}"/>
              </a:ext>
            </a:extLst>
          </p:cNvPr>
          <p:cNvSpPr>
            <a:spLocks noGrp="1"/>
          </p:cNvSpPr>
          <p:nvPr>
            <p:ph type="title"/>
          </p:nvPr>
        </p:nvSpPr>
        <p:spPr>
          <a:xfrm>
            <a:off x="645130" y="226360"/>
            <a:ext cx="9404723" cy="766482"/>
          </a:xfrm>
        </p:spPr>
        <p:txBody>
          <a:bodyPr/>
          <a:lstStyle/>
          <a:p>
            <a:pPr algn="ctr"/>
            <a:r>
              <a:rPr lang="en-US" dirty="0"/>
              <a:t>Typology</a:t>
            </a:r>
          </a:p>
        </p:txBody>
      </p:sp>
      <p:sp>
        <p:nvSpPr>
          <p:cNvPr id="3" name="Content Placeholder 2">
            <a:extLst>
              <a:ext uri="{FF2B5EF4-FFF2-40B4-BE49-F238E27FC236}">
                <a16:creationId xmlns:a16="http://schemas.microsoft.com/office/drawing/2014/main" id="{612CA472-9C3C-01D2-A8C0-390E3D2C98F3}"/>
              </a:ext>
            </a:extLst>
          </p:cNvPr>
          <p:cNvSpPr>
            <a:spLocks noGrp="1"/>
          </p:cNvSpPr>
          <p:nvPr>
            <p:ph idx="1"/>
          </p:nvPr>
        </p:nvSpPr>
        <p:spPr>
          <a:xfrm>
            <a:off x="304800" y="1166192"/>
            <a:ext cx="11635409" cy="5465448"/>
          </a:xfrm>
        </p:spPr>
        <p:txBody>
          <a:bodyPr>
            <a:normAutofit fontScale="92500" lnSpcReduction="10000"/>
          </a:bodyPr>
          <a:lstStyle/>
          <a:p>
            <a:pPr marL="0" indent="0">
              <a:buNone/>
            </a:pPr>
            <a:r>
              <a:rPr lang="en-US" sz="2800" dirty="0"/>
              <a:t>The apostles saw many Old Testament events, ideas, objects, and people as types—patterns or symbols of something future. </a:t>
            </a:r>
          </a:p>
          <a:p>
            <a:pPr marL="0" indent="0">
              <a:buNone/>
            </a:pPr>
            <a:endParaRPr lang="en-US" sz="2800" dirty="0"/>
          </a:p>
          <a:p>
            <a:r>
              <a:rPr lang="en-US" sz="2800" dirty="0"/>
              <a:t>Jeremiah wrote about the mourning that would come when Babylon conquered Israel six centuries before Christ, “This is what the Lord says: ‘A voice is heard in Ramah, mourning and great weeping, Rachel weeping for her children and refusing to be comforted, because her children are no more’” (Jeremiah 31:15).</a:t>
            </a:r>
          </a:p>
          <a:p>
            <a:r>
              <a:rPr lang="en-US" sz="2800" dirty="0"/>
              <a:t>Rachel was the ideal mother of Israel, having given birth to Joseph and Benjamin. The Spirit led Matthew to see the loss of these children as a type (Matthew 2:17). As Israel mourned the loss of her children to Babylon, Israel also mourned the loss of her children to Herod. History repeated itself in connection with Jesus, the Messiah.</a:t>
            </a:r>
          </a:p>
          <a:p>
            <a:endParaRPr lang="en-US" dirty="0"/>
          </a:p>
          <a:p>
            <a:pPr marL="0" indent="0">
              <a:buNone/>
            </a:pPr>
            <a:endParaRPr lang="en-US" dirty="0"/>
          </a:p>
        </p:txBody>
      </p:sp>
    </p:spTree>
    <p:extLst>
      <p:ext uri="{BB962C8B-B14F-4D97-AF65-F5344CB8AC3E}">
        <p14:creationId xmlns:p14="http://schemas.microsoft.com/office/powerpoint/2010/main" val="240298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0B98-1574-5C96-5217-FFB24E5117C2}"/>
              </a:ext>
            </a:extLst>
          </p:cNvPr>
          <p:cNvSpPr>
            <a:spLocks noGrp="1"/>
          </p:cNvSpPr>
          <p:nvPr>
            <p:ph type="title"/>
          </p:nvPr>
        </p:nvSpPr>
        <p:spPr>
          <a:xfrm>
            <a:off x="645130" y="193228"/>
            <a:ext cx="9404723" cy="832743"/>
          </a:xfrm>
        </p:spPr>
        <p:txBody>
          <a:bodyPr/>
          <a:lstStyle/>
          <a:p>
            <a:pPr algn="ctr"/>
            <a:r>
              <a:rPr lang="en-US" dirty="0"/>
              <a:t>Literal Method</a:t>
            </a:r>
          </a:p>
        </p:txBody>
      </p:sp>
      <p:sp>
        <p:nvSpPr>
          <p:cNvPr id="3" name="Content Placeholder 2">
            <a:extLst>
              <a:ext uri="{FF2B5EF4-FFF2-40B4-BE49-F238E27FC236}">
                <a16:creationId xmlns:a16="http://schemas.microsoft.com/office/drawing/2014/main" id="{C936349B-7E48-569F-2D7A-5F03D7B66CB0}"/>
              </a:ext>
            </a:extLst>
          </p:cNvPr>
          <p:cNvSpPr>
            <a:spLocks noGrp="1"/>
          </p:cNvSpPr>
          <p:nvPr>
            <p:ph idx="1"/>
          </p:nvPr>
        </p:nvSpPr>
        <p:spPr>
          <a:xfrm>
            <a:off x="424070" y="1139687"/>
            <a:ext cx="11396869" cy="5406887"/>
          </a:xfrm>
        </p:spPr>
        <p:txBody>
          <a:bodyPr/>
          <a:lstStyle/>
          <a:p>
            <a:r>
              <a:rPr lang="en-US" sz="2800" dirty="0"/>
              <a:t>The apostles interpreted a verse by its normal, plain meaning.</a:t>
            </a:r>
          </a:p>
          <a:p>
            <a:endParaRPr lang="en-US" sz="2800" dirty="0"/>
          </a:p>
          <a:p>
            <a:r>
              <a:rPr lang="en-US" sz="2800" dirty="0"/>
              <a:t>Jesus taught the disciples how to interpret Scripture in this straightforward way. For example: “‘It is written,’” he said to them, “‘My house will be called a house of prayer,’ but you are making it a ‘den of robbers’” (Matthew 21:13).</a:t>
            </a:r>
          </a:p>
          <a:p>
            <a:endParaRPr lang="en-US" sz="2800" dirty="0"/>
          </a:p>
          <a:p>
            <a:r>
              <a:rPr lang="en-US" sz="2800" dirty="0"/>
              <a:t>Paul engaged the literal meaning of Scripture when he used Psalm 32:1–2. “‘Blessed are they whose transgressions are forgiven, whose sins are covered. Blessed is the man whose sin the Lord will never count against him’”  (Romans 4:7–8).</a:t>
            </a:r>
          </a:p>
          <a:p>
            <a:endParaRPr lang="en-US" dirty="0"/>
          </a:p>
        </p:txBody>
      </p:sp>
    </p:spTree>
    <p:extLst>
      <p:ext uri="{BB962C8B-B14F-4D97-AF65-F5344CB8AC3E}">
        <p14:creationId xmlns:p14="http://schemas.microsoft.com/office/powerpoint/2010/main" val="83126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3220-E41A-92E7-F162-A3434B65111B}"/>
              </a:ext>
            </a:extLst>
          </p:cNvPr>
          <p:cNvSpPr>
            <a:spLocks noGrp="1"/>
          </p:cNvSpPr>
          <p:nvPr>
            <p:ph type="title"/>
          </p:nvPr>
        </p:nvSpPr>
        <p:spPr>
          <a:xfrm>
            <a:off x="645130" y="246238"/>
            <a:ext cx="9404723" cy="726725"/>
          </a:xfrm>
        </p:spPr>
        <p:txBody>
          <a:bodyPr/>
          <a:lstStyle/>
          <a:p>
            <a:pPr algn="ctr"/>
            <a:r>
              <a:rPr lang="en-US" dirty="0"/>
              <a:t>Principle/Application</a:t>
            </a:r>
          </a:p>
        </p:txBody>
      </p:sp>
      <p:sp>
        <p:nvSpPr>
          <p:cNvPr id="3" name="Content Placeholder 2">
            <a:extLst>
              <a:ext uri="{FF2B5EF4-FFF2-40B4-BE49-F238E27FC236}">
                <a16:creationId xmlns:a16="http://schemas.microsoft.com/office/drawing/2014/main" id="{941E8E93-6F5D-EC93-6FAC-69D71A98B816}"/>
              </a:ext>
            </a:extLst>
          </p:cNvPr>
          <p:cNvSpPr>
            <a:spLocks noGrp="1"/>
          </p:cNvSpPr>
          <p:nvPr>
            <p:ph idx="1"/>
          </p:nvPr>
        </p:nvSpPr>
        <p:spPr>
          <a:xfrm>
            <a:off x="265043" y="1192696"/>
            <a:ext cx="11608905" cy="5419066"/>
          </a:xfrm>
        </p:spPr>
        <p:txBody>
          <a:bodyPr>
            <a:normAutofit fontScale="92500" lnSpcReduction="10000"/>
          </a:bodyPr>
          <a:lstStyle/>
          <a:p>
            <a:r>
              <a:rPr lang="en-US" sz="2800" dirty="0"/>
              <a:t>Jesus taught His disciples to summarize the truth of a story or event by stating a principle.</a:t>
            </a:r>
          </a:p>
          <a:p>
            <a:pPr marL="0" indent="0">
              <a:buNone/>
            </a:pPr>
            <a:endParaRPr lang="en-US" sz="2800" dirty="0"/>
          </a:p>
          <a:p>
            <a:r>
              <a:rPr lang="en-US" sz="2800" dirty="0"/>
              <a:t>In Mark 2:23–28, the Pharisees accused the disciples of picking grain on the Sabbath. However, the priests in the temple work on the Sabbath and are not guilty. Then Jesus stated the principle based on these events: The Sabbath is made for people, not people for the Sabbath (Mark 2:27).</a:t>
            </a:r>
          </a:p>
          <a:p>
            <a:endParaRPr lang="en-US" sz="2800" dirty="0"/>
          </a:p>
          <a:p>
            <a:r>
              <a:rPr lang="en-US" sz="2800" dirty="0"/>
              <a:t>Paul referred to Deuteronomy 25:4: “When an ox is working in the grain, do not cover its mouth to keep it from eating” (NCV). In 1 Corinthians 9:9–11 &amp; 1 Timothy 5:18, the principle Paul mined from this is that ministers who labor should reap benefits from their work.</a:t>
            </a:r>
          </a:p>
          <a:p>
            <a:endParaRPr lang="en-US" dirty="0"/>
          </a:p>
          <a:p>
            <a:endParaRPr lang="en-US" dirty="0"/>
          </a:p>
          <a:p>
            <a:endParaRPr lang="en-US" dirty="0"/>
          </a:p>
        </p:txBody>
      </p:sp>
    </p:spTree>
    <p:extLst>
      <p:ext uri="{BB962C8B-B14F-4D97-AF65-F5344CB8AC3E}">
        <p14:creationId xmlns:p14="http://schemas.microsoft.com/office/powerpoint/2010/main" val="280930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9B95-7684-0FEA-4944-9C9B103D51FF}"/>
              </a:ext>
            </a:extLst>
          </p:cNvPr>
          <p:cNvSpPr>
            <a:spLocks noGrp="1"/>
          </p:cNvSpPr>
          <p:nvPr>
            <p:ph type="title"/>
          </p:nvPr>
        </p:nvSpPr>
        <p:spPr>
          <a:xfrm>
            <a:off x="645130" y="219103"/>
            <a:ext cx="9404723" cy="1275868"/>
          </a:xfrm>
        </p:spPr>
        <p:txBody>
          <a:bodyPr/>
          <a:lstStyle/>
          <a:p>
            <a:pPr algn="ctr"/>
            <a:r>
              <a:rPr lang="en-US" dirty="0"/>
              <a:t>Early Church Fathers (Leaders)</a:t>
            </a:r>
            <a:br>
              <a:rPr lang="en-US" dirty="0"/>
            </a:br>
            <a:r>
              <a:rPr lang="en-US" dirty="0"/>
              <a:t>100 ad – 600 ad</a:t>
            </a:r>
          </a:p>
        </p:txBody>
      </p:sp>
      <p:sp>
        <p:nvSpPr>
          <p:cNvPr id="3" name="Content Placeholder 2">
            <a:extLst>
              <a:ext uri="{FF2B5EF4-FFF2-40B4-BE49-F238E27FC236}">
                <a16:creationId xmlns:a16="http://schemas.microsoft.com/office/drawing/2014/main" id="{392695E1-5DDA-FADD-F0F9-E757BED01722}"/>
              </a:ext>
            </a:extLst>
          </p:cNvPr>
          <p:cNvSpPr>
            <a:spLocks noGrp="1"/>
          </p:cNvSpPr>
          <p:nvPr>
            <p:ph idx="1"/>
          </p:nvPr>
        </p:nvSpPr>
        <p:spPr>
          <a:xfrm>
            <a:off x="188686" y="2052918"/>
            <a:ext cx="11843657" cy="4585979"/>
          </a:xfrm>
        </p:spPr>
        <p:txBody>
          <a:bodyPr>
            <a:normAutofit/>
          </a:bodyPr>
          <a:lstStyle/>
          <a:p>
            <a:r>
              <a:rPr lang="en-US" sz="2800" dirty="0"/>
              <a:t>From the death of John (90 ad) until the time of Pope Gregory the Great (604 ad)</a:t>
            </a:r>
          </a:p>
          <a:p>
            <a:r>
              <a:rPr lang="en-US" sz="2800" dirty="0"/>
              <a:t>Remember 66 books of the Bible established 330ish ad (39 OT &amp; 27 NT)</a:t>
            </a:r>
          </a:p>
          <a:p>
            <a:r>
              <a:rPr lang="en-US" sz="2800" dirty="0"/>
              <a:t>Two major ‘thoughts of interpreting scripture’:</a:t>
            </a:r>
          </a:p>
          <a:p>
            <a:pPr marL="0" indent="0">
              <a:buNone/>
            </a:pPr>
            <a:r>
              <a:rPr lang="en-US" sz="2800" dirty="0"/>
              <a:t>	</a:t>
            </a:r>
            <a:r>
              <a:rPr lang="en-US" sz="2400" dirty="0"/>
              <a:t>1. </a:t>
            </a:r>
            <a:r>
              <a:rPr lang="en-US" sz="2400" u="sng" dirty="0"/>
              <a:t>Greek Orthodox</a:t>
            </a:r>
            <a:r>
              <a:rPr lang="en-US" sz="2400" dirty="0"/>
              <a:t>—greatly influenced by revised teachings of Plato and 			mysticism – </a:t>
            </a:r>
            <a:r>
              <a:rPr lang="en-US" sz="2400" b="1" i="1" dirty="0"/>
              <a:t>Allegorical interpretation </a:t>
            </a:r>
            <a:r>
              <a:rPr lang="en-US" sz="2400" dirty="0"/>
              <a:t>– most popular for 1,000+ yrs</a:t>
            </a:r>
            <a:endParaRPr lang="en-US" sz="2400" b="1" i="1" dirty="0"/>
          </a:p>
          <a:p>
            <a:pPr marL="0" indent="0">
              <a:buNone/>
            </a:pPr>
            <a:r>
              <a:rPr lang="en-US" sz="2400" dirty="0"/>
              <a:t>	2. </a:t>
            </a:r>
            <a:r>
              <a:rPr lang="en-US" sz="2400" u="sng" dirty="0"/>
              <a:t>Latin or Western Christianity</a:t>
            </a:r>
            <a:r>
              <a:rPr lang="en-US" sz="2400" dirty="0"/>
              <a:t>—shaped mostly by Roman legal thinking</a:t>
            </a:r>
          </a:p>
          <a:p>
            <a:pPr marL="0" indent="0">
              <a:buNone/>
            </a:pPr>
            <a:r>
              <a:rPr lang="en-US" sz="2400" dirty="0"/>
              <a:t>		</a:t>
            </a:r>
            <a:r>
              <a:rPr lang="en-US" sz="2400" b="1" i="1" dirty="0"/>
              <a:t>Literal interpretation </a:t>
            </a:r>
            <a:r>
              <a:rPr lang="en-US" sz="2400" dirty="0"/>
              <a:t>– the Reformation refocused on literal interp</a:t>
            </a:r>
            <a:endParaRPr lang="en-US" sz="2400" b="1" i="1" dirty="0"/>
          </a:p>
          <a:p>
            <a:endParaRPr lang="en-US" sz="2800" dirty="0"/>
          </a:p>
          <a:p>
            <a:endParaRPr lang="en-US" sz="2800" dirty="0"/>
          </a:p>
        </p:txBody>
      </p:sp>
    </p:spTree>
    <p:extLst>
      <p:ext uri="{BB962C8B-B14F-4D97-AF65-F5344CB8AC3E}">
        <p14:creationId xmlns:p14="http://schemas.microsoft.com/office/powerpoint/2010/main" val="3952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6E3C-5BD5-04E9-7999-A972EDFA7F08}"/>
              </a:ext>
            </a:extLst>
          </p:cNvPr>
          <p:cNvSpPr>
            <a:spLocks noGrp="1"/>
          </p:cNvSpPr>
          <p:nvPr>
            <p:ph type="title"/>
          </p:nvPr>
        </p:nvSpPr>
        <p:spPr>
          <a:xfrm>
            <a:off x="130629" y="264032"/>
            <a:ext cx="10247084" cy="1143853"/>
          </a:xfrm>
        </p:spPr>
        <p:txBody>
          <a:bodyPr/>
          <a:lstStyle/>
          <a:p>
            <a:pPr algn="ctr"/>
            <a:r>
              <a:rPr lang="en-US" sz="3200" dirty="0"/>
              <a:t>Apostolic Fathers – Leaders Just After the Apostles:</a:t>
            </a:r>
            <a:br>
              <a:rPr lang="en-US" sz="3200" dirty="0"/>
            </a:br>
            <a:r>
              <a:rPr lang="en-US" sz="3200" dirty="0"/>
              <a:t>(100 ad – 150 ad)</a:t>
            </a:r>
          </a:p>
        </p:txBody>
      </p:sp>
      <p:sp>
        <p:nvSpPr>
          <p:cNvPr id="3" name="Content Placeholder 2">
            <a:extLst>
              <a:ext uri="{FF2B5EF4-FFF2-40B4-BE49-F238E27FC236}">
                <a16:creationId xmlns:a16="http://schemas.microsoft.com/office/drawing/2014/main" id="{41C7271D-677A-BAEF-603D-8B475BBCEDEE}"/>
              </a:ext>
            </a:extLst>
          </p:cNvPr>
          <p:cNvSpPr>
            <a:spLocks noGrp="1"/>
          </p:cNvSpPr>
          <p:nvPr>
            <p:ph idx="1"/>
          </p:nvPr>
        </p:nvSpPr>
        <p:spPr>
          <a:xfrm>
            <a:off x="319314" y="2052918"/>
            <a:ext cx="11625943" cy="4304339"/>
          </a:xfrm>
        </p:spPr>
        <p:txBody>
          <a:bodyPr>
            <a:normAutofit/>
          </a:bodyPr>
          <a:lstStyle/>
          <a:p>
            <a:r>
              <a:rPr lang="en-US" sz="2800" u="sng" dirty="0"/>
              <a:t>Clement of Rome</a:t>
            </a:r>
            <a:r>
              <a:rPr lang="en-US" sz="2800" dirty="0"/>
              <a:t> = taught the OT has many ‘types/pic’ that neither Jesus nor the Apostles mentioned. Ex: Rahab’s red cord was symbolic of salvation through the blood of Jesus</a:t>
            </a:r>
          </a:p>
          <a:p>
            <a:endParaRPr lang="en-US" sz="2800" dirty="0"/>
          </a:p>
          <a:p>
            <a:r>
              <a:rPr lang="en-US" sz="2800" u="sng" dirty="0"/>
              <a:t>Ignatius (Bishop of Antioch</a:t>
            </a:r>
            <a:r>
              <a:rPr lang="en-US" sz="2800" dirty="0"/>
              <a:t>) = taught Christ is at the center of Scripture. Emphasized being faithful to Christ and taught both the OT and NT. He avoided allegorizing and was a literalist (taught scriptures literally)  </a:t>
            </a:r>
          </a:p>
        </p:txBody>
      </p:sp>
    </p:spTree>
    <p:extLst>
      <p:ext uri="{BB962C8B-B14F-4D97-AF65-F5344CB8AC3E}">
        <p14:creationId xmlns:p14="http://schemas.microsoft.com/office/powerpoint/2010/main" val="263549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17AA6-FB20-9B68-2917-F0E0640B3560}"/>
              </a:ext>
            </a:extLst>
          </p:cNvPr>
          <p:cNvSpPr>
            <a:spLocks noGrp="1"/>
          </p:cNvSpPr>
          <p:nvPr>
            <p:ph idx="1"/>
          </p:nvPr>
        </p:nvSpPr>
        <p:spPr>
          <a:xfrm>
            <a:off x="449943" y="348344"/>
            <a:ext cx="11480799" cy="6168570"/>
          </a:xfrm>
        </p:spPr>
        <p:txBody>
          <a:bodyPr>
            <a:normAutofit/>
          </a:bodyPr>
          <a:lstStyle/>
          <a:p>
            <a:r>
              <a:rPr lang="en-US" sz="2800" u="sng" dirty="0"/>
              <a:t>Clement of Alexandria</a:t>
            </a:r>
            <a:r>
              <a:rPr lang="en-US" sz="2800" dirty="0"/>
              <a:t> = taught like Philo, earthly objects were types of spiritual things, sought to bridge the church and the world, taught Plato’s best ideas had also been Moses’ ideas. Taught Christianity fulfilled Greek philosophy and the OT, and taught Scriptures had two meanings: literal and spiritual</a:t>
            </a:r>
          </a:p>
          <a:p>
            <a:endParaRPr lang="en-US" sz="2800" dirty="0"/>
          </a:p>
          <a:p>
            <a:r>
              <a:rPr lang="en-US" sz="2800" u="sng" dirty="0"/>
              <a:t>Origen of Alexandria</a:t>
            </a:r>
            <a:r>
              <a:rPr lang="en-US" sz="2800" dirty="0"/>
              <a:t> = Hebrew scholar, taught Scriptures often hid eternal truths, looked for hidden keys to Christian living, and believed each text had three levels of meaning: body (literal), soul (allegorical), and spirit (allegorical).</a:t>
            </a:r>
          </a:p>
          <a:p>
            <a:endParaRPr lang="en-US" sz="2800" dirty="0"/>
          </a:p>
          <a:p>
            <a:r>
              <a:rPr lang="en-US" sz="2800" dirty="0"/>
              <a:t>Athanasius of Alexandria = Council of Nicaea (325 ad) – who is Jesus?; Athanasius VS Arius. Arius = heretic</a:t>
            </a:r>
          </a:p>
        </p:txBody>
      </p:sp>
    </p:spTree>
    <p:extLst>
      <p:ext uri="{BB962C8B-B14F-4D97-AF65-F5344CB8AC3E}">
        <p14:creationId xmlns:p14="http://schemas.microsoft.com/office/powerpoint/2010/main" val="198052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34D0-DB02-1B67-7F3A-D7B1D767E4A0}"/>
              </a:ext>
            </a:extLst>
          </p:cNvPr>
          <p:cNvSpPr>
            <a:spLocks noGrp="1"/>
          </p:cNvSpPr>
          <p:nvPr>
            <p:ph type="ctrTitle"/>
          </p:nvPr>
        </p:nvSpPr>
        <p:spPr>
          <a:xfrm>
            <a:off x="932886" y="1345474"/>
            <a:ext cx="9882090" cy="1785987"/>
          </a:xfrm>
        </p:spPr>
        <p:txBody>
          <a:bodyPr/>
          <a:lstStyle/>
          <a:p>
            <a:r>
              <a:rPr lang="en-US" dirty="0"/>
              <a:t>BIB 121 Hermeneutics</a:t>
            </a:r>
          </a:p>
        </p:txBody>
      </p:sp>
      <p:sp>
        <p:nvSpPr>
          <p:cNvPr id="3" name="Subtitle 2">
            <a:extLst>
              <a:ext uri="{FF2B5EF4-FFF2-40B4-BE49-F238E27FC236}">
                <a16:creationId xmlns:a16="http://schemas.microsoft.com/office/drawing/2014/main" id="{E8ECA554-4D29-D7C2-5ED1-1F021D19CDBD}"/>
              </a:ext>
            </a:extLst>
          </p:cNvPr>
          <p:cNvSpPr>
            <a:spLocks noGrp="1"/>
          </p:cNvSpPr>
          <p:nvPr>
            <p:ph type="subTitle" idx="1"/>
          </p:nvPr>
        </p:nvSpPr>
        <p:spPr>
          <a:xfrm>
            <a:off x="1154954" y="3726540"/>
            <a:ext cx="9386771" cy="1912260"/>
          </a:xfrm>
        </p:spPr>
        <p:txBody>
          <a:bodyPr>
            <a:normAutofit/>
          </a:bodyPr>
          <a:lstStyle/>
          <a:p>
            <a:pPr algn="ctr"/>
            <a:r>
              <a:rPr lang="en-US" sz="3200" dirty="0">
                <a:solidFill>
                  <a:schemeClr val="tx1"/>
                </a:solidFill>
              </a:rPr>
              <a:t>Sections 2.1 – 2.3</a:t>
            </a:r>
          </a:p>
        </p:txBody>
      </p:sp>
    </p:spTree>
    <p:extLst>
      <p:ext uri="{BB962C8B-B14F-4D97-AF65-F5344CB8AC3E}">
        <p14:creationId xmlns:p14="http://schemas.microsoft.com/office/powerpoint/2010/main" val="128519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0C6B-2AAB-3AFC-0396-A6E53734943E}"/>
              </a:ext>
            </a:extLst>
          </p:cNvPr>
          <p:cNvSpPr>
            <a:spLocks noGrp="1"/>
          </p:cNvSpPr>
          <p:nvPr>
            <p:ph type="title"/>
          </p:nvPr>
        </p:nvSpPr>
        <p:spPr>
          <a:xfrm>
            <a:off x="675140" y="210456"/>
            <a:ext cx="9404723" cy="1400530"/>
          </a:xfrm>
        </p:spPr>
        <p:txBody>
          <a:bodyPr/>
          <a:lstStyle/>
          <a:p>
            <a:pPr algn="ctr"/>
            <a:r>
              <a:rPr lang="en-US" sz="3200" dirty="0"/>
              <a:t>School of Antioch in Syria – Rejected allegorizing method of interpreting Scripture</a:t>
            </a:r>
          </a:p>
        </p:txBody>
      </p:sp>
      <p:sp>
        <p:nvSpPr>
          <p:cNvPr id="3" name="Content Placeholder 2">
            <a:extLst>
              <a:ext uri="{FF2B5EF4-FFF2-40B4-BE49-F238E27FC236}">
                <a16:creationId xmlns:a16="http://schemas.microsoft.com/office/drawing/2014/main" id="{1D69E7A3-DCE1-8B6E-7F5F-C14D8EC251EA}"/>
              </a:ext>
            </a:extLst>
          </p:cNvPr>
          <p:cNvSpPr>
            <a:spLocks noGrp="1"/>
          </p:cNvSpPr>
          <p:nvPr>
            <p:ph idx="1"/>
          </p:nvPr>
        </p:nvSpPr>
        <p:spPr>
          <a:xfrm>
            <a:off x="275772" y="1465943"/>
            <a:ext cx="11611428" cy="5181601"/>
          </a:xfrm>
        </p:spPr>
        <p:txBody>
          <a:bodyPr>
            <a:normAutofit/>
          </a:bodyPr>
          <a:lstStyle/>
          <a:p>
            <a:r>
              <a:rPr lang="en-US" sz="2800" dirty="0"/>
              <a:t>Taught the </a:t>
            </a:r>
            <a:r>
              <a:rPr lang="en-US" sz="2800" u="sng" dirty="0"/>
              <a:t>historical-grammatical method</a:t>
            </a:r>
            <a:r>
              <a:rPr lang="en-US" sz="2800" dirty="0"/>
              <a:t>: each verse has one meaning based on its words and grammar</a:t>
            </a:r>
          </a:p>
          <a:p>
            <a:r>
              <a:rPr lang="en-US" sz="2800" u="sng" dirty="0"/>
              <a:t>Eusebius (U-See-Be-Us) of Caesarea</a:t>
            </a:r>
            <a:r>
              <a:rPr lang="en-US" sz="2800" dirty="0"/>
              <a:t> (263-340 ad) = leading teacher in Antioch, was a pioneer of the studies of the gospels.</a:t>
            </a:r>
          </a:p>
          <a:p>
            <a:r>
              <a:rPr lang="en-US" sz="2800" u="sng" dirty="0"/>
              <a:t>John Chrysostom</a:t>
            </a:r>
            <a:r>
              <a:rPr lang="en-US" sz="2800" dirty="0"/>
              <a:t> (347-407 ad) = taught there is one meaning per text and then applied to the lives of Christians</a:t>
            </a:r>
          </a:p>
          <a:p>
            <a:pPr marL="0" indent="0">
              <a:buNone/>
            </a:pPr>
            <a:r>
              <a:rPr lang="en-US" sz="2800" b="1" dirty="0"/>
              <a:t>School of Alexandria</a:t>
            </a:r>
          </a:p>
          <a:p>
            <a:r>
              <a:rPr lang="en-US" sz="2800" u="sng" dirty="0"/>
              <a:t>Augustine</a:t>
            </a:r>
            <a:r>
              <a:rPr lang="en-US" sz="2800" dirty="0"/>
              <a:t> (354 – 430 ad) = balanced the two methods; believed scriptures do have allegories but reason must be built on literal interpretation</a:t>
            </a:r>
          </a:p>
        </p:txBody>
      </p:sp>
    </p:spTree>
    <p:extLst>
      <p:ext uri="{BB962C8B-B14F-4D97-AF65-F5344CB8AC3E}">
        <p14:creationId xmlns:p14="http://schemas.microsoft.com/office/powerpoint/2010/main" val="289987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D55F-D07F-199E-0986-4342BF3BF037}"/>
              </a:ext>
            </a:extLst>
          </p:cNvPr>
          <p:cNvSpPr>
            <a:spLocks noGrp="1"/>
          </p:cNvSpPr>
          <p:nvPr>
            <p:ph type="title"/>
          </p:nvPr>
        </p:nvSpPr>
        <p:spPr>
          <a:xfrm>
            <a:off x="645130" y="487617"/>
            <a:ext cx="9404723" cy="650368"/>
          </a:xfrm>
        </p:spPr>
        <p:txBody>
          <a:bodyPr/>
          <a:lstStyle/>
          <a:p>
            <a:pPr algn="ctr"/>
            <a:r>
              <a:rPr lang="en-US" sz="3200" dirty="0"/>
              <a:t>Allegorical Method Summarized</a:t>
            </a:r>
          </a:p>
        </p:txBody>
      </p:sp>
      <p:sp>
        <p:nvSpPr>
          <p:cNvPr id="3" name="Content Placeholder 2">
            <a:extLst>
              <a:ext uri="{FF2B5EF4-FFF2-40B4-BE49-F238E27FC236}">
                <a16:creationId xmlns:a16="http://schemas.microsoft.com/office/drawing/2014/main" id="{C37BA385-3F9D-ACAE-25B9-CC8F4B57EC2F}"/>
              </a:ext>
            </a:extLst>
          </p:cNvPr>
          <p:cNvSpPr>
            <a:spLocks noGrp="1"/>
          </p:cNvSpPr>
          <p:nvPr>
            <p:ph idx="1"/>
          </p:nvPr>
        </p:nvSpPr>
        <p:spPr>
          <a:xfrm>
            <a:off x="413658" y="1688138"/>
            <a:ext cx="11364684" cy="4682245"/>
          </a:xfrm>
        </p:spPr>
        <p:txBody>
          <a:bodyPr>
            <a:normAutofit/>
          </a:bodyPr>
          <a:lstStyle/>
          <a:p>
            <a:r>
              <a:rPr lang="en-US" sz="3000" dirty="0"/>
              <a:t>A </a:t>
            </a:r>
            <a:r>
              <a:rPr lang="en-US" sz="3000" i="1" u="sng" dirty="0"/>
              <a:t>positive</a:t>
            </a:r>
            <a:r>
              <a:rPr lang="en-US" sz="3000" u="sng" dirty="0"/>
              <a:t> sense</a:t>
            </a:r>
            <a:r>
              <a:rPr lang="en-US" sz="3000" dirty="0"/>
              <a:t>, it taught that the Bible is a spiritual book, not just a historical book. Rather, God’s Word is alive and applies to the life of each Christian.</a:t>
            </a:r>
          </a:p>
          <a:p>
            <a:pPr marL="0" indent="0">
              <a:buNone/>
            </a:pPr>
            <a:endParaRPr lang="en-US" sz="3000" dirty="0"/>
          </a:p>
          <a:p>
            <a:r>
              <a:rPr lang="en-US" sz="3000" dirty="0"/>
              <a:t>The </a:t>
            </a:r>
            <a:r>
              <a:rPr lang="en-US" sz="3000" i="1" u="sng" dirty="0"/>
              <a:t>negative</a:t>
            </a:r>
            <a:r>
              <a:rPr lang="en-US" sz="3000" u="sng" dirty="0"/>
              <a:t> side</a:t>
            </a:r>
            <a:r>
              <a:rPr lang="en-US" sz="3000" dirty="0"/>
              <a:t>, allegory separated the biblical text from its history. Allegory encouraged interpretations based on the imagination of each reader. This opened the door for such errors as saying that Mary was born of a virgin and the Pope was on an authoritative level with Scripture.</a:t>
            </a:r>
          </a:p>
          <a:p>
            <a:endParaRPr lang="en-US" sz="2800" dirty="0"/>
          </a:p>
        </p:txBody>
      </p:sp>
    </p:spTree>
    <p:extLst>
      <p:ext uri="{BB962C8B-B14F-4D97-AF65-F5344CB8AC3E}">
        <p14:creationId xmlns:p14="http://schemas.microsoft.com/office/powerpoint/2010/main" val="69082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58BD-C2A7-C371-E75D-FD9D107F1CBD}"/>
              </a:ext>
            </a:extLst>
          </p:cNvPr>
          <p:cNvSpPr>
            <a:spLocks noGrp="1"/>
          </p:cNvSpPr>
          <p:nvPr>
            <p:ph type="title"/>
          </p:nvPr>
        </p:nvSpPr>
        <p:spPr>
          <a:xfrm>
            <a:off x="456780" y="322089"/>
            <a:ext cx="10239603" cy="1288996"/>
          </a:xfrm>
        </p:spPr>
        <p:txBody>
          <a:bodyPr/>
          <a:lstStyle/>
          <a:p>
            <a:r>
              <a:rPr lang="en-US" sz="3200" b="1" dirty="0"/>
              <a:t>The Middle Ages to the Reformation (AD 600–1500)</a:t>
            </a:r>
            <a:br>
              <a:rPr lang="en-US" sz="3200" dirty="0"/>
            </a:br>
            <a:endParaRPr lang="en-US" sz="3200" dirty="0"/>
          </a:p>
        </p:txBody>
      </p:sp>
      <p:sp>
        <p:nvSpPr>
          <p:cNvPr id="3" name="Content Placeholder 2">
            <a:extLst>
              <a:ext uri="{FF2B5EF4-FFF2-40B4-BE49-F238E27FC236}">
                <a16:creationId xmlns:a16="http://schemas.microsoft.com/office/drawing/2014/main" id="{70D3AD15-8CB1-1251-D0F8-603B08222102}"/>
              </a:ext>
            </a:extLst>
          </p:cNvPr>
          <p:cNvSpPr>
            <a:spLocks noGrp="1"/>
          </p:cNvSpPr>
          <p:nvPr>
            <p:ph idx="1"/>
          </p:nvPr>
        </p:nvSpPr>
        <p:spPr>
          <a:xfrm>
            <a:off x="456780" y="1611085"/>
            <a:ext cx="11169163" cy="4898570"/>
          </a:xfrm>
        </p:spPr>
        <p:txBody>
          <a:bodyPr>
            <a:normAutofit/>
          </a:bodyPr>
          <a:lstStyle/>
          <a:p>
            <a:r>
              <a:rPr lang="en-US" sz="2800" i="1" dirty="0"/>
              <a:t>Glossa Ordinaria = </a:t>
            </a:r>
            <a:r>
              <a:rPr lang="en-US" sz="2800" dirty="0"/>
              <a:t>Comments written in the margins that explained the allegorical comments</a:t>
            </a:r>
          </a:p>
          <a:p>
            <a:pPr marL="0" indent="0">
              <a:buNone/>
            </a:pPr>
            <a:endParaRPr lang="en-US" sz="2800" dirty="0"/>
          </a:p>
          <a:p>
            <a:r>
              <a:rPr lang="en-US" sz="2800" dirty="0"/>
              <a:t>The Interpreter’s Middle Ages Rhyme:</a:t>
            </a:r>
          </a:p>
          <a:p>
            <a:pPr marL="457200" lvl="1" indent="0">
              <a:buNone/>
            </a:pPr>
            <a:r>
              <a:rPr lang="en-US" sz="2600" dirty="0"/>
              <a:t>	The </a:t>
            </a:r>
            <a:r>
              <a:rPr lang="en-US" sz="2600" i="1" dirty="0"/>
              <a:t>letter</a:t>
            </a:r>
            <a:r>
              <a:rPr lang="en-US" sz="2600" dirty="0"/>
              <a:t> shows us what God and our fathers did</a:t>
            </a:r>
          </a:p>
          <a:p>
            <a:pPr marL="457200" lvl="1" indent="0">
              <a:buNone/>
            </a:pPr>
            <a:r>
              <a:rPr lang="en-US" sz="2600" dirty="0"/>
              <a:t>	The </a:t>
            </a:r>
            <a:r>
              <a:rPr lang="en-US" sz="2600" i="1" dirty="0"/>
              <a:t>allegory</a:t>
            </a:r>
            <a:r>
              <a:rPr lang="en-US" sz="2600" dirty="0"/>
              <a:t> shows us where our faith hid</a:t>
            </a:r>
          </a:p>
          <a:p>
            <a:pPr marL="457200" lvl="1" indent="0">
              <a:buNone/>
            </a:pPr>
            <a:r>
              <a:rPr lang="en-US" sz="2600" dirty="0"/>
              <a:t>	The </a:t>
            </a:r>
            <a:r>
              <a:rPr lang="en-US" sz="2600" i="1" dirty="0"/>
              <a:t>moral meaning </a:t>
            </a:r>
            <a:r>
              <a:rPr lang="en-US" sz="2600" dirty="0"/>
              <a:t>gives us rules for daily life</a:t>
            </a:r>
          </a:p>
          <a:p>
            <a:pPr marL="457200" lvl="1" indent="0">
              <a:buNone/>
            </a:pPr>
            <a:r>
              <a:rPr lang="en-US" sz="2600" dirty="0"/>
              <a:t>	The analogy shows us where we end our strife</a:t>
            </a:r>
          </a:p>
          <a:p>
            <a:pPr lvl="1"/>
            <a:endParaRPr lang="en-US" sz="2600" dirty="0"/>
          </a:p>
          <a:p>
            <a:pPr lvl="1"/>
            <a:endParaRPr lang="en-US" sz="2600" dirty="0"/>
          </a:p>
          <a:p>
            <a:pPr marL="0" indent="0">
              <a:buNone/>
            </a:pPr>
            <a:endParaRPr lang="en-US" sz="2800" dirty="0"/>
          </a:p>
        </p:txBody>
      </p:sp>
    </p:spTree>
    <p:extLst>
      <p:ext uri="{BB962C8B-B14F-4D97-AF65-F5344CB8AC3E}">
        <p14:creationId xmlns:p14="http://schemas.microsoft.com/office/powerpoint/2010/main" val="353870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904B-45B7-0F9F-3E06-F2C15FBD41D2}"/>
              </a:ext>
            </a:extLst>
          </p:cNvPr>
          <p:cNvSpPr>
            <a:spLocks noGrp="1"/>
          </p:cNvSpPr>
          <p:nvPr>
            <p:ph type="title"/>
          </p:nvPr>
        </p:nvSpPr>
        <p:spPr>
          <a:xfrm>
            <a:off x="646111" y="452717"/>
            <a:ext cx="9404723" cy="1405111"/>
          </a:xfrm>
        </p:spPr>
        <p:txBody>
          <a:bodyPr/>
          <a:lstStyle/>
          <a:p>
            <a:r>
              <a:rPr lang="en-US" sz="3200" dirty="0"/>
              <a:t>Bray’s example of the 4 Rhymes:</a:t>
            </a:r>
            <a:br>
              <a:rPr lang="en-US" sz="3200" dirty="0"/>
            </a:br>
            <a:br>
              <a:rPr lang="en-US" sz="3200" dirty="0"/>
            </a:br>
            <a:r>
              <a:rPr lang="en-US" sz="3200" dirty="0"/>
              <a:t>“City of Jerusalem” is…</a:t>
            </a:r>
          </a:p>
        </p:txBody>
      </p:sp>
      <p:sp>
        <p:nvSpPr>
          <p:cNvPr id="3" name="Content Placeholder 2">
            <a:extLst>
              <a:ext uri="{FF2B5EF4-FFF2-40B4-BE49-F238E27FC236}">
                <a16:creationId xmlns:a16="http://schemas.microsoft.com/office/drawing/2014/main" id="{4E013780-A1D0-2C5F-1BCE-506697D6E9FB}"/>
              </a:ext>
            </a:extLst>
          </p:cNvPr>
          <p:cNvSpPr>
            <a:spLocks noGrp="1"/>
          </p:cNvSpPr>
          <p:nvPr>
            <p:ph idx="1"/>
          </p:nvPr>
        </p:nvSpPr>
        <p:spPr>
          <a:xfrm>
            <a:off x="1103312" y="2052918"/>
            <a:ext cx="9767888" cy="4195481"/>
          </a:xfrm>
        </p:spPr>
        <p:txBody>
          <a:bodyPr>
            <a:normAutofit/>
          </a:bodyPr>
          <a:lstStyle/>
          <a:p>
            <a:r>
              <a:rPr lang="en-US" sz="2800" dirty="0"/>
              <a:t>Literal = a city in Palestine; the capital of Israel</a:t>
            </a:r>
          </a:p>
          <a:p>
            <a:endParaRPr lang="en-US" sz="2800" dirty="0"/>
          </a:p>
          <a:p>
            <a:r>
              <a:rPr lang="en-US" sz="2800" dirty="0"/>
              <a:t>Allegorical = the church on earth</a:t>
            </a:r>
          </a:p>
          <a:p>
            <a:endParaRPr lang="en-US" sz="2800" dirty="0"/>
          </a:p>
          <a:p>
            <a:r>
              <a:rPr lang="en-US" sz="2800" dirty="0"/>
              <a:t>Moral = the soul of the believer</a:t>
            </a:r>
          </a:p>
          <a:p>
            <a:endParaRPr lang="en-US" sz="2800" dirty="0"/>
          </a:p>
          <a:p>
            <a:r>
              <a:rPr lang="en-US" sz="2800" dirty="0"/>
              <a:t>Mystical = the heavenly city; the victorious church</a:t>
            </a:r>
          </a:p>
        </p:txBody>
      </p:sp>
    </p:spTree>
    <p:extLst>
      <p:ext uri="{BB962C8B-B14F-4D97-AF65-F5344CB8AC3E}">
        <p14:creationId xmlns:p14="http://schemas.microsoft.com/office/powerpoint/2010/main" val="270462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91EBA-5F9F-B500-A5FB-9A5B9B44A064}"/>
              </a:ext>
            </a:extLst>
          </p:cNvPr>
          <p:cNvSpPr>
            <a:spLocks noGrp="1"/>
          </p:cNvSpPr>
          <p:nvPr>
            <p:ph idx="1"/>
          </p:nvPr>
        </p:nvSpPr>
        <p:spPr>
          <a:xfrm>
            <a:off x="1095941" y="1647372"/>
            <a:ext cx="10000117" cy="4477657"/>
          </a:xfrm>
        </p:spPr>
        <p:txBody>
          <a:bodyPr>
            <a:normAutofit/>
          </a:bodyPr>
          <a:lstStyle/>
          <a:p>
            <a:r>
              <a:rPr lang="en-US" sz="2800" u="sng" dirty="0"/>
              <a:t>Ambrose</a:t>
            </a:r>
            <a:r>
              <a:rPr lang="en-US" sz="2800" dirty="0"/>
              <a:t> (died 781 ad) = wrote a commentary on the book of Revelation. Rev 12 – the woman clothed with the sun was Mary not Israel. The Catholic Church used this interpretation to exalt Mary…</a:t>
            </a:r>
          </a:p>
          <a:p>
            <a:endParaRPr lang="en-US" sz="2800" dirty="0"/>
          </a:p>
          <a:p>
            <a:r>
              <a:rPr lang="en-US" sz="2800" u="sng" dirty="0"/>
              <a:t>Bebe</a:t>
            </a:r>
            <a:r>
              <a:rPr lang="en-US" sz="2800" dirty="0"/>
              <a:t> (672 – 735 ad) = An English historian, wrote very popular commentary called “Ecclesiastical History”. Used the historical-grammatical method of interpreting</a:t>
            </a:r>
          </a:p>
        </p:txBody>
      </p:sp>
    </p:spTree>
    <p:extLst>
      <p:ext uri="{BB962C8B-B14F-4D97-AF65-F5344CB8AC3E}">
        <p14:creationId xmlns:p14="http://schemas.microsoft.com/office/powerpoint/2010/main" val="82675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9A77-180C-318D-3214-D08B3EDA615B}"/>
              </a:ext>
            </a:extLst>
          </p:cNvPr>
          <p:cNvSpPr>
            <a:spLocks noGrp="1"/>
          </p:cNvSpPr>
          <p:nvPr>
            <p:ph type="title"/>
          </p:nvPr>
        </p:nvSpPr>
        <p:spPr>
          <a:xfrm>
            <a:off x="645130" y="233617"/>
            <a:ext cx="9404723" cy="751968"/>
          </a:xfrm>
        </p:spPr>
        <p:txBody>
          <a:bodyPr/>
          <a:lstStyle/>
          <a:p>
            <a:pPr algn="ctr"/>
            <a:r>
              <a:rPr lang="en-US" sz="3200" dirty="0"/>
              <a:t>Scholasticism – Based on Reason</a:t>
            </a:r>
          </a:p>
        </p:txBody>
      </p:sp>
      <p:sp>
        <p:nvSpPr>
          <p:cNvPr id="3" name="Content Placeholder 2">
            <a:extLst>
              <a:ext uri="{FF2B5EF4-FFF2-40B4-BE49-F238E27FC236}">
                <a16:creationId xmlns:a16="http://schemas.microsoft.com/office/drawing/2014/main" id="{C90482F7-B30F-3EA0-885F-3C63B8ABCDB9}"/>
              </a:ext>
            </a:extLst>
          </p:cNvPr>
          <p:cNvSpPr>
            <a:spLocks noGrp="1"/>
          </p:cNvSpPr>
          <p:nvPr>
            <p:ph idx="1"/>
          </p:nvPr>
        </p:nvSpPr>
        <p:spPr>
          <a:xfrm>
            <a:off x="348344" y="1335314"/>
            <a:ext cx="11321142" cy="4913085"/>
          </a:xfrm>
        </p:spPr>
        <p:txBody>
          <a:bodyPr>
            <a:normAutofit/>
          </a:bodyPr>
          <a:lstStyle/>
          <a:p>
            <a:r>
              <a:rPr lang="en-US" sz="2800" u="sng" dirty="0"/>
              <a:t>Thomas Aquinas </a:t>
            </a:r>
            <a:r>
              <a:rPr lang="en-US" sz="2800" dirty="0"/>
              <a:t>(1225 – 1274 ad) = wrote “</a:t>
            </a:r>
            <a:r>
              <a:rPr lang="en-US" sz="2800" i="1" dirty="0"/>
              <a:t>Summa Theologica</a:t>
            </a:r>
            <a:r>
              <a:rPr lang="en-US" sz="2800" dirty="0"/>
              <a:t>” – a summary of the past 300 years of Biblical and theological studies. He summarized the Roman Catholic beliefs. His work was based on a literal interpretation because he believed that the Bible contained all we need about faith. He was the one who brought change in the method of interpreting the Bible – freeing it from the long used allegorical interpretation. The use of reason was primary in his approach. Still Thomas used allegory to explain figurative language. Known as the “Father of Natural Theology”</a:t>
            </a:r>
          </a:p>
          <a:p>
            <a:endParaRPr lang="en-US" sz="2800" dirty="0"/>
          </a:p>
        </p:txBody>
      </p:sp>
    </p:spTree>
    <p:extLst>
      <p:ext uri="{BB962C8B-B14F-4D97-AF65-F5344CB8AC3E}">
        <p14:creationId xmlns:p14="http://schemas.microsoft.com/office/powerpoint/2010/main" val="328502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A91E-F61F-9A58-C015-920C3E825F12}"/>
              </a:ext>
            </a:extLst>
          </p:cNvPr>
          <p:cNvSpPr>
            <a:spLocks noGrp="1"/>
          </p:cNvSpPr>
          <p:nvPr>
            <p:ph type="title"/>
          </p:nvPr>
        </p:nvSpPr>
        <p:spPr>
          <a:xfrm>
            <a:off x="646111" y="240874"/>
            <a:ext cx="9404723" cy="737453"/>
          </a:xfrm>
        </p:spPr>
        <p:txBody>
          <a:bodyPr/>
          <a:lstStyle/>
          <a:p>
            <a:pPr algn="ctr"/>
            <a:r>
              <a:rPr lang="en-US" sz="3200" dirty="0"/>
              <a:t>The Literal Method of Interpreting Scripture</a:t>
            </a:r>
          </a:p>
        </p:txBody>
      </p:sp>
      <p:sp>
        <p:nvSpPr>
          <p:cNvPr id="3" name="Content Placeholder 2">
            <a:extLst>
              <a:ext uri="{FF2B5EF4-FFF2-40B4-BE49-F238E27FC236}">
                <a16:creationId xmlns:a16="http://schemas.microsoft.com/office/drawing/2014/main" id="{EF54D426-3283-C50E-2DE3-6937A0B56FF6}"/>
              </a:ext>
            </a:extLst>
          </p:cNvPr>
          <p:cNvSpPr>
            <a:spLocks noGrp="1"/>
          </p:cNvSpPr>
          <p:nvPr>
            <p:ph idx="1"/>
          </p:nvPr>
        </p:nvSpPr>
        <p:spPr>
          <a:xfrm>
            <a:off x="304801" y="965200"/>
            <a:ext cx="11248570" cy="5769429"/>
          </a:xfrm>
        </p:spPr>
        <p:txBody>
          <a:bodyPr>
            <a:normAutofit/>
          </a:bodyPr>
          <a:lstStyle/>
          <a:p>
            <a:r>
              <a:rPr lang="en-US" sz="2800" dirty="0"/>
              <a:t>As the Medieval Era closed, people returned to interpreting Scriptures literally – seeking the plain meaning of verses</a:t>
            </a:r>
          </a:p>
          <a:p>
            <a:endParaRPr lang="en-US" sz="2800" dirty="0"/>
          </a:p>
          <a:p>
            <a:r>
              <a:rPr lang="en-US" sz="2800" u="sng" dirty="0"/>
              <a:t>John Wycliffe </a:t>
            </a:r>
            <a:r>
              <a:rPr lang="en-US" sz="2800" dirty="0"/>
              <a:t>(1329 – 1384 ad) = led towards the Reformation period…the meaning of the Bible was plain, not hidden. Wrote: </a:t>
            </a:r>
            <a:r>
              <a:rPr lang="en-US" sz="2800" i="1" dirty="0"/>
              <a:t>On the</a:t>
            </a:r>
            <a:r>
              <a:rPr lang="en-US" sz="2800" dirty="0"/>
              <a:t> </a:t>
            </a:r>
            <a:r>
              <a:rPr lang="en-US" sz="2800" i="1" dirty="0"/>
              <a:t>Truth of Scripture</a:t>
            </a:r>
            <a:r>
              <a:rPr lang="en-US" i="1" dirty="0"/>
              <a:t>, </a:t>
            </a:r>
            <a:r>
              <a:rPr lang="en-US" sz="2800" dirty="0"/>
              <a:t>published in 1378. He stated, “Human knowledge could not compare to Scripture”. He said that the purpose of logic was to defend the Bible.</a:t>
            </a:r>
          </a:p>
          <a:p>
            <a:endParaRPr lang="en-US" sz="2800" dirty="0"/>
          </a:p>
          <a:p>
            <a:r>
              <a:rPr lang="en-US" sz="2800" dirty="0"/>
              <a:t>During the Middle Ages, the authority of Scriptures was never questioned - Scriptures are the inspired Word of God</a:t>
            </a:r>
          </a:p>
          <a:p>
            <a:endParaRPr lang="en-US" sz="2800" dirty="0"/>
          </a:p>
          <a:p>
            <a:endParaRPr lang="en-US" sz="2800" dirty="0"/>
          </a:p>
        </p:txBody>
      </p:sp>
    </p:spTree>
    <p:extLst>
      <p:ext uri="{BB962C8B-B14F-4D97-AF65-F5344CB8AC3E}">
        <p14:creationId xmlns:p14="http://schemas.microsoft.com/office/powerpoint/2010/main" val="113374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69-CE1F-786B-EA09-FB702359F6B7}"/>
              </a:ext>
            </a:extLst>
          </p:cNvPr>
          <p:cNvSpPr>
            <a:spLocks noGrp="1"/>
          </p:cNvSpPr>
          <p:nvPr>
            <p:ph type="title"/>
          </p:nvPr>
        </p:nvSpPr>
        <p:spPr>
          <a:xfrm>
            <a:off x="645130" y="205975"/>
            <a:ext cx="9404723" cy="1042253"/>
          </a:xfrm>
        </p:spPr>
        <p:txBody>
          <a:bodyPr/>
          <a:lstStyle/>
          <a:p>
            <a:pPr algn="ctr"/>
            <a:r>
              <a:rPr lang="en-US" sz="3200" dirty="0"/>
              <a:t>The Reformation to the Present</a:t>
            </a:r>
            <a:br>
              <a:rPr lang="en-US" sz="3200" dirty="0"/>
            </a:br>
            <a:r>
              <a:rPr lang="en-US" sz="3200" dirty="0"/>
              <a:t>(1500 – Present) </a:t>
            </a:r>
          </a:p>
        </p:txBody>
      </p:sp>
      <p:sp>
        <p:nvSpPr>
          <p:cNvPr id="3" name="Content Placeholder 2">
            <a:extLst>
              <a:ext uri="{FF2B5EF4-FFF2-40B4-BE49-F238E27FC236}">
                <a16:creationId xmlns:a16="http://schemas.microsoft.com/office/drawing/2014/main" id="{9FC52C3D-EDB6-4C9D-5BA9-BC904372EDF0}"/>
              </a:ext>
            </a:extLst>
          </p:cNvPr>
          <p:cNvSpPr>
            <a:spLocks noGrp="1"/>
          </p:cNvSpPr>
          <p:nvPr>
            <p:ph idx="1"/>
          </p:nvPr>
        </p:nvSpPr>
        <p:spPr>
          <a:xfrm>
            <a:off x="435429" y="1524000"/>
            <a:ext cx="11379199" cy="5128025"/>
          </a:xfrm>
        </p:spPr>
        <p:txBody>
          <a:bodyPr>
            <a:normAutofit/>
          </a:bodyPr>
          <a:lstStyle/>
          <a:p>
            <a:r>
              <a:rPr lang="en-US" sz="2800" dirty="0"/>
              <a:t>Three most important people: Erasmus, Martin Luther, and John Calvin</a:t>
            </a:r>
          </a:p>
          <a:p>
            <a:r>
              <a:rPr lang="en-US" sz="2800" u="sng" dirty="0"/>
              <a:t>Erasmus of Rotterdam </a:t>
            </a:r>
            <a:r>
              <a:rPr lang="en-US" sz="2800" dirty="0"/>
              <a:t>(1466–1536 ad) was known as a Christian humanist. Two of his writings were: </a:t>
            </a:r>
            <a:r>
              <a:rPr lang="en-US" sz="2800" i="1" dirty="0"/>
              <a:t>Annotations</a:t>
            </a:r>
            <a:r>
              <a:rPr lang="en-US" sz="2800" dirty="0"/>
              <a:t> and </a:t>
            </a:r>
            <a:r>
              <a:rPr lang="en-US" sz="2800" i="1" dirty="0"/>
              <a:t>Paraphrases</a:t>
            </a:r>
            <a:r>
              <a:rPr lang="en-US" sz="2800" dirty="0"/>
              <a:t> - studied the biblical settings of the text, paying attention closely to both history and grammar then applied the text to doctrine and daily living. He fulfilled two goals of hermeneutics:</a:t>
            </a:r>
          </a:p>
          <a:p>
            <a:pPr marL="0" indent="0">
              <a:buNone/>
            </a:pPr>
            <a:r>
              <a:rPr lang="en-US" sz="2800" dirty="0"/>
              <a:t>		1. To find the meaning of a text to the first readers</a:t>
            </a:r>
          </a:p>
          <a:p>
            <a:pPr marL="0" indent="0">
              <a:buNone/>
            </a:pPr>
            <a:r>
              <a:rPr lang="en-US" sz="2800" dirty="0"/>
              <a:t>		2. To apply the text to us today</a:t>
            </a:r>
          </a:p>
          <a:p>
            <a:pPr marL="0" indent="0">
              <a:buNone/>
            </a:pPr>
            <a:endParaRPr lang="en-US" sz="2800" dirty="0"/>
          </a:p>
          <a:p>
            <a:endParaRPr lang="en-US" sz="2800" dirty="0"/>
          </a:p>
        </p:txBody>
      </p:sp>
    </p:spTree>
    <p:extLst>
      <p:ext uri="{BB962C8B-B14F-4D97-AF65-F5344CB8AC3E}">
        <p14:creationId xmlns:p14="http://schemas.microsoft.com/office/powerpoint/2010/main" val="1634418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DE61-5E86-3C20-9E57-3F98F13B50A5}"/>
              </a:ext>
            </a:extLst>
          </p:cNvPr>
          <p:cNvSpPr>
            <a:spLocks noGrp="1"/>
          </p:cNvSpPr>
          <p:nvPr>
            <p:ph type="title"/>
          </p:nvPr>
        </p:nvSpPr>
        <p:spPr>
          <a:xfrm>
            <a:off x="645130" y="191461"/>
            <a:ext cx="9404723" cy="1143853"/>
          </a:xfrm>
        </p:spPr>
        <p:txBody>
          <a:bodyPr/>
          <a:lstStyle/>
          <a:p>
            <a:pPr algn="ctr"/>
            <a:r>
              <a:rPr lang="en-US" sz="3200" dirty="0"/>
              <a:t>“Erasmus laid the egg of the Reformation and Luther hatched it!”</a:t>
            </a:r>
          </a:p>
        </p:txBody>
      </p:sp>
      <p:sp>
        <p:nvSpPr>
          <p:cNvPr id="3" name="Content Placeholder 2">
            <a:extLst>
              <a:ext uri="{FF2B5EF4-FFF2-40B4-BE49-F238E27FC236}">
                <a16:creationId xmlns:a16="http://schemas.microsoft.com/office/drawing/2014/main" id="{9E09B332-3A21-6465-6D6A-E04C8ED798C9}"/>
              </a:ext>
            </a:extLst>
          </p:cNvPr>
          <p:cNvSpPr>
            <a:spLocks noGrp="1"/>
          </p:cNvSpPr>
          <p:nvPr>
            <p:ph idx="1"/>
          </p:nvPr>
        </p:nvSpPr>
        <p:spPr>
          <a:xfrm>
            <a:off x="406400" y="1582058"/>
            <a:ext cx="11248571" cy="4978400"/>
          </a:xfrm>
        </p:spPr>
        <p:txBody>
          <a:bodyPr>
            <a:normAutofit lnSpcReduction="10000"/>
          </a:bodyPr>
          <a:lstStyle/>
          <a:p>
            <a:r>
              <a:rPr lang="en-US" sz="2800" dirty="0"/>
              <a:t>Martin Luther (1483 – 1546 ad) = the main leader of the Reformation. Emphasized salvation by faith in Jesus – not by works. Rejected “every verse has 4 meanings” – each verse had only one meaning. Declared every believer has the right to interpret the Bible. </a:t>
            </a:r>
          </a:p>
          <a:p>
            <a:r>
              <a:rPr lang="en-US" sz="2800" dirty="0"/>
              <a:t>“Sola Scriptura” = Scripture Alone!...no other writing is equally God breathed nor has the same authority as the Word. </a:t>
            </a:r>
          </a:p>
          <a:p>
            <a:r>
              <a:rPr lang="en-US" sz="2800" dirty="0"/>
              <a:t>The Bible alone is our only authority for faith and practice</a:t>
            </a:r>
          </a:p>
          <a:p>
            <a:r>
              <a:rPr lang="en-US" sz="2800" dirty="0"/>
              <a:t>He had a Christ-centered perspective. He balanced the literal and spiritual meaning of the text and believers needed the illumination of the Holy Spirit to understand meaning of Bible</a:t>
            </a:r>
          </a:p>
        </p:txBody>
      </p:sp>
    </p:spTree>
    <p:extLst>
      <p:ext uri="{BB962C8B-B14F-4D97-AF65-F5344CB8AC3E}">
        <p14:creationId xmlns:p14="http://schemas.microsoft.com/office/powerpoint/2010/main" val="2609539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C98B-9F6B-F187-789B-F9F566FABFAD}"/>
              </a:ext>
            </a:extLst>
          </p:cNvPr>
          <p:cNvSpPr>
            <a:spLocks noGrp="1"/>
          </p:cNvSpPr>
          <p:nvPr>
            <p:ph type="title"/>
          </p:nvPr>
        </p:nvSpPr>
        <p:spPr>
          <a:xfrm>
            <a:off x="645130" y="449943"/>
            <a:ext cx="9404723" cy="972457"/>
          </a:xfrm>
        </p:spPr>
        <p:txBody>
          <a:bodyPr/>
          <a:lstStyle/>
          <a:p>
            <a:r>
              <a:rPr lang="en-US" sz="3600" dirty="0"/>
              <a:t>John Calvin (1509 – 1564 ad)</a:t>
            </a:r>
          </a:p>
        </p:txBody>
      </p:sp>
      <p:sp>
        <p:nvSpPr>
          <p:cNvPr id="3" name="Content Placeholder 2">
            <a:extLst>
              <a:ext uri="{FF2B5EF4-FFF2-40B4-BE49-F238E27FC236}">
                <a16:creationId xmlns:a16="http://schemas.microsoft.com/office/drawing/2014/main" id="{E0FC02DA-AEDA-9A67-F667-868AD5A5AEF6}"/>
              </a:ext>
            </a:extLst>
          </p:cNvPr>
          <p:cNvSpPr>
            <a:spLocks noGrp="1"/>
          </p:cNvSpPr>
          <p:nvPr>
            <p:ph idx="1"/>
          </p:nvPr>
        </p:nvSpPr>
        <p:spPr>
          <a:xfrm>
            <a:off x="645130" y="1661887"/>
            <a:ext cx="10879213" cy="4789713"/>
          </a:xfrm>
        </p:spPr>
        <p:txBody>
          <a:bodyPr>
            <a:normAutofit/>
          </a:bodyPr>
          <a:lstStyle/>
          <a:p>
            <a:r>
              <a:rPr lang="en-US" sz="3200" dirty="0"/>
              <a:t>Most of his works were commentaries leading believers to interpret Scriptures well. </a:t>
            </a:r>
          </a:p>
          <a:p>
            <a:r>
              <a:rPr lang="en-US" sz="3200" dirty="0"/>
              <a:t>Rejected allegorical interp.  </a:t>
            </a:r>
          </a:p>
          <a:p>
            <a:r>
              <a:rPr lang="en-US" sz="3200" dirty="0"/>
              <a:t>Calvin believed that the Bible was our only written authority and that we should accept it by faith. </a:t>
            </a:r>
          </a:p>
          <a:p>
            <a:r>
              <a:rPr lang="en-US" sz="3200" dirty="0"/>
              <a:t>He also believed that the Holy Spirit would give believers an inner witness about the correct meaning of a passage. </a:t>
            </a:r>
          </a:p>
          <a:p>
            <a:endParaRPr lang="en-US" sz="2800" dirty="0"/>
          </a:p>
        </p:txBody>
      </p:sp>
    </p:spTree>
    <p:extLst>
      <p:ext uri="{BB962C8B-B14F-4D97-AF65-F5344CB8AC3E}">
        <p14:creationId xmlns:p14="http://schemas.microsoft.com/office/powerpoint/2010/main" val="45836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BAF1-0CBF-341E-4613-947D0D6F75B0}"/>
              </a:ext>
            </a:extLst>
          </p:cNvPr>
          <p:cNvSpPr>
            <a:spLocks noGrp="1"/>
          </p:cNvSpPr>
          <p:nvPr>
            <p:ph type="title"/>
          </p:nvPr>
        </p:nvSpPr>
        <p:spPr/>
        <p:txBody>
          <a:bodyPr/>
          <a:lstStyle/>
          <a:p>
            <a:pPr algn="ctr"/>
            <a:r>
              <a:rPr lang="en-US" sz="3200" b="1" dirty="0"/>
              <a:t>Jewish Interpreters, the Apostles, and Church</a:t>
            </a:r>
            <a:br>
              <a:rPr lang="en-US" sz="3200" dirty="0"/>
            </a:br>
            <a:r>
              <a:rPr lang="en-US" sz="3200" b="1" dirty="0"/>
              <a:t>Fathers (200 BC–AD 600)</a:t>
            </a:r>
            <a:br>
              <a:rPr lang="en-US" dirty="0"/>
            </a:br>
            <a:endParaRPr lang="en-US" dirty="0"/>
          </a:p>
        </p:txBody>
      </p:sp>
      <p:sp>
        <p:nvSpPr>
          <p:cNvPr id="3" name="Content Placeholder 2">
            <a:extLst>
              <a:ext uri="{FF2B5EF4-FFF2-40B4-BE49-F238E27FC236}">
                <a16:creationId xmlns:a16="http://schemas.microsoft.com/office/drawing/2014/main" id="{E3BE3790-893E-3D5F-271B-D5E6CCE1F493}"/>
              </a:ext>
            </a:extLst>
          </p:cNvPr>
          <p:cNvSpPr>
            <a:spLocks noGrp="1"/>
          </p:cNvSpPr>
          <p:nvPr>
            <p:ph idx="1"/>
          </p:nvPr>
        </p:nvSpPr>
        <p:spPr>
          <a:xfrm>
            <a:off x="352697" y="2052918"/>
            <a:ext cx="11168743" cy="4556888"/>
          </a:xfrm>
        </p:spPr>
        <p:txBody>
          <a:bodyPr>
            <a:normAutofit fontScale="32500" lnSpcReduction="20000"/>
          </a:bodyPr>
          <a:lstStyle/>
          <a:p>
            <a:pPr marL="0" indent="0">
              <a:buNone/>
            </a:pPr>
            <a:r>
              <a:rPr lang="en-US" sz="9600" u="sng" dirty="0"/>
              <a:t>Nehemiah 8:1–9</a:t>
            </a:r>
            <a:r>
              <a:rPr lang="en-US" sz="9600" dirty="0"/>
              <a:t>:</a:t>
            </a:r>
          </a:p>
          <a:p>
            <a:pPr marL="0" indent="0">
              <a:buNone/>
            </a:pPr>
            <a:endParaRPr lang="en-US" sz="9600" dirty="0"/>
          </a:p>
          <a:p>
            <a:pPr marL="0" indent="0">
              <a:buNone/>
            </a:pPr>
            <a:r>
              <a:rPr lang="en-US" sz="9600" dirty="0"/>
              <a:t>The group of exiles Ezra led back to Jerusalem from Babylon in 457 BC spoke Aramaic, the language of Babylon. Therefore, when Ezra had the Scriptures, written in Hebrew, read aloud to the people, they could not understand well (although the languages are closely related). The Levites had to interpret and explain the Scriptures. This is said to have been the beginning of the Targum, a translation and interpretation of the Old Testament by Jewish rabbis.</a:t>
            </a:r>
          </a:p>
          <a:p>
            <a:pPr marL="0" indent="0">
              <a:buNone/>
            </a:pPr>
            <a:endParaRPr lang="en-US" sz="2800" dirty="0"/>
          </a:p>
        </p:txBody>
      </p:sp>
    </p:spTree>
    <p:extLst>
      <p:ext uri="{BB962C8B-B14F-4D97-AF65-F5344CB8AC3E}">
        <p14:creationId xmlns:p14="http://schemas.microsoft.com/office/powerpoint/2010/main" val="1575123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AEEF5-D12D-BAE4-4B1C-689219A6A954}"/>
              </a:ext>
            </a:extLst>
          </p:cNvPr>
          <p:cNvSpPr>
            <a:spLocks noGrp="1"/>
          </p:cNvSpPr>
          <p:nvPr>
            <p:ph idx="1"/>
          </p:nvPr>
        </p:nvSpPr>
        <p:spPr>
          <a:xfrm>
            <a:off x="442686" y="449944"/>
            <a:ext cx="11306627" cy="6052455"/>
          </a:xfrm>
        </p:spPr>
        <p:txBody>
          <a:bodyPr>
            <a:normAutofit/>
          </a:bodyPr>
          <a:lstStyle/>
          <a:p>
            <a:pPr marL="0" indent="0">
              <a:buNone/>
            </a:pPr>
            <a:r>
              <a:rPr lang="en-US" sz="3200" b="1" dirty="0"/>
              <a:t>To summarize</a:t>
            </a:r>
            <a:r>
              <a:rPr lang="en-US" sz="3200" dirty="0"/>
              <a:t>, the Reformation leaders:</a:t>
            </a:r>
          </a:p>
          <a:p>
            <a:pPr marL="0" indent="0">
              <a:buNone/>
            </a:pPr>
            <a:endParaRPr lang="en-US" sz="3200" dirty="0"/>
          </a:p>
          <a:p>
            <a:pPr marL="0" indent="0">
              <a:buNone/>
            </a:pPr>
            <a:r>
              <a:rPr lang="en-US" sz="3200" dirty="0"/>
              <a:t>Luther and Calvin—rejected the allegorical method of interpreting the Bible. They did not seek hidden meanings of Scripture, like those who used allegory.</a:t>
            </a:r>
          </a:p>
          <a:p>
            <a:pPr marL="0" indent="0">
              <a:buNone/>
            </a:pPr>
            <a:r>
              <a:rPr lang="en-US" sz="3200" dirty="0"/>
              <a:t> </a:t>
            </a:r>
          </a:p>
          <a:p>
            <a:pPr marL="0" indent="0">
              <a:buNone/>
            </a:pPr>
            <a:r>
              <a:rPr lang="en-US" sz="3200" u="sng" dirty="0"/>
              <a:t>They sought the plain, simple, literal meaning of Scripture</a:t>
            </a:r>
            <a:r>
              <a:rPr lang="en-US" sz="3200" dirty="0"/>
              <a:t>. Likewise, </a:t>
            </a:r>
            <a:r>
              <a:rPr lang="en-US" sz="3200" u="sng" dirty="0"/>
              <a:t>they did not rely on the tradition of the church or the teaching of the church fathers</a:t>
            </a:r>
            <a:r>
              <a:rPr lang="en-US" sz="3200" dirty="0"/>
              <a:t>. Rather, </a:t>
            </a:r>
            <a:r>
              <a:rPr lang="en-US" sz="3200" u="sng" dirty="0"/>
              <a:t>they depended on the Bible itself</a:t>
            </a:r>
            <a:r>
              <a:rPr lang="en-US" sz="3200" dirty="0"/>
              <a:t>.</a:t>
            </a:r>
          </a:p>
          <a:p>
            <a:pPr marL="0" indent="0">
              <a:buNone/>
            </a:pPr>
            <a:endParaRPr lang="en-US" sz="3200" dirty="0"/>
          </a:p>
        </p:txBody>
      </p:sp>
    </p:spTree>
    <p:extLst>
      <p:ext uri="{BB962C8B-B14F-4D97-AF65-F5344CB8AC3E}">
        <p14:creationId xmlns:p14="http://schemas.microsoft.com/office/powerpoint/2010/main" val="319920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16AF2-E354-4C5E-911D-921ABBFBCC3E}"/>
              </a:ext>
            </a:extLst>
          </p:cNvPr>
          <p:cNvSpPr>
            <a:spLocks noGrp="1"/>
          </p:cNvSpPr>
          <p:nvPr>
            <p:ph idx="1"/>
          </p:nvPr>
        </p:nvSpPr>
        <p:spPr>
          <a:xfrm>
            <a:off x="595086" y="406400"/>
            <a:ext cx="11045371" cy="5841999"/>
          </a:xfrm>
        </p:spPr>
        <p:txBody>
          <a:bodyPr>
            <a:normAutofit/>
          </a:bodyPr>
          <a:lstStyle/>
          <a:p>
            <a:r>
              <a:rPr lang="en-US" sz="2800" dirty="0"/>
              <a:t>The Roman Catholic Church rejected the Reformation. Catholic leaders met at the Council of Trent (AD 1545—1563). There, they affirmed the Vulgate—the Latin translation of the Scripture. Catholics forbade anyone to interpret Scripture in a way different from church tradition. As a result of the debates related to the Reformation, two streams of biblical interpretation flowed: Protestant and Catholic.</a:t>
            </a:r>
          </a:p>
          <a:p>
            <a:endParaRPr lang="en-US" sz="2800" dirty="0"/>
          </a:p>
          <a:p>
            <a:r>
              <a:rPr lang="en-US" sz="2800" u="sng" dirty="0"/>
              <a:t>The Creeds</a:t>
            </a:r>
            <a:r>
              <a:rPr lang="en-US" sz="2800" dirty="0"/>
              <a:t> (AD 1564–1650) were written statements of what the Protestant Church believed. In part, the creeds were a Protestant reaction to statements by the Roman Catholic Church and their statements at the Council of Trent. </a:t>
            </a:r>
          </a:p>
          <a:p>
            <a:pPr marL="0" indent="0">
              <a:buNone/>
            </a:pPr>
            <a:endParaRPr lang="en-US" dirty="0"/>
          </a:p>
        </p:txBody>
      </p:sp>
    </p:spTree>
    <p:extLst>
      <p:ext uri="{BB962C8B-B14F-4D97-AF65-F5344CB8AC3E}">
        <p14:creationId xmlns:p14="http://schemas.microsoft.com/office/powerpoint/2010/main" val="2971167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F6820-CB9E-44A9-BBE9-F1D524591D68}"/>
              </a:ext>
            </a:extLst>
          </p:cNvPr>
          <p:cNvPicPr>
            <a:picLocks noChangeAspect="1"/>
          </p:cNvPicPr>
          <p:nvPr/>
        </p:nvPicPr>
        <p:blipFill>
          <a:blip r:embed="rId2"/>
          <a:srcRect b="26901"/>
          <a:stretch>
            <a:fillRect/>
          </a:stretch>
        </p:blipFill>
        <p:spPr>
          <a:xfrm>
            <a:off x="202276" y="383570"/>
            <a:ext cx="8412480" cy="6090859"/>
          </a:xfrm>
          <a:prstGeom prst="rect">
            <a:avLst/>
          </a:prstGeom>
        </p:spPr>
      </p:pic>
      <p:sp>
        <p:nvSpPr>
          <p:cNvPr id="5" name="TextBox 4">
            <a:extLst>
              <a:ext uri="{FF2B5EF4-FFF2-40B4-BE49-F238E27FC236}">
                <a16:creationId xmlns:a16="http://schemas.microsoft.com/office/drawing/2014/main" id="{63A36DF4-D3EB-B406-647C-7E49F331317D}"/>
              </a:ext>
            </a:extLst>
          </p:cNvPr>
          <p:cNvSpPr txBox="1"/>
          <p:nvPr/>
        </p:nvSpPr>
        <p:spPr>
          <a:xfrm>
            <a:off x="3208636" y="2267074"/>
            <a:ext cx="2374669" cy="584775"/>
          </a:xfrm>
          <a:prstGeom prst="rect">
            <a:avLst/>
          </a:prstGeom>
          <a:noFill/>
        </p:spPr>
        <p:txBody>
          <a:bodyPr wrap="square" rtlCol="0">
            <a:spAutoFit/>
          </a:bodyPr>
          <a:lstStyle/>
          <a:p>
            <a:r>
              <a:rPr lang="en-US" sz="3200" dirty="0"/>
              <a:t>Christianity</a:t>
            </a:r>
          </a:p>
        </p:txBody>
      </p:sp>
      <p:cxnSp>
        <p:nvCxnSpPr>
          <p:cNvPr id="7" name="Straight Arrow Connector 6">
            <a:extLst>
              <a:ext uri="{FF2B5EF4-FFF2-40B4-BE49-F238E27FC236}">
                <a16:creationId xmlns:a16="http://schemas.microsoft.com/office/drawing/2014/main" id="{28CDCFAF-D95C-3E4C-4DB5-C7D4AC1ECD0A}"/>
              </a:ext>
            </a:extLst>
          </p:cNvPr>
          <p:cNvCxnSpPr/>
          <p:nvPr/>
        </p:nvCxnSpPr>
        <p:spPr>
          <a:xfrm flipH="1">
            <a:off x="2959331" y="3624349"/>
            <a:ext cx="997527" cy="14297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B505FEB2-5721-9F5E-040E-BE5FCA8B888E}"/>
              </a:ext>
            </a:extLst>
          </p:cNvPr>
          <p:cNvCxnSpPr>
            <a:cxnSpLocks/>
          </p:cNvCxnSpPr>
          <p:nvPr/>
        </p:nvCxnSpPr>
        <p:spPr>
          <a:xfrm>
            <a:off x="6222071" y="3530548"/>
            <a:ext cx="954580" cy="14955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8E9C14AE-9342-C526-9B81-5B4B169CB979}"/>
              </a:ext>
            </a:extLst>
          </p:cNvPr>
          <p:cNvSpPr txBox="1"/>
          <p:nvPr/>
        </p:nvSpPr>
        <p:spPr>
          <a:xfrm>
            <a:off x="556954" y="5088573"/>
            <a:ext cx="3125585" cy="523220"/>
          </a:xfrm>
          <a:prstGeom prst="rect">
            <a:avLst/>
          </a:prstGeom>
          <a:noFill/>
        </p:spPr>
        <p:txBody>
          <a:bodyPr wrap="square" rtlCol="0">
            <a:spAutoFit/>
          </a:bodyPr>
          <a:lstStyle/>
          <a:p>
            <a:r>
              <a:rPr lang="en-US" sz="2800" dirty="0">
                <a:solidFill>
                  <a:schemeClr val="bg1"/>
                </a:solidFill>
              </a:rPr>
              <a:t>Catholic Church</a:t>
            </a:r>
          </a:p>
        </p:txBody>
      </p:sp>
      <p:sp>
        <p:nvSpPr>
          <p:cNvPr id="11" name="TextBox 10">
            <a:extLst>
              <a:ext uri="{FF2B5EF4-FFF2-40B4-BE49-F238E27FC236}">
                <a16:creationId xmlns:a16="http://schemas.microsoft.com/office/drawing/2014/main" id="{3277C307-D00A-1035-5E3B-0D2EEC732019}"/>
              </a:ext>
            </a:extLst>
          </p:cNvPr>
          <p:cNvSpPr txBox="1"/>
          <p:nvPr/>
        </p:nvSpPr>
        <p:spPr>
          <a:xfrm>
            <a:off x="4605251" y="5120796"/>
            <a:ext cx="3474720" cy="523220"/>
          </a:xfrm>
          <a:prstGeom prst="rect">
            <a:avLst/>
          </a:prstGeom>
          <a:noFill/>
        </p:spPr>
        <p:txBody>
          <a:bodyPr wrap="square" rtlCol="0">
            <a:spAutoFit/>
          </a:bodyPr>
          <a:lstStyle/>
          <a:p>
            <a:r>
              <a:rPr lang="en-US" sz="2800" dirty="0">
                <a:solidFill>
                  <a:schemeClr val="bg1"/>
                </a:solidFill>
              </a:rPr>
              <a:t>Protestant Church</a:t>
            </a:r>
          </a:p>
        </p:txBody>
      </p:sp>
      <p:sp>
        <p:nvSpPr>
          <p:cNvPr id="12" name="Down Arrow Callout 11">
            <a:extLst>
              <a:ext uri="{FF2B5EF4-FFF2-40B4-BE49-F238E27FC236}">
                <a16:creationId xmlns:a16="http://schemas.microsoft.com/office/drawing/2014/main" id="{A1FFB6C0-EF4D-5193-9041-4E5BBC59C7A2}"/>
              </a:ext>
            </a:extLst>
          </p:cNvPr>
          <p:cNvSpPr/>
          <p:nvPr/>
        </p:nvSpPr>
        <p:spPr>
          <a:xfrm>
            <a:off x="294016" y="5706446"/>
            <a:ext cx="914400" cy="67333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Callout 12">
            <a:extLst>
              <a:ext uri="{FF2B5EF4-FFF2-40B4-BE49-F238E27FC236}">
                <a16:creationId xmlns:a16="http://schemas.microsoft.com/office/drawing/2014/main" id="{55C7C37A-98A0-59C1-908A-0BC6BC7EC9F4}"/>
              </a:ext>
            </a:extLst>
          </p:cNvPr>
          <p:cNvSpPr/>
          <p:nvPr/>
        </p:nvSpPr>
        <p:spPr>
          <a:xfrm>
            <a:off x="1302007" y="5714072"/>
            <a:ext cx="914400" cy="67333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Callout 14">
            <a:extLst>
              <a:ext uri="{FF2B5EF4-FFF2-40B4-BE49-F238E27FC236}">
                <a16:creationId xmlns:a16="http://schemas.microsoft.com/office/drawing/2014/main" id="{E85947CD-EEEE-BEFD-36EB-D8ADEB9FA608}"/>
              </a:ext>
            </a:extLst>
          </p:cNvPr>
          <p:cNvSpPr/>
          <p:nvPr/>
        </p:nvSpPr>
        <p:spPr>
          <a:xfrm>
            <a:off x="2294236" y="5714072"/>
            <a:ext cx="914400" cy="67333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Callout 15">
            <a:extLst>
              <a:ext uri="{FF2B5EF4-FFF2-40B4-BE49-F238E27FC236}">
                <a16:creationId xmlns:a16="http://schemas.microsoft.com/office/drawing/2014/main" id="{9CE12C36-71D4-C33C-236A-D087BF7B0FAF}"/>
              </a:ext>
            </a:extLst>
          </p:cNvPr>
          <p:cNvSpPr/>
          <p:nvPr/>
        </p:nvSpPr>
        <p:spPr>
          <a:xfrm>
            <a:off x="4552527" y="5751051"/>
            <a:ext cx="914400" cy="673330"/>
          </a:xfrm>
          <a:prstGeom prst="down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Down Arrow Callout 16">
            <a:extLst>
              <a:ext uri="{FF2B5EF4-FFF2-40B4-BE49-F238E27FC236}">
                <a16:creationId xmlns:a16="http://schemas.microsoft.com/office/drawing/2014/main" id="{736171BD-8CD8-CB29-DCC0-5263686F2B97}"/>
              </a:ext>
            </a:extLst>
          </p:cNvPr>
          <p:cNvSpPr/>
          <p:nvPr/>
        </p:nvSpPr>
        <p:spPr>
          <a:xfrm>
            <a:off x="5539044" y="5751359"/>
            <a:ext cx="914400" cy="673330"/>
          </a:xfrm>
          <a:prstGeom prst="down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Down Arrow Callout 17">
            <a:extLst>
              <a:ext uri="{FF2B5EF4-FFF2-40B4-BE49-F238E27FC236}">
                <a16:creationId xmlns:a16="http://schemas.microsoft.com/office/drawing/2014/main" id="{BDB5830E-E75D-E248-D4E4-EB61B352207E}"/>
              </a:ext>
            </a:extLst>
          </p:cNvPr>
          <p:cNvSpPr/>
          <p:nvPr/>
        </p:nvSpPr>
        <p:spPr>
          <a:xfrm>
            <a:off x="6525561" y="5751051"/>
            <a:ext cx="914400" cy="673330"/>
          </a:xfrm>
          <a:prstGeom prst="down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D705086-B273-BF6C-5143-A886AD31A02B}"/>
              </a:ext>
            </a:extLst>
          </p:cNvPr>
          <p:cNvSpPr txBox="1"/>
          <p:nvPr/>
        </p:nvSpPr>
        <p:spPr>
          <a:xfrm>
            <a:off x="7529466" y="5717405"/>
            <a:ext cx="995785" cy="461665"/>
          </a:xfrm>
          <a:prstGeom prst="rect">
            <a:avLst/>
          </a:prstGeom>
          <a:noFill/>
        </p:spPr>
        <p:txBody>
          <a:bodyPr wrap="none" rtlCol="0">
            <a:spAutoFit/>
          </a:bodyPr>
          <a:lstStyle/>
          <a:p>
            <a:r>
              <a:rPr lang="en-US" sz="2400" dirty="0">
                <a:solidFill>
                  <a:schemeClr val="bg1"/>
                </a:solidFill>
              </a:rPr>
              <a:t>etc…</a:t>
            </a:r>
          </a:p>
        </p:txBody>
      </p:sp>
      <p:sp>
        <p:nvSpPr>
          <p:cNvPr id="20" name="TextBox 19">
            <a:extLst>
              <a:ext uri="{FF2B5EF4-FFF2-40B4-BE49-F238E27FC236}">
                <a16:creationId xmlns:a16="http://schemas.microsoft.com/office/drawing/2014/main" id="{D35F01BA-0EFD-20DF-F696-CBA6C89682EA}"/>
              </a:ext>
            </a:extLst>
          </p:cNvPr>
          <p:cNvSpPr txBox="1"/>
          <p:nvPr/>
        </p:nvSpPr>
        <p:spPr>
          <a:xfrm>
            <a:off x="3209137" y="5778960"/>
            <a:ext cx="1155111" cy="461665"/>
          </a:xfrm>
          <a:prstGeom prst="rect">
            <a:avLst/>
          </a:prstGeom>
          <a:noFill/>
        </p:spPr>
        <p:txBody>
          <a:bodyPr wrap="square" rtlCol="0">
            <a:spAutoFit/>
          </a:bodyPr>
          <a:lstStyle/>
          <a:p>
            <a:r>
              <a:rPr lang="en-US" sz="2400" dirty="0">
                <a:solidFill>
                  <a:schemeClr val="bg1"/>
                </a:solidFill>
              </a:rPr>
              <a:t>etc…</a:t>
            </a:r>
          </a:p>
        </p:txBody>
      </p:sp>
      <p:sp>
        <p:nvSpPr>
          <p:cNvPr id="21" name="TextBox 20">
            <a:extLst>
              <a:ext uri="{FF2B5EF4-FFF2-40B4-BE49-F238E27FC236}">
                <a16:creationId xmlns:a16="http://schemas.microsoft.com/office/drawing/2014/main" id="{F7F08FFC-3134-2403-8BAF-34979CFEF9D7}"/>
              </a:ext>
            </a:extLst>
          </p:cNvPr>
          <p:cNvSpPr txBox="1"/>
          <p:nvPr/>
        </p:nvSpPr>
        <p:spPr>
          <a:xfrm>
            <a:off x="2295696" y="1019032"/>
            <a:ext cx="6350924" cy="523220"/>
          </a:xfrm>
          <a:prstGeom prst="rect">
            <a:avLst/>
          </a:prstGeom>
          <a:noFill/>
        </p:spPr>
        <p:txBody>
          <a:bodyPr wrap="square" rtlCol="0">
            <a:spAutoFit/>
          </a:bodyPr>
          <a:lstStyle/>
          <a:p>
            <a:r>
              <a:rPr lang="en-US" sz="2800" dirty="0">
                <a:solidFill>
                  <a:schemeClr val="bg1"/>
                </a:solidFill>
              </a:rPr>
              <a:t>Two Major Streams of Christianity</a:t>
            </a:r>
          </a:p>
        </p:txBody>
      </p:sp>
      <p:sp>
        <p:nvSpPr>
          <p:cNvPr id="22" name="TextBox 21">
            <a:extLst>
              <a:ext uri="{FF2B5EF4-FFF2-40B4-BE49-F238E27FC236}">
                <a16:creationId xmlns:a16="http://schemas.microsoft.com/office/drawing/2014/main" id="{6C582D28-9197-2E49-4F93-E3179BEEB050}"/>
              </a:ext>
            </a:extLst>
          </p:cNvPr>
          <p:cNvSpPr txBox="1"/>
          <p:nvPr/>
        </p:nvSpPr>
        <p:spPr>
          <a:xfrm>
            <a:off x="8844742" y="1542252"/>
            <a:ext cx="3075709" cy="4893647"/>
          </a:xfrm>
          <a:prstGeom prst="rect">
            <a:avLst/>
          </a:prstGeom>
          <a:noFill/>
        </p:spPr>
        <p:txBody>
          <a:bodyPr wrap="square" rtlCol="0">
            <a:spAutoFit/>
          </a:bodyPr>
          <a:lstStyle/>
          <a:p>
            <a:pPr algn="ctr"/>
            <a:r>
              <a:rPr lang="en-US" sz="2400" dirty="0"/>
              <a:t>Four Doctrinal Necessities: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Jesus = only Son of God – fulfillment of OT prophesy</a:t>
            </a:r>
          </a:p>
          <a:p>
            <a:pPr marL="342900" indent="-342900">
              <a:buFont typeface="Arial" panose="020B0604020202020204" pitchFamily="34" charset="0"/>
              <a:buChar char="•"/>
            </a:pPr>
            <a:r>
              <a:rPr lang="en-US" sz="2400" dirty="0"/>
              <a:t>Died, Risen, bled to forgive our sins</a:t>
            </a:r>
          </a:p>
          <a:p>
            <a:pPr marL="342900" indent="-342900">
              <a:buFont typeface="Arial" panose="020B0604020202020204" pitchFamily="34" charset="0"/>
              <a:buChar char="•"/>
            </a:pPr>
            <a:r>
              <a:rPr lang="en-US" sz="2400" dirty="0"/>
              <a:t>Reigns with the Father</a:t>
            </a:r>
          </a:p>
          <a:p>
            <a:pPr marL="342900" indent="-342900">
              <a:buFont typeface="Arial" panose="020B0604020202020204" pitchFamily="34" charset="0"/>
              <a:buChar char="•"/>
            </a:pPr>
            <a:r>
              <a:rPr lang="en-US" sz="2400" dirty="0"/>
              <a:t>Will return for His Church/Bride</a:t>
            </a:r>
          </a:p>
        </p:txBody>
      </p:sp>
    </p:spTree>
    <p:extLst>
      <p:ext uri="{BB962C8B-B14F-4D97-AF65-F5344CB8AC3E}">
        <p14:creationId xmlns:p14="http://schemas.microsoft.com/office/powerpoint/2010/main" val="1322997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E691-91A7-3C49-63AB-0C849464AFBD}"/>
              </a:ext>
            </a:extLst>
          </p:cNvPr>
          <p:cNvSpPr>
            <a:spLocks noGrp="1"/>
          </p:cNvSpPr>
          <p:nvPr>
            <p:ph type="title"/>
          </p:nvPr>
        </p:nvSpPr>
        <p:spPr>
          <a:xfrm>
            <a:off x="645130" y="262645"/>
            <a:ext cx="9404723" cy="693911"/>
          </a:xfrm>
        </p:spPr>
        <p:txBody>
          <a:bodyPr/>
          <a:lstStyle/>
          <a:p>
            <a:pPr algn="ctr"/>
            <a:r>
              <a:rPr lang="en-US" sz="3200" b="1" dirty="0"/>
              <a:t>Post–Reformation Period (AD 1650–1800)</a:t>
            </a:r>
            <a:endParaRPr lang="en-US" sz="3200" dirty="0"/>
          </a:p>
        </p:txBody>
      </p:sp>
      <p:sp>
        <p:nvSpPr>
          <p:cNvPr id="3" name="Content Placeholder 2">
            <a:extLst>
              <a:ext uri="{FF2B5EF4-FFF2-40B4-BE49-F238E27FC236}">
                <a16:creationId xmlns:a16="http://schemas.microsoft.com/office/drawing/2014/main" id="{F40459F2-D568-202F-4A71-588D0DF7AC5C}"/>
              </a:ext>
            </a:extLst>
          </p:cNvPr>
          <p:cNvSpPr>
            <a:spLocks noGrp="1"/>
          </p:cNvSpPr>
          <p:nvPr>
            <p:ph idx="1"/>
          </p:nvPr>
        </p:nvSpPr>
        <p:spPr>
          <a:xfrm>
            <a:off x="290286" y="956557"/>
            <a:ext cx="11582400" cy="5792586"/>
          </a:xfrm>
        </p:spPr>
        <p:txBody>
          <a:bodyPr>
            <a:normAutofit/>
          </a:bodyPr>
          <a:lstStyle/>
          <a:p>
            <a:r>
              <a:rPr lang="en-US" sz="2800" u="sng" dirty="0"/>
              <a:t>Philip Jakob Spener</a:t>
            </a:r>
            <a:r>
              <a:rPr lang="en-US" sz="2800" dirty="0"/>
              <a:t> (AD 1635–1705) was a German pastor and leader of Pietism. Pietism = godliness – helped birth the Puritan doctrine – Christian life must be pure (Pilgrims were Puritans)</a:t>
            </a:r>
          </a:p>
          <a:p>
            <a:r>
              <a:rPr lang="en-US" sz="2800" u="sng" dirty="0"/>
              <a:t>John Wesley </a:t>
            </a:r>
            <a:r>
              <a:rPr lang="en-US" sz="2800" dirty="0"/>
              <a:t>(AD 1703–1791), founder of the Methodist Church, embraced pietism. He began a movement that came to be known as Methodist in England and America. Wesley sought to recover personal holiness through Bible study, prayer, and the Holy Spirit. The ‘Holiness Movement’ born.</a:t>
            </a:r>
          </a:p>
          <a:p>
            <a:r>
              <a:rPr lang="en-US" sz="2800" u="sng" dirty="0"/>
              <a:t>Jonathan Edwards </a:t>
            </a:r>
            <a:r>
              <a:rPr lang="en-US" sz="2800" dirty="0"/>
              <a:t>emphasized that what we believe must affect the way we live. Jonathan Edwards (AD 1703–1758) was the best-known leader of pietism in America. He emphasized both the theology and daily living of biblical truth.</a:t>
            </a:r>
          </a:p>
          <a:p>
            <a:endParaRPr lang="en-US" sz="2800" dirty="0"/>
          </a:p>
          <a:p>
            <a:endParaRPr lang="en-US" sz="2800" dirty="0"/>
          </a:p>
          <a:p>
            <a:endParaRPr lang="en-US" sz="2800" dirty="0"/>
          </a:p>
        </p:txBody>
      </p:sp>
    </p:spTree>
    <p:extLst>
      <p:ext uri="{BB962C8B-B14F-4D97-AF65-F5344CB8AC3E}">
        <p14:creationId xmlns:p14="http://schemas.microsoft.com/office/powerpoint/2010/main" val="207424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0260-8CDF-B385-1B2C-32AB57BE85FD}"/>
              </a:ext>
            </a:extLst>
          </p:cNvPr>
          <p:cNvSpPr>
            <a:spLocks noGrp="1"/>
          </p:cNvSpPr>
          <p:nvPr>
            <p:ph type="title"/>
          </p:nvPr>
        </p:nvSpPr>
        <p:spPr>
          <a:xfrm>
            <a:off x="254000" y="278547"/>
            <a:ext cx="11684000" cy="2930166"/>
          </a:xfrm>
        </p:spPr>
        <p:txBody>
          <a:bodyPr/>
          <a:lstStyle/>
          <a:p>
            <a:r>
              <a:rPr lang="en-US" sz="2800" u="sng" dirty="0"/>
              <a:t>Rationalism</a:t>
            </a:r>
            <a:r>
              <a:rPr lang="en-US" sz="2800" dirty="0"/>
              <a:t> = an intellectual movement (1648 - 1789), believed the human mind was able to discern truth w/o God’s help. Birthing “historical-critical method” – denied the supernatural. The Bible is the same as any other book. Depended on natural laws – scientific method/source criticism – God and theology not needed/not real. Cessationism spread.</a:t>
            </a:r>
          </a:p>
        </p:txBody>
      </p:sp>
      <p:sp>
        <p:nvSpPr>
          <p:cNvPr id="3" name="Content Placeholder 2">
            <a:extLst>
              <a:ext uri="{FF2B5EF4-FFF2-40B4-BE49-F238E27FC236}">
                <a16:creationId xmlns:a16="http://schemas.microsoft.com/office/drawing/2014/main" id="{A8B427C2-9088-D00F-8B15-46AE077A476C}"/>
              </a:ext>
            </a:extLst>
          </p:cNvPr>
          <p:cNvSpPr>
            <a:spLocks noGrp="1"/>
          </p:cNvSpPr>
          <p:nvPr>
            <p:ph idx="1"/>
          </p:nvPr>
        </p:nvSpPr>
        <p:spPr>
          <a:xfrm>
            <a:off x="254000" y="3066997"/>
            <a:ext cx="11683999" cy="3512456"/>
          </a:xfrm>
        </p:spPr>
        <p:txBody>
          <a:bodyPr>
            <a:normAutofit/>
          </a:bodyPr>
          <a:lstStyle/>
          <a:p>
            <a:r>
              <a:rPr lang="en-US" sz="2800" u="sng" dirty="0"/>
              <a:t>The Twentieth Century </a:t>
            </a:r>
            <a:r>
              <a:rPr lang="en-US" sz="2800" dirty="0"/>
              <a:t>(1900 – 2000 ad): An era of Biblical Interpretation Changes. WWII showed that humans could do great evil – liberals emphasized humanity is good.</a:t>
            </a:r>
          </a:p>
          <a:p>
            <a:r>
              <a:rPr lang="en-US" sz="2800" u="sng" dirty="0"/>
              <a:t>Karl Barth </a:t>
            </a:r>
            <a:r>
              <a:rPr lang="en-US" sz="2800" dirty="0"/>
              <a:t>(1886 – 1968 ad): tried to bridge liberals and conservatives. Taught the authority of God’s Word and the use of literary and source criticism – this was called “neo-orthodoxy” – reason must depend on faith in God’s Word.</a:t>
            </a:r>
          </a:p>
        </p:txBody>
      </p:sp>
    </p:spTree>
    <p:extLst>
      <p:ext uri="{BB962C8B-B14F-4D97-AF65-F5344CB8AC3E}">
        <p14:creationId xmlns:p14="http://schemas.microsoft.com/office/powerpoint/2010/main" val="305639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C74D-DF17-ADE3-8D34-7C2112E11ECC}"/>
              </a:ext>
            </a:extLst>
          </p:cNvPr>
          <p:cNvSpPr>
            <a:spLocks noGrp="1"/>
          </p:cNvSpPr>
          <p:nvPr>
            <p:ph type="title"/>
          </p:nvPr>
        </p:nvSpPr>
        <p:spPr>
          <a:xfrm>
            <a:off x="646111" y="452718"/>
            <a:ext cx="9404723" cy="851149"/>
          </a:xfrm>
        </p:spPr>
        <p:txBody>
          <a:bodyPr/>
          <a:lstStyle/>
          <a:p>
            <a:r>
              <a:rPr lang="en-US" dirty="0"/>
              <a:t>Neo-Orthodoxy:</a:t>
            </a:r>
          </a:p>
        </p:txBody>
      </p:sp>
      <p:sp>
        <p:nvSpPr>
          <p:cNvPr id="3" name="Content Placeholder 2">
            <a:extLst>
              <a:ext uri="{FF2B5EF4-FFF2-40B4-BE49-F238E27FC236}">
                <a16:creationId xmlns:a16="http://schemas.microsoft.com/office/drawing/2014/main" id="{3A147680-E685-F9DB-6118-D16FF62A5672}"/>
              </a:ext>
            </a:extLst>
          </p:cNvPr>
          <p:cNvSpPr>
            <a:spLocks noGrp="1"/>
          </p:cNvSpPr>
          <p:nvPr>
            <p:ph idx="1"/>
          </p:nvPr>
        </p:nvSpPr>
        <p:spPr>
          <a:xfrm>
            <a:off x="254000" y="1659468"/>
            <a:ext cx="11192933" cy="4944532"/>
          </a:xfrm>
        </p:spPr>
        <p:txBody>
          <a:bodyPr>
            <a:normAutofit lnSpcReduction="10000"/>
          </a:bodyPr>
          <a:lstStyle/>
          <a:p>
            <a:r>
              <a:rPr lang="en-US" sz="2800" dirty="0"/>
              <a:t>Liberal Theology – man is good and does not need God to determine truth – emerged after WW1</a:t>
            </a:r>
          </a:p>
          <a:p>
            <a:endParaRPr lang="en-US" sz="2800" dirty="0"/>
          </a:p>
          <a:p>
            <a:r>
              <a:rPr lang="en-US" sz="2800" dirty="0"/>
              <a:t>Karl Barth – theologian who brought back Reformation Theo: God is absolutely Sovereign and Christ is the source of our salvation. </a:t>
            </a:r>
          </a:p>
          <a:p>
            <a:endParaRPr lang="en-US" sz="2800" dirty="0"/>
          </a:p>
          <a:p>
            <a:r>
              <a:rPr lang="en-US" sz="2800" dirty="0"/>
              <a:t>Emphasized the depravity (sinfulness) of humanity who is in need of a Savior (Jesus), God is above ALL and Creator of All, the Bible is a revelation of God and the focus is on Jesus Christ – the Son of God. </a:t>
            </a:r>
          </a:p>
        </p:txBody>
      </p:sp>
    </p:spTree>
    <p:extLst>
      <p:ext uri="{BB962C8B-B14F-4D97-AF65-F5344CB8AC3E}">
        <p14:creationId xmlns:p14="http://schemas.microsoft.com/office/powerpoint/2010/main" val="429404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9F774-D22F-56D8-F1FC-19274D88430D}"/>
              </a:ext>
            </a:extLst>
          </p:cNvPr>
          <p:cNvSpPr>
            <a:spLocks noGrp="1"/>
          </p:cNvSpPr>
          <p:nvPr>
            <p:ph idx="1"/>
          </p:nvPr>
        </p:nvSpPr>
        <p:spPr>
          <a:xfrm>
            <a:off x="290286" y="580572"/>
            <a:ext cx="11553371" cy="5667828"/>
          </a:xfrm>
        </p:spPr>
        <p:txBody>
          <a:bodyPr>
            <a:normAutofit/>
          </a:bodyPr>
          <a:lstStyle/>
          <a:p>
            <a:r>
              <a:rPr lang="en-US" sz="2800" dirty="0"/>
              <a:t>20</a:t>
            </a:r>
            <a:r>
              <a:rPr lang="en-US" sz="2800" baseline="30000" dirty="0"/>
              <a:t>th</a:t>
            </a:r>
            <a:r>
              <a:rPr lang="en-US" sz="2800" dirty="0"/>
              <a:t> Century birthed the </a:t>
            </a:r>
            <a:r>
              <a:rPr lang="en-US" sz="2800" u="sng" dirty="0"/>
              <a:t>Ecumenical Movement </a:t>
            </a:r>
            <a:r>
              <a:rPr lang="en-US" sz="2800" dirty="0"/>
              <a:t>– all denominations should be united.</a:t>
            </a:r>
          </a:p>
          <a:p>
            <a:pPr marL="0" indent="0">
              <a:buNone/>
            </a:pPr>
            <a:endParaRPr lang="en-US" sz="2800" dirty="0"/>
          </a:p>
          <a:p>
            <a:r>
              <a:rPr lang="en-US" sz="2800" dirty="0"/>
              <a:t>21st Century birthed </a:t>
            </a:r>
            <a:r>
              <a:rPr lang="en-US" sz="2800" u="sng" dirty="0"/>
              <a:t>Evangelicals</a:t>
            </a:r>
            <a:r>
              <a:rPr lang="en-US" sz="2800" dirty="0"/>
              <a:t> - people who believe that the Bible is God’s Word and that we must be born-again. We believe in evangelizing—testifying about our faith in Jesus Christ. That is why some people call us Great Commission Christians; we believe in obeying the Lord’s command to share the gospel with the entire world. About eighty-five (85%) percent of all Great Commission Christians are Pentecostal or Charismatic (Barrett 2000, 25). Thus, Pentecostals and Charismatics are a large part of the evangelical movement.</a:t>
            </a:r>
          </a:p>
          <a:p>
            <a:endParaRPr lang="en-US" sz="2800" dirty="0"/>
          </a:p>
          <a:p>
            <a:endParaRPr lang="en-US" sz="2800" dirty="0"/>
          </a:p>
          <a:p>
            <a:endParaRPr lang="en-US" sz="2800" dirty="0"/>
          </a:p>
        </p:txBody>
      </p:sp>
    </p:spTree>
    <p:extLst>
      <p:ext uri="{BB962C8B-B14F-4D97-AF65-F5344CB8AC3E}">
        <p14:creationId xmlns:p14="http://schemas.microsoft.com/office/powerpoint/2010/main" val="1966867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DAFE0-3098-0420-21FA-CA1F3E33CCBA}"/>
              </a:ext>
            </a:extLst>
          </p:cNvPr>
          <p:cNvSpPr>
            <a:spLocks noGrp="1"/>
          </p:cNvSpPr>
          <p:nvPr>
            <p:ph idx="1"/>
          </p:nvPr>
        </p:nvSpPr>
        <p:spPr>
          <a:xfrm>
            <a:off x="406400" y="217714"/>
            <a:ext cx="11379200" cy="6226629"/>
          </a:xfrm>
        </p:spPr>
        <p:txBody>
          <a:bodyPr>
            <a:normAutofit/>
          </a:bodyPr>
          <a:lstStyle/>
          <a:p>
            <a:pPr marL="0" indent="0">
              <a:buNone/>
            </a:pPr>
            <a:r>
              <a:rPr lang="en-US" sz="2400" b="1" dirty="0"/>
              <a:t>The Chicago Statement on Biblical Hermeneutics (Articles 19–22)</a:t>
            </a:r>
            <a:endParaRPr lang="en-US" sz="2400" dirty="0"/>
          </a:p>
          <a:p>
            <a:r>
              <a:rPr lang="en-US" sz="2800" dirty="0"/>
              <a:t>We affirm that any preunderstanding which the interpreter brings to Scripture should be in harmony with scriptural teaching and subject to correction by Scripture.</a:t>
            </a:r>
          </a:p>
          <a:p>
            <a:r>
              <a:rPr lang="en-US" sz="2800" dirty="0"/>
              <a:t>We deny that Scripture should be required to fit pre-understandings, inconsistent with itself, such as naturalism, evolutionism, scientism, secular humanism, and relativism.</a:t>
            </a:r>
          </a:p>
          <a:p>
            <a:r>
              <a:rPr lang="en-US" sz="2800" dirty="0"/>
              <a:t>We affirm that since God is the author of all truth—all truths, biblical and extrabiblical, are consistent and unified, and that the Bible speaks truth 	when it touches on matters about nature, history, or anything else. We further affirm that in some cases extrabiblical data have value for 	clarifying what Scripture teaches and correcting false interpretations.</a:t>
            </a:r>
          </a:p>
          <a:p>
            <a:endParaRPr lang="en-US" dirty="0"/>
          </a:p>
        </p:txBody>
      </p:sp>
    </p:spTree>
    <p:extLst>
      <p:ext uri="{BB962C8B-B14F-4D97-AF65-F5344CB8AC3E}">
        <p14:creationId xmlns:p14="http://schemas.microsoft.com/office/powerpoint/2010/main" val="20204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323F5-1628-1632-FB40-41AB9F4C0A03}"/>
              </a:ext>
            </a:extLst>
          </p:cNvPr>
          <p:cNvSpPr>
            <a:spLocks noGrp="1"/>
          </p:cNvSpPr>
          <p:nvPr>
            <p:ph idx="1"/>
          </p:nvPr>
        </p:nvSpPr>
        <p:spPr>
          <a:xfrm>
            <a:off x="217714" y="435429"/>
            <a:ext cx="11713029" cy="6110513"/>
          </a:xfrm>
        </p:spPr>
        <p:txBody>
          <a:bodyPr/>
          <a:lstStyle/>
          <a:p>
            <a:r>
              <a:rPr lang="en-US" sz="2800" dirty="0"/>
              <a:t>We deny that extrabiblical views ever disprove the teaching of Scripture or hold priority over it.</a:t>
            </a:r>
          </a:p>
          <a:p>
            <a:r>
              <a:rPr lang="en-US" sz="2800" dirty="0"/>
              <a:t>We affirm the harmony of special with general revelation, and thus believe that biblical teaching is in harmony with the facts of nature.</a:t>
            </a:r>
          </a:p>
          <a:p>
            <a:r>
              <a:rPr lang="en-US" sz="2800" dirty="0"/>
              <a:t>We deny that any genuine scientific facts contradict the true meaning of any passage of Scripture.</a:t>
            </a:r>
          </a:p>
          <a:p>
            <a:r>
              <a:rPr lang="en-US" sz="2800" dirty="0"/>
              <a:t>We affirm that Genesis 1–11 is factual, as is the rest of Genesis.</a:t>
            </a:r>
          </a:p>
          <a:p>
            <a:r>
              <a:rPr lang="en-US" sz="2800" dirty="0"/>
              <a:t>We deny that the teachings of Genesis 1–11 are mythical and that scientific </a:t>
            </a:r>
            <a:r>
              <a:rPr lang="en-US" sz="2800" i="1" dirty="0"/>
              <a:t>theories</a:t>
            </a:r>
            <a:r>
              <a:rPr lang="en-US" sz="2800" dirty="0"/>
              <a:t> about earth, history or the origin of humanity may be used to overthrow what Scripture teaches about creation.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951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7550-FF78-65A3-0504-DB7067461F91}"/>
              </a:ext>
            </a:extLst>
          </p:cNvPr>
          <p:cNvSpPr>
            <a:spLocks noGrp="1"/>
          </p:cNvSpPr>
          <p:nvPr>
            <p:ph type="title"/>
          </p:nvPr>
        </p:nvSpPr>
        <p:spPr>
          <a:xfrm>
            <a:off x="617082" y="248131"/>
            <a:ext cx="10021889" cy="722939"/>
          </a:xfrm>
        </p:spPr>
        <p:txBody>
          <a:bodyPr/>
          <a:lstStyle/>
          <a:p>
            <a:r>
              <a:rPr lang="en-US" sz="3200" b="1" dirty="0"/>
              <a:t>Evangelical Guidelines for Interpreting Scripture</a:t>
            </a:r>
            <a:br>
              <a:rPr lang="en-US" dirty="0"/>
            </a:br>
            <a:endParaRPr lang="en-US" sz="3200" dirty="0"/>
          </a:p>
        </p:txBody>
      </p:sp>
      <p:sp>
        <p:nvSpPr>
          <p:cNvPr id="3" name="Content Placeholder 2">
            <a:extLst>
              <a:ext uri="{FF2B5EF4-FFF2-40B4-BE49-F238E27FC236}">
                <a16:creationId xmlns:a16="http://schemas.microsoft.com/office/drawing/2014/main" id="{CB793452-F599-E849-ECF3-C2BD58A4C652}"/>
              </a:ext>
            </a:extLst>
          </p:cNvPr>
          <p:cNvSpPr>
            <a:spLocks noGrp="1"/>
          </p:cNvSpPr>
          <p:nvPr>
            <p:ph idx="1"/>
          </p:nvPr>
        </p:nvSpPr>
        <p:spPr>
          <a:xfrm>
            <a:off x="290286" y="1869568"/>
            <a:ext cx="11611427" cy="4455885"/>
          </a:xfrm>
        </p:spPr>
        <p:txBody>
          <a:bodyPr>
            <a:normAutofit/>
          </a:bodyPr>
          <a:lstStyle/>
          <a:p>
            <a:r>
              <a:rPr lang="en-US" sz="2800" u="sng" dirty="0"/>
              <a:t>F.F. Bruce </a:t>
            </a:r>
            <a:r>
              <a:rPr lang="en-US" sz="2800" dirty="0"/>
              <a:t>(1910 – 1991): Bruce used the literal method to study the Bible. Many modern evangelical and Pentecostal interpreters follow the example of Bruce. He set a high standard for research into the Word. </a:t>
            </a:r>
          </a:p>
          <a:p>
            <a:endParaRPr lang="en-US" sz="2800" dirty="0"/>
          </a:p>
          <a:p>
            <a:r>
              <a:rPr lang="en-US" sz="2800" u="sng" dirty="0"/>
              <a:t>Stanley M. Horton</a:t>
            </a:r>
            <a:r>
              <a:rPr lang="en-US" sz="2800" dirty="0"/>
              <a:t> is a well-known Pentecostal scholar (A/G) who used the historical/grammatical method. His latest commentary is on the book of Acts.</a:t>
            </a:r>
          </a:p>
          <a:p>
            <a:endParaRPr lang="en-US" sz="2800" dirty="0"/>
          </a:p>
          <a:p>
            <a:endParaRPr lang="en-US" sz="2800" dirty="0"/>
          </a:p>
          <a:p>
            <a:endParaRPr lang="en-US" sz="2800" dirty="0"/>
          </a:p>
        </p:txBody>
      </p:sp>
    </p:spTree>
    <p:extLst>
      <p:ext uri="{BB962C8B-B14F-4D97-AF65-F5344CB8AC3E}">
        <p14:creationId xmlns:p14="http://schemas.microsoft.com/office/powerpoint/2010/main" val="147797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2062BB3-34BD-B2B1-3270-FB92CAEDB74F}"/>
              </a:ext>
            </a:extLst>
          </p:cNvPr>
          <p:cNvSpPr>
            <a:spLocks noGrp="1" noChangeArrowheads="1"/>
          </p:cNvSpPr>
          <p:nvPr>
            <p:ph type="title"/>
          </p:nvPr>
        </p:nvSpPr>
        <p:spPr/>
        <p:txBody>
          <a:bodyPr/>
          <a:lstStyle/>
          <a:p>
            <a:pPr algn="ctr" eaLnBrk="1" hangingPunct="1">
              <a:lnSpc>
                <a:spcPct val="90000"/>
              </a:lnSpc>
            </a:pPr>
            <a:r>
              <a:rPr lang="en-US" altLang="en-US" sz="3200" b="1" dirty="0"/>
              <a:t>Methods of Scriptural Interpretation That Influenced New Testament Writers</a:t>
            </a:r>
          </a:p>
        </p:txBody>
      </p:sp>
      <p:sp>
        <p:nvSpPr>
          <p:cNvPr id="51205" name="Rectangle 5">
            <a:extLst>
              <a:ext uri="{FF2B5EF4-FFF2-40B4-BE49-F238E27FC236}">
                <a16:creationId xmlns:a16="http://schemas.microsoft.com/office/drawing/2014/main" id="{68346A7E-4FDE-FBA8-ADBE-0DBA59DFC7AF}"/>
              </a:ext>
            </a:extLst>
          </p:cNvPr>
          <p:cNvSpPr>
            <a:spLocks noGrp="1" noChangeArrowheads="1"/>
          </p:cNvSpPr>
          <p:nvPr>
            <p:ph idx="1"/>
          </p:nvPr>
        </p:nvSpPr>
        <p:spPr>
          <a:xfrm>
            <a:off x="404949" y="1955872"/>
            <a:ext cx="11312434" cy="4526527"/>
          </a:xfrm>
        </p:spPr>
        <p:txBody>
          <a:bodyPr>
            <a:normAutofit/>
          </a:bodyPr>
          <a:lstStyle/>
          <a:p>
            <a:pPr marL="0" indent="0">
              <a:spcBef>
                <a:spcPts val="1227"/>
              </a:spcBef>
              <a:buNone/>
            </a:pPr>
            <a:r>
              <a:rPr lang="en-US" altLang="en-US" sz="2800" b="1" i="1" dirty="0"/>
              <a:t>Rabbinic Judaism (Jerusalem and Judea) (457 – 330 bc)</a:t>
            </a:r>
          </a:p>
          <a:p>
            <a:pPr marL="0" indent="0">
              <a:spcBef>
                <a:spcPct val="0"/>
              </a:spcBef>
              <a:buNone/>
            </a:pPr>
            <a:r>
              <a:rPr lang="en-US" altLang="en-US" sz="2800" dirty="0"/>
              <a:t>Focuses on obeying the Scriptures, especially the Torah, Moses’ five books – Targum: a translation &amp; interp of OT by Rabbis</a:t>
            </a:r>
          </a:p>
          <a:p>
            <a:pPr marL="0" indent="0">
              <a:spcBef>
                <a:spcPts val="2045"/>
              </a:spcBef>
              <a:buNone/>
            </a:pPr>
            <a:r>
              <a:rPr lang="en-US" altLang="en-US" sz="2800" b="1" i="1" dirty="0"/>
              <a:t>Hellenistic Judaism (Alexandria, Egypt)</a:t>
            </a:r>
          </a:p>
          <a:p>
            <a:pPr marL="0" indent="0">
              <a:spcBef>
                <a:spcPct val="0"/>
              </a:spcBef>
              <a:buNone/>
            </a:pPr>
            <a:r>
              <a:rPr lang="en-US" altLang="en-US" sz="2800" dirty="0"/>
              <a:t>Focuses on interpreting the Scriptures through allegory; reconciling Greek philosophy with Old Testament teaching</a:t>
            </a:r>
          </a:p>
          <a:p>
            <a:pPr marL="0" indent="0">
              <a:spcBef>
                <a:spcPts val="2045"/>
              </a:spcBef>
              <a:buNone/>
            </a:pPr>
            <a:r>
              <a:rPr lang="en-US" altLang="en-US" sz="2800" b="1" i="1" dirty="0"/>
              <a:t>Historical-Grammatical Method (Antioch in Syria)</a:t>
            </a:r>
          </a:p>
          <a:p>
            <a:pPr marL="0" indent="0">
              <a:spcBef>
                <a:spcPct val="0"/>
              </a:spcBef>
              <a:buNone/>
            </a:pPr>
            <a:r>
              <a:rPr lang="en-US" altLang="en-US" sz="2800" dirty="0"/>
              <a:t>Focuses on each verse as having one meaning based on its words, grammar, and history</a:t>
            </a:r>
          </a:p>
        </p:txBody>
      </p:sp>
      <p:sp>
        <p:nvSpPr>
          <p:cNvPr id="12292" name="Rectangle 4">
            <a:extLst>
              <a:ext uri="{FF2B5EF4-FFF2-40B4-BE49-F238E27FC236}">
                <a16:creationId xmlns:a16="http://schemas.microsoft.com/office/drawing/2014/main" id="{D4847E38-F4D3-EF56-6561-7FB2DB6DCB33}"/>
              </a:ext>
            </a:extLst>
          </p:cNvPr>
          <p:cNvSpPr>
            <a:spLocks noChangeArrowheads="1"/>
          </p:cNvSpPr>
          <p:nvPr/>
        </p:nvSpPr>
        <p:spPr bwMode="auto">
          <a:xfrm>
            <a:off x="6745432" y="6377434"/>
            <a:ext cx="1390867" cy="1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r>
              <a:rPr lang="en-US" altLang="en-US" sz="682" dirty="0">
                <a:solidFill>
                  <a:srgbClr val="666666"/>
                </a:solidFill>
                <a:cs typeface="Times New Roman" panose="02020603050405020304" pitchFamily="18" charset="0"/>
              </a:rPr>
              <a:t>Visual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500"/>
                                        <p:tgtEl>
                                          <p:spTgt spid="512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xEl>
                                              <p:pRg st="1" end="1"/>
                                            </p:txEl>
                                          </p:spTgt>
                                        </p:tgtEl>
                                        <p:attrNameLst>
                                          <p:attrName>style.visibility</p:attrName>
                                        </p:attrNameLst>
                                      </p:cBhvr>
                                      <p:to>
                                        <p:strVal val="visible"/>
                                      </p:to>
                                    </p:set>
                                    <p:animEffect transition="in" filter="fade">
                                      <p:cBhvr>
                                        <p:cTn id="10" dur="500"/>
                                        <p:tgtEl>
                                          <p:spTgt spid="51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animEffect transition="in" filter="fade">
                                      <p:cBhvr>
                                        <p:cTn id="15" dur="500"/>
                                        <p:tgtEl>
                                          <p:spTgt spid="5120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5">
                                            <p:txEl>
                                              <p:pRg st="3" end="3"/>
                                            </p:txEl>
                                          </p:spTgt>
                                        </p:tgtEl>
                                        <p:attrNameLst>
                                          <p:attrName>style.visibility</p:attrName>
                                        </p:attrNameLst>
                                      </p:cBhvr>
                                      <p:to>
                                        <p:strVal val="visible"/>
                                      </p:to>
                                    </p:set>
                                    <p:animEffect transition="in" filter="fade">
                                      <p:cBhvr>
                                        <p:cTn id="18" dur="500"/>
                                        <p:tgtEl>
                                          <p:spTgt spid="5120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05">
                                            <p:txEl>
                                              <p:pRg st="4" end="4"/>
                                            </p:txEl>
                                          </p:spTgt>
                                        </p:tgtEl>
                                        <p:attrNameLst>
                                          <p:attrName>style.visibility</p:attrName>
                                        </p:attrNameLst>
                                      </p:cBhvr>
                                      <p:to>
                                        <p:strVal val="visible"/>
                                      </p:to>
                                    </p:set>
                                    <p:animEffect transition="in" filter="fade">
                                      <p:cBhvr>
                                        <p:cTn id="23" dur="500"/>
                                        <p:tgtEl>
                                          <p:spTgt spid="5120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205">
                                            <p:txEl>
                                              <p:pRg st="5" end="5"/>
                                            </p:txEl>
                                          </p:spTgt>
                                        </p:tgtEl>
                                        <p:attrNameLst>
                                          <p:attrName>style.visibility</p:attrName>
                                        </p:attrNameLst>
                                      </p:cBhvr>
                                      <p:to>
                                        <p:strVal val="visible"/>
                                      </p:to>
                                    </p:set>
                                    <p:animEffect transition="in" filter="fade">
                                      <p:cBhvr>
                                        <p:cTn id="26" dur="500"/>
                                        <p:tgtEl>
                                          <p:spTgt spid="512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CF8368-1E4F-5B90-E4DD-3DF73ED28403}"/>
              </a:ext>
            </a:extLst>
          </p:cNvPr>
          <p:cNvSpPr>
            <a:spLocks noGrp="1"/>
          </p:cNvSpPr>
          <p:nvPr>
            <p:ph idx="1"/>
          </p:nvPr>
        </p:nvSpPr>
        <p:spPr>
          <a:xfrm>
            <a:off x="238540" y="715618"/>
            <a:ext cx="11476382" cy="5923722"/>
          </a:xfrm>
        </p:spPr>
        <p:txBody>
          <a:bodyPr>
            <a:normAutofit/>
          </a:bodyPr>
          <a:lstStyle/>
          <a:p>
            <a:pPr marL="0" indent="0">
              <a:buNone/>
            </a:pPr>
            <a:r>
              <a:rPr lang="en-US" sz="2800" dirty="0"/>
              <a:t>2 Types of Teaching:</a:t>
            </a:r>
          </a:p>
          <a:p>
            <a:r>
              <a:rPr lang="en-US" sz="2400" dirty="0"/>
              <a:t>	</a:t>
            </a:r>
            <a:r>
              <a:rPr lang="en-US" sz="2800" i="1" dirty="0"/>
              <a:t>Halakah</a:t>
            </a:r>
            <a:r>
              <a:rPr lang="en-US" sz="2400" i="1" dirty="0"/>
              <a:t>: </a:t>
            </a:r>
            <a:r>
              <a:rPr lang="en-US" sz="2400" dirty="0"/>
              <a:t>dictated religious laws for every part of life, including rituals, family life, personal life, and relationships with the government and non-Jews.</a:t>
            </a:r>
          </a:p>
          <a:p>
            <a:r>
              <a:rPr lang="en-US" sz="2800" i="1" dirty="0"/>
              <a:t>Haggadah: </a:t>
            </a:r>
            <a:r>
              <a:rPr lang="en-US" sz="2400" dirty="0"/>
              <a:t>used stories and proverbs of the Old Testament to explain Scripture and edify readers. </a:t>
            </a:r>
          </a:p>
          <a:p>
            <a:r>
              <a:rPr lang="en-US" sz="2800" i="1" dirty="0"/>
              <a:t>Mishnah</a:t>
            </a:r>
            <a:r>
              <a:rPr lang="en-US" sz="2800" dirty="0"/>
              <a:t> (“to repeat”): </a:t>
            </a:r>
            <a:r>
              <a:rPr lang="en-US" sz="2400" dirty="0"/>
              <a:t>Teachings (commentaries) written/taught by their rabbis. Two contemporary Rabbis were Hillel and Shammai. Hillel was moderate and Shammai was strict – literalist. Hillel wrote the following Rules for Interpreting Scriptures</a:t>
            </a:r>
          </a:p>
          <a:p>
            <a:r>
              <a:rPr lang="en-US" sz="2800" dirty="0"/>
              <a:t>Talmud – commentaries on the Mishnah</a:t>
            </a:r>
          </a:p>
          <a:p>
            <a:r>
              <a:rPr lang="en-US" sz="2800" i="1" dirty="0"/>
              <a:t>Midrash: </a:t>
            </a:r>
            <a:r>
              <a:rPr lang="en-US" sz="2400" dirty="0"/>
              <a:t>“to search” – often to stretch the word to fit particular situations</a:t>
            </a:r>
          </a:p>
          <a:p>
            <a:endParaRPr lang="en-US" sz="2800" dirty="0"/>
          </a:p>
          <a:p>
            <a:pPr marL="0" indent="0">
              <a:buNone/>
            </a:pPr>
            <a:endParaRPr lang="en-US" sz="2800" dirty="0"/>
          </a:p>
          <a:p>
            <a:endParaRPr lang="en-US" sz="2400" dirty="0"/>
          </a:p>
          <a:p>
            <a:endParaRPr lang="en-US" sz="2800" dirty="0"/>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8438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F32FF0-3C6D-B7F3-2A7E-CCC5A1ECF847}"/>
              </a:ext>
            </a:extLst>
          </p:cNvPr>
          <p:cNvSpPr>
            <a:spLocks noGrp="1"/>
          </p:cNvSpPr>
          <p:nvPr>
            <p:ph type="title"/>
          </p:nvPr>
        </p:nvSpPr>
        <p:spPr>
          <a:xfrm>
            <a:off x="7946529" y="1325880"/>
            <a:ext cx="4019048" cy="4382589"/>
          </a:xfrm>
        </p:spPr>
        <p:txBody>
          <a:bodyPr vert="horz" lIns="91440" tIns="45720" rIns="91440" bIns="45720" rtlCol="0" anchor="b">
            <a:normAutofit/>
          </a:bodyPr>
          <a:lstStyle/>
          <a:p>
            <a:r>
              <a:rPr lang="en-US" b="1" dirty="0">
                <a:solidFill>
                  <a:schemeClr val="bg1"/>
                </a:solidFill>
              </a:rPr>
              <a:t>Understanding the Teaching of Rabbinic Judaism </a:t>
            </a:r>
            <a:r>
              <a:rPr lang="en-US" sz="3100" b="1" dirty="0">
                <a:solidFill>
                  <a:schemeClr val="bg1"/>
                </a:solidFill>
              </a:rPr>
              <a:t>(created by Rabbi Hillel)</a:t>
            </a:r>
            <a:br>
              <a:rPr lang="en-US" sz="3100" dirty="0"/>
            </a:br>
            <a:endParaRPr lang="en-US" sz="3100" b="0" i="0" kern="1200" dirty="0">
              <a:solidFill>
                <a:srgbClr val="EBEBEB"/>
              </a:solidFill>
              <a:latin typeface="+mj-lt"/>
              <a:ea typeface="+mj-ea"/>
              <a:cs typeface="+mj-cs"/>
            </a:endParaRP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Content Placeholder 4">
            <a:extLst>
              <a:ext uri="{FF2B5EF4-FFF2-40B4-BE49-F238E27FC236}">
                <a16:creationId xmlns:a16="http://schemas.microsoft.com/office/drawing/2014/main" id="{9829DEF6-FFD1-97F4-28E8-3CA2AB658D0A}"/>
              </a:ext>
            </a:extLst>
          </p:cNvPr>
          <p:cNvPicPr>
            <a:picLocks noGrp="1" noChangeAspect="1"/>
          </p:cNvPicPr>
          <p:nvPr>
            <p:ph idx="1"/>
          </p:nvPr>
        </p:nvPicPr>
        <p:blipFill>
          <a:blip r:embed="rId6"/>
          <a:srcRect l="6975" t="26926" r="7396" b="15816"/>
          <a:stretch>
            <a:fillRect/>
          </a:stretch>
        </p:blipFill>
        <p:spPr>
          <a:xfrm>
            <a:off x="107576" y="941294"/>
            <a:ext cx="7240217" cy="5715000"/>
          </a:xfrm>
          <a:prstGeom prst="rect">
            <a:avLst/>
          </a:prstGeom>
          <a:effectLst/>
        </p:spPr>
      </p:pic>
      <p:sp>
        <p:nvSpPr>
          <p:cNvPr id="8" name="TextBox 7">
            <a:extLst>
              <a:ext uri="{FF2B5EF4-FFF2-40B4-BE49-F238E27FC236}">
                <a16:creationId xmlns:a16="http://schemas.microsoft.com/office/drawing/2014/main" id="{E608BB50-FAD4-FB81-2E9F-7C1B3AA34103}"/>
              </a:ext>
            </a:extLst>
          </p:cNvPr>
          <p:cNvSpPr txBox="1"/>
          <p:nvPr/>
        </p:nvSpPr>
        <p:spPr>
          <a:xfrm>
            <a:off x="72461" y="231969"/>
            <a:ext cx="7758180" cy="1261884"/>
          </a:xfrm>
          <a:prstGeom prst="rect">
            <a:avLst/>
          </a:prstGeom>
          <a:noFill/>
        </p:spPr>
        <p:txBody>
          <a:bodyPr wrap="square" rtlCol="0">
            <a:spAutoFit/>
          </a:bodyPr>
          <a:lstStyle/>
          <a:p>
            <a:pPr algn="ctr"/>
            <a:r>
              <a:rPr lang="en-US" sz="2400" i="1" dirty="0"/>
              <a:t>Here are six rules the Jewish rabbis used to interpret Scripture.</a:t>
            </a:r>
            <a:endParaRPr lang="en-US" sz="2400" dirty="0"/>
          </a:p>
          <a:p>
            <a:pPr algn="ctr"/>
            <a:endParaRPr lang="en-US" sz="2800" dirty="0"/>
          </a:p>
        </p:txBody>
      </p:sp>
    </p:spTree>
    <p:extLst>
      <p:ext uri="{BB962C8B-B14F-4D97-AF65-F5344CB8AC3E}">
        <p14:creationId xmlns:p14="http://schemas.microsoft.com/office/powerpoint/2010/main" val="32161884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5514-1F9C-B6EE-1E09-A05B3DEC0B82}"/>
              </a:ext>
            </a:extLst>
          </p:cNvPr>
          <p:cNvSpPr>
            <a:spLocks noGrp="1"/>
          </p:cNvSpPr>
          <p:nvPr>
            <p:ph type="title"/>
          </p:nvPr>
        </p:nvSpPr>
        <p:spPr>
          <a:xfrm>
            <a:off x="300447" y="360879"/>
            <a:ext cx="9252154" cy="1223983"/>
          </a:xfrm>
        </p:spPr>
        <p:txBody>
          <a:bodyPr>
            <a:normAutofit/>
          </a:bodyPr>
          <a:lstStyle/>
          <a:p>
            <a:pPr>
              <a:lnSpc>
                <a:spcPct val="90000"/>
              </a:lnSpc>
            </a:pPr>
            <a:r>
              <a:rPr lang="en-US" sz="3900" dirty="0"/>
              <a:t>Who was Plato and what influence did he have on Hellenistic Judaism?</a:t>
            </a:r>
          </a:p>
        </p:txBody>
      </p:sp>
      <p:sp>
        <p:nvSpPr>
          <p:cNvPr id="3" name="Content Placeholder 2">
            <a:extLst>
              <a:ext uri="{FF2B5EF4-FFF2-40B4-BE49-F238E27FC236}">
                <a16:creationId xmlns:a16="http://schemas.microsoft.com/office/drawing/2014/main" id="{D312B7AE-81C9-3286-3F26-E0A105AC093A}"/>
              </a:ext>
            </a:extLst>
          </p:cNvPr>
          <p:cNvSpPr>
            <a:spLocks noGrp="1"/>
          </p:cNvSpPr>
          <p:nvPr>
            <p:ph idx="1"/>
          </p:nvPr>
        </p:nvSpPr>
        <p:spPr>
          <a:xfrm>
            <a:off x="300447" y="2052214"/>
            <a:ext cx="5685416" cy="4518403"/>
          </a:xfrm>
        </p:spPr>
        <p:txBody>
          <a:bodyPr>
            <a:normAutofit lnSpcReduction="10000"/>
          </a:bodyPr>
          <a:lstStyle/>
          <a:p>
            <a:pPr marL="0" indent="0">
              <a:buNone/>
            </a:pPr>
            <a:r>
              <a:rPr lang="en-US" sz="2800" i="1" dirty="0"/>
              <a:t>Plato taught that objects on earth were copies of eternal things and</a:t>
            </a:r>
            <a:r>
              <a:rPr lang="en-US" sz="2800" dirty="0"/>
              <a:t> </a:t>
            </a:r>
            <a:r>
              <a:rPr lang="en-US" sz="2800" i="1" dirty="0"/>
              <a:t>that ideas were more real than either physical or spiritual things.</a:t>
            </a:r>
          </a:p>
          <a:p>
            <a:pPr marL="0" indent="0">
              <a:buNone/>
            </a:pPr>
            <a:endParaRPr lang="en-US" sz="2800" dirty="0"/>
          </a:p>
          <a:p>
            <a:pPr marL="0" indent="0">
              <a:buNone/>
            </a:pPr>
            <a:r>
              <a:rPr lang="en-US" sz="2800" i="1" dirty="0"/>
              <a:t>Under the influence of Platonic tradition, the school in Alexandria</a:t>
            </a:r>
            <a:r>
              <a:rPr lang="en-US" sz="2800" dirty="0"/>
              <a:t> </a:t>
            </a:r>
            <a:r>
              <a:rPr lang="en-US" sz="2800" i="1" dirty="0"/>
              <a:t>used the method of allegory to interpret Scripture.</a:t>
            </a:r>
            <a:endParaRPr lang="en-US" sz="2800" dirty="0"/>
          </a:p>
          <a:p>
            <a:pPr marL="0" indent="0">
              <a:buNone/>
            </a:pPr>
            <a:endParaRPr lang="en-US" dirty="0"/>
          </a:p>
        </p:txBody>
      </p:sp>
      <p:pic>
        <p:nvPicPr>
          <p:cNvPr id="4" name="Picture 3" descr="A close-up of a person&#10;&#10;AI-generated content may be incorrect.">
            <a:extLst>
              <a:ext uri="{FF2B5EF4-FFF2-40B4-BE49-F238E27FC236}">
                <a16:creationId xmlns:a16="http://schemas.microsoft.com/office/drawing/2014/main" id="{8150F942-1506-1537-BA59-74DA0FE0CC40}"/>
              </a:ext>
            </a:extLst>
          </p:cNvPr>
          <p:cNvPicPr>
            <a:picLocks noChangeAspect="1"/>
          </p:cNvPicPr>
          <p:nvPr/>
        </p:nvPicPr>
        <p:blipFill>
          <a:blip r:embed="rId3"/>
          <a:srcRect l="13492" r="13752" b="-1"/>
          <a:stretch>
            <a:fillRect/>
          </a:stretch>
        </p:blipFill>
        <p:spPr>
          <a:xfrm rot="21224736" flipH="1">
            <a:off x="6418487" y="1869333"/>
            <a:ext cx="5451627" cy="4196185"/>
          </a:xfrm>
          <a:prstGeom prst="rect">
            <a:avLst/>
          </a:prstGeom>
          <a:effectLst>
            <a:outerShdw blurRad="50800" dist="38100" dir="5400000" algn="t" rotWithShape="0">
              <a:prstClr val="black">
                <a:alpha val="43000"/>
              </a:prstClr>
            </a:outerShdw>
          </a:effectLst>
        </p:spPr>
      </p:pic>
      <p:sp>
        <p:nvSpPr>
          <p:cNvPr id="5" name="TextBox 4">
            <a:extLst>
              <a:ext uri="{FF2B5EF4-FFF2-40B4-BE49-F238E27FC236}">
                <a16:creationId xmlns:a16="http://schemas.microsoft.com/office/drawing/2014/main" id="{5F7BCEB0-ACD4-B4B3-0C51-406BFDD03873}"/>
              </a:ext>
            </a:extLst>
          </p:cNvPr>
          <p:cNvSpPr txBox="1"/>
          <p:nvPr/>
        </p:nvSpPr>
        <p:spPr>
          <a:xfrm rot="21099188">
            <a:off x="8294235" y="6014655"/>
            <a:ext cx="2743880" cy="461665"/>
          </a:xfrm>
          <a:prstGeom prst="rect">
            <a:avLst/>
          </a:prstGeom>
          <a:noFill/>
        </p:spPr>
        <p:txBody>
          <a:bodyPr wrap="square" rtlCol="0">
            <a:spAutoFit/>
          </a:bodyPr>
          <a:lstStyle/>
          <a:p>
            <a:r>
              <a:rPr lang="en-US" sz="2400" dirty="0"/>
              <a:t>428 bc. - 348 bc</a:t>
            </a:r>
          </a:p>
        </p:txBody>
      </p:sp>
    </p:spTree>
    <p:extLst>
      <p:ext uri="{BB962C8B-B14F-4D97-AF65-F5344CB8AC3E}">
        <p14:creationId xmlns:p14="http://schemas.microsoft.com/office/powerpoint/2010/main" val="244179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3CA95-D69B-8D2A-BD93-4242ACD0B514}"/>
              </a:ext>
            </a:extLst>
          </p:cNvPr>
          <p:cNvSpPr>
            <a:spLocks noGrp="1"/>
          </p:cNvSpPr>
          <p:nvPr>
            <p:ph idx="1"/>
          </p:nvPr>
        </p:nvSpPr>
        <p:spPr>
          <a:xfrm>
            <a:off x="157109" y="576469"/>
            <a:ext cx="6521985" cy="6023114"/>
          </a:xfrm>
        </p:spPr>
        <p:txBody>
          <a:bodyPr>
            <a:normAutofit/>
          </a:bodyPr>
          <a:lstStyle/>
          <a:p>
            <a:pPr marL="0" indent="0">
              <a:buNone/>
            </a:pPr>
            <a:r>
              <a:rPr lang="en-US" sz="2800" dirty="0"/>
              <a:t>This Greek school of interpretation was in Egypt, where Greek influence was strong. In Egypt, Greek replaced Hebrew as the language of the Jews. Some Jewish scholars translated the Hebrew Scriptures into Greek, so that Grecian Jews could read them. This Greek version of the Old Testament is called the </a:t>
            </a:r>
            <a:r>
              <a:rPr lang="en-US" sz="2800" b="1" dirty="0"/>
              <a:t>Septuagint – </a:t>
            </a:r>
            <a:r>
              <a:rPr lang="en-US" sz="2800" dirty="0"/>
              <a:t>the  seventy—because it was the work of seventy scholars during Ptolemy II Philadelphus of Egypt (285-246 BC)</a:t>
            </a:r>
          </a:p>
        </p:txBody>
      </p:sp>
      <p:pic>
        <p:nvPicPr>
          <p:cNvPr id="4" name="Picture 3">
            <a:extLst>
              <a:ext uri="{FF2B5EF4-FFF2-40B4-BE49-F238E27FC236}">
                <a16:creationId xmlns:a16="http://schemas.microsoft.com/office/drawing/2014/main" id="{8AFDEA46-692D-7545-CF04-5B8C2B9C0151}"/>
              </a:ext>
            </a:extLst>
          </p:cNvPr>
          <p:cNvPicPr>
            <a:picLocks noChangeAspect="1"/>
          </p:cNvPicPr>
          <p:nvPr/>
        </p:nvPicPr>
        <p:blipFill>
          <a:blip r:embed="rId3"/>
          <a:srcRect l="8706" b="13432"/>
          <a:stretch>
            <a:fillRect/>
          </a:stretch>
        </p:blipFill>
        <p:spPr>
          <a:xfrm>
            <a:off x="6851374" y="284921"/>
            <a:ext cx="5340625" cy="602311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76950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E4DF-DE81-EBBD-CF1C-67B621894681}"/>
              </a:ext>
            </a:extLst>
          </p:cNvPr>
          <p:cNvSpPr>
            <a:spLocks noGrp="1"/>
          </p:cNvSpPr>
          <p:nvPr>
            <p:ph type="title"/>
          </p:nvPr>
        </p:nvSpPr>
        <p:spPr>
          <a:xfrm>
            <a:off x="361262" y="251014"/>
            <a:ext cx="4445869" cy="924643"/>
          </a:xfrm>
        </p:spPr>
        <p:txBody>
          <a:bodyPr>
            <a:normAutofit/>
          </a:bodyPr>
          <a:lstStyle/>
          <a:p>
            <a:r>
              <a:rPr lang="en-US" dirty="0"/>
              <a:t>Who was Philo?</a:t>
            </a:r>
          </a:p>
        </p:txBody>
      </p:sp>
      <p:pic>
        <p:nvPicPr>
          <p:cNvPr id="4" name="Content Placeholder 3">
            <a:extLst>
              <a:ext uri="{FF2B5EF4-FFF2-40B4-BE49-F238E27FC236}">
                <a16:creationId xmlns:a16="http://schemas.microsoft.com/office/drawing/2014/main" id="{C5C26C3A-9CCE-3B2D-097E-FBC53F495391}"/>
              </a:ext>
            </a:extLst>
          </p:cNvPr>
          <p:cNvPicPr>
            <a:picLocks noChangeAspect="1"/>
          </p:cNvPicPr>
          <p:nvPr/>
        </p:nvPicPr>
        <p:blipFill>
          <a:blip r:embed="rId3"/>
          <a:srcRect l="14876" r="16810" b="-2"/>
          <a:stretch>
            <a:fillRect/>
          </a:stretch>
        </p:blipFill>
        <p:spPr>
          <a:xfrm>
            <a:off x="125506" y="1267097"/>
            <a:ext cx="4861833" cy="5339889"/>
          </a:xfrm>
          <a:prstGeom prst="rect">
            <a:avLst/>
          </a:prstGeom>
          <a:effectLst>
            <a:outerShdw blurRad="50800" dist="38100" dir="5400000" algn="t" rotWithShape="0">
              <a:prstClr val="black">
                <a:alpha val="43000"/>
              </a:prstClr>
            </a:outerShdw>
          </a:effectLst>
        </p:spPr>
      </p:pic>
      <p:sp>
        <p:nvSpPr>
          <p:cNvPr id="8" name="Content Placeholder 7">
            <a:extLst>
              <a:ext uri="{FF2B5EF4-FFF2-40B4-BE49-F238E27FC236}">
                <a16:creationId xmlns:a16="http://schemas.microsoft.com/office/drawing/2014/main" id="{9D838E84-B182-91C5-99A9-225E983F7C32}"/>
              </a:ext>
            </a:extLst>
          </p:cNvPr>
          <p:cNvSpPr>
            <a:spLocks noGrp="1"/>
          </p:cNvSpPr>
          <p:nvPr>
            <p:ph idx="1"/>
          </p:nvPr>
        </p:nvSpPr>
        <p:spPr>
          <a:xfrm>
            <a:off x="5107577" y="397565"/>
            <a:ext cx="6958917" cy="6308035"/>
          </a:xfrm>
        </p:spPr>
        <p:txBody>
          <a:bodyPr>
            <a:normAutofit lnSpcReduction="10000"/>
          </a:bodyPr>
          <a:lstStyle/>
          <a:p>
            <a:pPr marL="0" indent="0">
              <a:buNone/>
            </a:pPr>
            <a:r>
              <a:rPr lang="en-US" sz="2800" dirty="0">
                <a:latin typeface="Cambria" panose="02040503050406030204" pitchFamily="18" charset="0"/>
              </a:rPr>
              <a:t>Philo was the main Jewish teacher of the allegorical method. His goal was to reconcile Greek philosophy with the teachings of the Old Testament and to build a bridge between Judaism and the Greek world. Unbelievers were attacking the Bible as immoral and untrue, citing instances like the drunkenness of Noah and Tamar’s seduction of Judah. Philo taught that these stories had hidden meanings. While we can understand that Philo was seeking to lead people outside the church to the truth, by launching the method of allegory to interpret Scripture and looking for hidden meanings behind plain verses, he led countless people away from the truth.</a:t>
            </a:r>
          </a:p>
          <a:p>
            <a:pPr marL="0" indent="0">
              <a:buNone/>
            </a:pPr>
            <a:endParaRPr lang="en-US" sz="2800" dirty="0"/>
          </a:p>
        </p:txBody>
      </p:sp>
      <p:sp>
        <p:nvSpPr>
          <p:cNvPr id="5" name="TextBox 4">
            <a:extLst>
              <a:ext uri="{FF2B5EF4-FFF2-40B4-BE49-F238E27FC236}">
                <a16:creationId xmlns:a16="http://schemas.microsoft.com/office/drawing/2014/main" id="{0EADE4BD-7378-2350-7FBB-C1017560C841}"/>
              </a:ext>
            </a:extLst>
          </p:cNvPr>
          <p:cNvSpPr txBox="1"/>
          <p:nvPr/>
        </p:nvSpPr>
        <p:spPr>
          <a:xfrm>
            <a:off x="5731943" y="2850322"/>
            <a:ext cx="2272937" cy="457200"/>
          </a:xfrm>
          <a:prstGeom prst="rect">
            <a:avLst/>
          </a:prstGeom>
          <a:noFill/>
        </p:spPr>
        <p:txBody>
          <a:bodyPr wrap="square" rtlCol="0">
            <a:spAutoFit/>
          </a:bodyPr>
          <a:lstStyle/>
          <a:p>
            <a:r>
              <a:rPr lang="en-US" sz="2400" dirty="0"/>
              <a:t>20 bc – 50 bc</a:t>
            </a:r>
          </a:p>
        </p:txBody>
      </p:sp>
    </p:spTree>
    <p:extLst>
      <p:ext uri="{BB962C8B-B14F-4D97-AF65-F5344CB8AC3E}">
        <p14:creationId xmlns:p14="http://schemas.microsoft.com/office/powerpoint/2010/main" val="3596223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789</TotalTime>
  <Words>3725</Words>
  <Application>Microsoft Macintosh PowerPoint</Application>
  <PresentationFormat>Widescreen</PresentationFormat>
  <Paragraphs>209</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Cambria</vt:lpstr>
      <vt:lpstr>Century Gothic</vt:lpstr>
      <vt:lpstr>Times New Roman</vt:lpstr>
      <vt:lpstr>Wingdings 3</vt:lpstr>
      <vt:lpstr>Ion</vt:lpstr>
      <vt:lpstr>Announcements:</vt:lpstr>
      <vt:lpstr>BIB 121 Hermeneutics</vt:lpstr>
      <vt:lpstr>Jewish Interpreters, the Apostles, and Church Fathers (200 BC–AD 600) </vt:lpstr>
      <vt:lpstr>Methods of Scriptural Interpretation That Influenced New Testament Writers</vt:lpstr>
      <vt:lpstr>PowerPoint Presentation</vt:lpstr>
      <vt:lpstr>Understanding the Teaching of Rabbinic Judaism (created by Rabbi Hillel) </vt:lpstr>
      <vt:lpstr>Who was Plato and what influence did he have on Hellenistic Judaism?</vt:lpstr>
      <vt:lpstr>PowerPoint Presentation</vt:lpstr>
      <vt:lpstr>Who was Philo?</vt:lpstr>
      <vt:lpstr>How the Apostles Interpreted Old Testament Writings</vt:lpstr>
      <vt:lpstr>PowerPoint Presentation</vt:lpstr>
      <vt:lpstr>The Apostles (AD 30–95) </vt:lpstr>
      <vt:lpstr>Fulfilled messianic prophesies </vt:lpstr>
      <vt:lpstr>Typology</vt:lpstr>
      <vt:lpstr>Literal Method</vt:lpstr>
      <vt:lpstr>Principle/Application</vt:lpstr>
      <vt:lpstr>Early Church Fathers (Leaders) 100 ad – 600 ad</vt:lpstr>
      <vt:lpstr>Apostolic Fathers – Leaders Just After the Apostles: (100 ad – 150 ad)</vt:lpstr>
      <vt:lpstr>PowerPoint Presentation</vt:lpstr>
      <vt:lpstr>School of Antioch in Syria – Rejected allegorizing method of interpreting Scripture</vt:lpstr>
      <vt:lpstr>Allegorical Method Summarized</vt:lpstr>
      <vt:lpstr>The Middle Ages to the Reformation (AD 600–1500) </vt:lpstr>
      <vt:lpstr>Bray’s example of the 4 Rhymes:  “City of Jerusalem” is…</vt:lpstr>
      <vt:lpstr>PowerPoint Presentation</vt:lpstr>
      <vt:lpstr>Scholasticism – Based on Reason</vt:lpstr>
      <vt:lpstr>The Literal Method of Interpreting Scripture</vt:lpstr>
      <vt:lpstr>The Reformation to the Present (1500 – Present) </vt:lpstr>
      <vt:lpstr>“Erasmus laid the egg of the Reformation and Luther hatched it!”</vt:lpstr>
      <vt:lpstr>John Calvin (1509 – 1564 ad)</vt:lpstr>
      <vt:lpstr>PowerPoint Presentation</vt:lpstr>
      <vt:lpstr>PowerPoint Presentation</vt:lpstr>
      <vt:lpstr>PowerPoint Presentation</vt:lpstr>
      <vt:lpstr>Post–Reformation Period (AD 1650–1800)</vt:lpstr>
      <vt:lpstr>Rationalism = an intellectual movement (1648 - 1789), believed the human mind was able to discern truth w/o God’s help. Birthing “historical-critical method” – denied the supernatural. The Bible is the same as any other book. Depended on natural laws – scientific method/source criticism – God and theology not needed/not real. Cessationism spread.</vt:lpstr>
      <vt:lpstr>Neo-Orthodoxy:</vt:lpstr>
      <vt:lpstr>PowerPoint Presentation</vt:lpstr>
      <vt:lpstr>PowerPoint Presentation</vt:lpstr>
      <vt:lpstr>PowerPoint Presentation</vt:lpstr>
      <vt:lpstr>Evangelical Guidelines for Interpreting Scripture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11</cp:revision>
  <dcterms:created xsi:type="dcterms:W3CDTF">2025-06-10T17:28:45Z</dcterms:created>
  <dcterms:modified xsi:type="dcterms:W3CDTF">2025-09-03T18:32:46Z</dcterms:modified>
</cp:coreProperties>
</file>