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94628"/>
  </p:normalViewPr>
  <p:slideViewPr>
    <p:cSldViewPr snapToGrid="0">
      <p:cViewPr varScale="1">
        <p:scale>
          <a:sx n="98" d="100"/>
          <a:sy n="98"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10/15/25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10/15/25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10/15/25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10/15/25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10/15/25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925-6485-C9F2-6653-7A36CD7F1969}"/>
              </a:ext>
            </a:extLst>
          </p:cNvPr>
          <p:cNvSpPr>
            <a:spLocks noGrp="1"/>
          </p:cNvSpPr>
          <p:nvPr>
            <p:ph type="ctrTitle"/>
          </p:nvPr>
        </p:nvSpPr>
        <p:spPr/>
        <p:txBody>
          <a:bodyPr/>
          <a:lstStyle/>
          <a:p>
            <a:r>
              <a:rPr lang="en-US" dirty="0"/>
              <a:t>Chapter 6</a:t>
            </a:r>
          </a:p>
        </p:txBody>
      </p:sp>
      <p:sp>
        <p:nvSpPr>
          <p:cNvPr id="3" name="Subtitle 2">
            <a:extLst>
              <a:ext uri="{FF2B5EF4-FFF2-40B4-BE49-F238E27FC236}">
                <a16:creationId xmlns:a16="http://schemas.microsoft.com/office/drawing/2014/main" id="{4527FB9F-E38E-85ED-ED7C-8FA9D9A9B3D3}"/>
              </a:ext>
            </a:extLst>
          </p:cNvPr>
          <p:cNvSpPr>
            <a:spLocks noGrp="1"/>
          </p:cNvSpPr>
          <p:nvPr>
            <p:ph type="subTitle" idx="1"/>
          </p:nvPr>
        </p:nvSpPr>
        <p:spPr/>
        <p:txBody>
          <a:bodyPr>
            <a:normAutofit/>
          </a:bodyPr>
          <a:lstStyle/>
          <a:p>
            <a:r>
              <a:rPr lang="en-US" sz="2800" dirty="0"/>
              <a:t>Principles about Language</a:t>
            </a:r>
          </a:p>
        </p:txBody>
      </p:sp>
      <p:sp>
        <p:nvSpPr>
          <p:cNvPr id="4" name="TextBox 3">
            <a:extLst>
              <a:ext uri="{FF2B5EF4-FFF2-40B4-BE49-F238E27FC236}">
                <a16:creationId xmlns:a16="http://schemas.microsoft.com/office/drawing/2014/main" id="{14C25AD9-72E2-88C4-33C4-F8C62542751C}"/>
              </a:ext>
            </a:extLst>
          </p:cNvPr>
          <p:cNvSpPr txBox="1"/>
          <p:nvPr/>
        </p:nvSpPr>
        <p:spPr>
          <a:xfrm>
            <a:off x="914400" y="3429000"/>
            <a:ext cx="10476411" cy="2554545"/>
          </a:xfrm>
          <a:prstGeom prst="rect">
            <a:avLst/>
          </a:prstGeom>
          <a:noFill/>
        </p:spPr>
        <p:txBody>
          <a:bodyPr wrap="square" rtlCol="0">
            <a:spAutoFit/>
          </a:bodyPr>
          <a:lstStyle/>
          <a:p>
            <a:r>
              <a:rPr lang="en-US" sz="3200" dirty="0">
                <a:solidFill>
                  <a:schemeClr val="bg1"/>
                </a:solidFill>
              </a:rPr>
              <a:t>6.1		Literal and Figurative Language</a:t>
            </a:r>
          </a:p>
          <a:p>
            <a:r>
              <a:rPr lang="en-US" sz="3200" dirty="0">
                <a:solidFill>
                  <a:schemeClr val="bg1"/>
                </a:solidFill>
              </a:rPr>
              <a:t>6.2		Interpreting Figures of Speech: Simple Comparisons</a:t>
            </a:r>
          </a:p>
          <a:p>
            <a:r>
              <a:rPr lang="en-US" sz="3200" dirty="0">
                <a:solidFill>
                  <a:schemeClr val="bg1"/>
                </a:solidFill>
              </a:rPr>
              <a:t>6.3		Interpreting Figures of Speech: Complex Comparisons</a:t>
            </a:r>
          </a:p>
          <a:p>
            <a:r>
              <a:rPr lang="en-US" sz="3200" dirty="0">
                <a:solidFill>
                  <a:schemeClr val="bg1"/>
                </a:solidFill>
              </a:rPr>
              <a:t>6.4		Interpreting Figures of Speech: Contrasts, 						 		Overstatements, and Relations</a:t>
            </a:r>
          </a:p>
        </p:txBody>
      </p:sp>
    </p:spTree>
    <p:extLst>
      <p:ext uri="{BB962C8B-B14F-4D97-AF65-F5344CB8AC3E}">
        <p14:creationId xmlns:p14="http://schemas.microsoft.com/office/powerpoint/2010/main" val="174591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1729-0B2A-8D6F-3623-322C7B0268D4}"/>
              </a:ext>
            </a:extLst>
          </p:cNvPr>
          <p:cNvSpPr>
            <a:spLocks noGrp="1"/>
          </p:cNvSpPr>
          <p:nvPr>
            <p:ph type="title"/>
          </p:nvPr>
        </p:nvSpPr>
        <p:spPr/>
        <p:txBody>
          <a:bodyPr anchor="t">
            <a:normAutofit/>
          </a:bodyPr>
          <a:lstStyle/>
          <a:p>
            <a:r>
              <a:rPr lang="en-US" dirty="0"/>
              <a:t>Types: OT contains some shadows or types, shadows include people, events, actions, objects, and ceremonies.  </a:t>
            </a:r>
          </a:p>
        </p:txBody>
      </p:sp>
      <p:sp>
        <p:nvSpPr>
          <p:cNvPr id="4" name="Text Placeholder 3">
            <a:extLst>
              <a:ext uri="{FF2B5EF4-FFF2-40B4-BE49-F238E27FC236}">
                <a16:creationId xmlns:a16="http://schemas.microsoft.com/office/drawing/2014/main" id="{995085D0-1181-9B3B-29F5-BB9CAF051262}"/>
              </a:ext>
            </a:extLst>
          </p:cNvPr>
          <p:cNvSpPr>
            <a:spLocks noGrp="1"/>
          </p:cNvSpPr>
          <p:nvPr>
            <p:ph type="body" idx="1"/>
          </p:nvPr>
        </p:nvSpPr>
        <p:spPr>
          <a:xfrm>
            <a:off x="887219" y="1982889"/>
            <a:ext cx="5087075" cy="536005"/>
          </a:xfrm>
        </p:spPr>
        <p:txBody>
          <a:bodyPr/>
          <a:lstStyle/>
          <a:p>
            <a:r>
              <a:rPr lang="en-US" sz="2800" dirty="0"/>
              <a:t>Old Testament	</a:t>
            </a:r>
          </a:p>
        </p:txBody>
      </p:sp>
      <p:sp>
        <p:nvSpPr>
          <p:cNvPr id="3" name="Content Placeholder 2">
            <a:extLst>
              <a:ext uri="{FF2B5EF4-FFF2-40B4-BE49-F238E27FC236}">
                <a16:creationId xmlns:a16="http://schemas.microsoft.com/office/drawing/2014/main" id="{7B2CDBA1-66F2-8891-89A8-044D69EE91F1}"/>
              </a:ext>
            </a:extLst>
          </p:cNvPr>
          <p:cNvSpPr>
            <a:spLocks noGrp="1"/>
          </p:cNvSpPr>
          <p:nvPr>
            <p:ph sz="half" idx="2"/>
          </p:nvPr>
        </p:nvSpPr>
        <p:spPr>
          <a:xfrm>
            <a:off x="581191" y="2958652"/>
            <a:ext cx="5393100" cy="3363771"/>
          </a:xfrm>
        </p:spPr>
        <p:txBody>
          <a:bodyPr anchor="t">
            <a:normAutofit/>
          </a:bodyPr>
          <a:lstStyle/>
          <a:p>
            <a:r>
              <a:rPr lang="en-US" sz="2400" dirty="0"/>
              <a:t>The Most Holy Place in the Tabernacle</a:t>
            </a:r>
          </a:p>
          <a:p>
            <a:endParaRPr lang="en-US" sz="2400" dirty="0"/>
          </a:p>
          <a:p>
            <a:r>
              <a:rPr lang="en-US" sz="2400" dirty="0"/>
              <a:t>The Passover Lamb in Egypt (Exodus)</a:t>
            </a:r>
          </a:p>
          <a:p>
            <a:endParaRPr lang="en-US" sz="2400" dirty="0"/>
          </a:p>
          <a:p>
            <a:r>
              <a:rPr lang="en-US" sz="2400" dirty="0"/>
              <a:t>The bronze serpent in the wilderness   </a:t>
            </a:r>
          </a:p>
        </p:txBody>
      </p:sp>
      <p:sp>
        <p:nvSpPr>
          <p:cNvPr id="5" name="Text Placeholder 4">
            <a:extLst>
              <a:ext uri="{FF2B5EF4-FFF2-40B4-BE49-F238E27FC236}">
                <a16:creationId xmlns:a16="http://schemas.microsoft.com/office/drawing/2014/main" id="{39B964C4-7E6E-BA9B-8989-D7ECC48C86F2}"/>
              </a:ext>
            </a:extLst>
          </p:cNvPr>
          <p:cNvSpPr>
            <a:spLocks noGrp="1"/>
          </p:cNvSpPr>
          <p:nvPr>
            <p:ph type="body" sz="quarter" idx="3"/>
          </p:nvPr>
        </p:nvSpPr>
        <p:spPr>
          <a:xfrm>
            <a:off x="6370722" y="1974204"/>
            <a:ext cx="5087073" cy="553373"/>
          </a:xfrm>
        </p:spPr>
        <p:txBody>
          <a:bodyPr/>
          <a:lstStyle/>
          <a:p>
            <a:r>
              <a:rPr lang="en-US" sz="2800" dirty="0"/>
              <a:t>New Testament</a:t>
            </a:r>
          </a:p>
        </p:txBody>
      </p:sp>
      <p:sp>
        <p:nvSpPr>
          <p:cNvPr id="6" name="Content Placeholder 5">
            <a:extLst>
              <a:ext uri="{FF2B5EF4-FFF2-40B4-BE49-F238E27FC236}">
                <a16:creationId xmlns:a16="http://schemas.microsoft.com/office/drawing/2014/main" id="{059B4132-0EBE-0DAF-9486-C0C07FFF4013}"/>
              </a:ext>
            </a:extLst>
          </p:cNvPr>
          <p:cNvSpPr>
            <a:spLocks noGrp="1"/>
          </p:cNvSpPr>
          <p:nvPr>
            <p:ph sz="quarter" idx="4"/>
          </p:nvPr>
        </p:nvSpPr>
        <p:spPr>
          <a:xfrm>
            <a:off x="6217711" y="3024207"/>
            <a:ext cx="5393100" cy="2612434"/>
          </a:xfrm>
        </p:spPr>
        <p:txBody>
          <a:bodyPr/>
          <a:lstStyle/>
          <a:p>
            <a:r>
              <a:rPr lang="en-US" sz="2400" dirty="0"/>
              <a:t>“The Most Holy Place”–God’s presence in heaven (Hebrews 9:25; 10:19).</a:t>
            </a:r>
          </a:p>
          <a:p>
            <a:r>
              <a:rPr lang="en-US" sz="2400" dirty="0"/>
              <a:t>“For Christ, our Passover lamb, has been sacrificed” (1 Corinthians 5:7).</a:t>
            </a:r>
          </a:p>
          <a:p>
            <a:r>
              <a:rPr lang="en-US" sz="2400" dirty="0"/>
              <a:t>Jesus lifted up (crucified) John 3:14 </a:t>
            </a:r>
          </a:p>
          <a:p>
            <a:endParaRPr lang="en-US" dirty="0"/>
          </a:p>
        </p:txBody>
      </p:sp>
    </p:spTree>
    <p:extLst>
      <p:ext uri="{BB962C8B-B14F-4D97-AF65-F5344CB8AC3E}">
        <p14:creationId xmlns:p14="http://schemas.microsoft.com/office/powerpoint/2010/main" val="27738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2F5818-772D-0153-9DA9-AADB38BE423E}"/>
              </a:ext>
            </a:extLst>
          </p:cNvPr>
          <p:cNvSpPr>
            <a:spLocks noGrp="1"/>
          </p:cNvSpPr>
          <p:nvPr>
            <p:ph type="title"/>
          </p:nvPr>
        </p:nvSpPr>
        <p:spPr/>
        <p:txBody>
          <a:bodyPr anchor="ctr"/>
          <a:lstStyle/>
          <a:p>
            <a:r>
              <a:rPr lang="en-US" dirty="0"/>
              <a:t>Irony and hyperbole</a:t>
            </a:r>
          </a:p>
        </p:txBody>
      </p:sp>
      <p:sp>
        <p:nvSpPr>
          <p:cNvPr id="8" name="Content Placeholder 7">
            <a:extLst>
              <a:ext uri="{FF2B5EF4-FFF2-40B4-BE49-F238E27FC236}">
                <a16:creationId xmlns:a16="http://schemas.microsoft.com/office/drawing/2014/main" id="{B895F0B8-8D77-6BB6-749E-E8C6CE027542}"/>
              </a:ext>
            </a:extLst>
          </p:cNvPr>
          <p:cNvSpPr>
            <a:spLocks noGrp="1"/>
          </p:cNvSpPr>
          <p:nvPr>
            <p:ph idx="1"/>
          </p:nvPr>
        </p:nvSpPr>
        <p:spPr>
          <a:xfrm>
            <a:off x="581192" y="2180496"/>
            <a:ext cx="11029615" cy="4481561"/>
          </a:xfrm>
        </p:spPr>
        <p:txBody>
          <a:bodyPr anchor="t">
            <a:normAutofit/>
          </a:bodyPr>
          <a:lstStyle/>
          <a:p>
            <a:r>
              <a:rPr lang="en-US" sz="2800" dirty="0"/>
              <a:t>Irony: stating the opposite of what you mean</a:t>
            </a:r>
          </a:p>
          <a:p>
            <a:endParaRPr lang="en-US" sz="2800" dirty="0"/>
          </a:p>
          <a:p>
            <a:r>
              <a:rPr lang="en-US" sz="2800" dirty="0"/>
              <a:t>Hyperbole: an overstatement</a:t>
            </a:r>
          </a:p>
          <a:p>
            <a:pPr marL="0" indent="0">
              <a:buNone/>
            </a:pPr>
            <a:r>
              <a:rPr lang="en-US" sz="2400" dirty="0"/>
              <a:t>	</a:t>
            </a:r>
            <a:r>
              <a:rPr lang="en-US" sz="2800" dirty="0"/>
              <a:t>I Kings 10: 27, “The king (Solomon) </a:t>
            </a:r>
            <a:r>
              <a:rPr lang="en-US" sz="2800" u="sng" dirty="0"/>
              <a:t>made silver as common in Jerusalem as stones</a:t>
            </a:r>
            <a:r>
              <a:rPr lang="en-US" sz="2800" dirty="0"/>
              <a:t>, and </a:t>
            </a:r>
            <a:r>
              <a:rPr lang="en-US" sz="2800" u="sng" dirty="0"/>
              <a:t>cedar as plentiful as sycamore-fig </a:t>
            </a:r>
            <a:r>
              <a:rPr lang="en-US" sz="2800" dirty="0"/>
              <a:t>trees in the foothills.”</a:t>
            </a:r>
          </a:p>
          <a:p>
            <a:pPr marL="0" indent="0">
              <a:buNone/>
            </a:pPr>
            <a:r>
              <a:rPr lang="en-US" dirty="0"/>
              <a:t>	</a:t>
            </a:r>
            <a:r>
              <a:rPr lang="en-US" sz="2800" dirty="0"/>
              <a:t>Matt 7: 3, “Why do you look at the </a:t>
            </a:r>
            <a:r>
              <a:rPr lang="en-US" sz="2800" u="sng" dirty="0"/>
              <a:t>speck of sawdust</a:t>
            </a:r>
            <a:r>
              <a:rPr lang="en-US" sz="2800" dirty="0"/>
              <a:t> in your brother’s eye and pay no attention to the </a:t>
            </a:r>
            <a:r>
              <a:rPr lang="en-US" sz="2800" u="sng" dirty="0"/>
              <a:t>plank (log) </a:t>
            </a:r>
            <a:r>
              <a:rPr lang="en-US" sz="2800" dirty="0"/>
              <a:t>in your own eye?”</a:t>
            </a:r>
          </a:p>
          <a:p>
            <a:pPr lvl="1"/>
            <a:endParaRPr lang="en-US" sz="2600" dirty="0"/>
          </a:p>
          <a:p>
            <a:endParaRPr lang="en-US" sz="2800" dirty="0"/>
          </a:p>
          <a:p>
            <a:endParaRPr lang="en-US" sz="2800" dirty="0"/>
          </a:p>
        </p:txBody>
      </p:sp>
    </p:spTree>
    <p:extLst>
      <p:ext uri="{BB962C8B-B14F-4D97-AF65-F5344CB8AC3E}">
        <p14:creationId xmlns:p14="http://schemas.microsoft.com/office/powerpoint/2010/main" val="79700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15D4-DEDA-5A3D-00B7-E0739250AC01}"/>
              </a:ext>
            </a:extLst>
          </p:cNvPr>
          <p:cNvSpPr>
            <a:spLocks noGrp="1"/>
          </p:cNvSpPr>
          <p:nvPr>
            <p:ph type="title"/>
          </p:nvPr>
        </p:nvSpPr>
        <p:spPr/>
        <p:txBody>
          <a:bodyPr/>
          <a:lstStyle/>
          <a:p>
            <a:r>
              <a:rPr lang="en-US" dirty="0"/>
              <a:t>Literal and figurative Language</a:t>
            </a:r>
          </a:p>
        </p:txBody>
      </p:sp>
      <p:sp>
        <p:nvSpPr>
          <p:cNvPr id="3" name="Content Placeholder 2">
            <a:extLst>
              <a:ext uri="{FF2B5EF4-FFF2-40B4-BE49-F238E27FC236}">
                <a16:creationId xmlns:a16="http://schemas.microsoft.com/office/drawing/2014/main" id="{81F4453B-C225-1DEA-0ADE-E871DFEDD0C6}"/>
              </a:ext>
            </a:extLst>
          </p:cNvPr>
          <p:cNvSpPr>
            <a:spLocks noGrp="1"/>
          </p:cNvSpPr>
          <p:nvPr>
            <p:ph idx="1"/>
          </p:nvPr>
        </p:nvSpPr>
        <p:spPr>
          <a:xfrm>
            <a:off x="237308" y="1906176"/>
            <a:ext cx="11717383" cy="4677504"/>
          </a:xfrm>
        </p:spPr>
        <p:txBody>
          <a:bodyPr anchor="t">
            <a:normAutofit/>
          </a:bodyPr>
          <a:lstStyle/>
          <a:p>
            <a:r>
              <a:rPr lang="en-US" sz="2800" dirty="0"/>
              <a:t>Literal language is plain, direct, and common speech, without symbols</a:t>
            </a:r>
          </a:p>
          <a:p>
            <a:r>
              <a:rPr lang="en-US" sz="2800" dirty="0"/>
              <a:t>Figurative language uses symbols, metaphors, and similes, etc.</a:t>
            </a:r>
          </a:p>
          <a:p>
            <a:endParaRPr lang="en-US" sz="2800" dirty="0"/>
          </a:p>
          <a:p>
            <a:r>
              <a:rPr lang="en-US" sz="2800" dirty="0"/>
              <a:t>Rules:</a:t>
            </a:r>
          </a:p>
          <a:p>
            <a:pPr marL="838350" lvl="1" indent="-514350">
              <a:buFont typeface="+mj-lt"/>
              <a:buAutoNum type="arabicPeriod"/>
            </a:pPr>
            <a:r>
              <a:rPr lang="en-US" sz="2600" dirty="0"/>
              <a:t>Always try first to interpret a verse in a plain, direct, literal way</a:t>
            </a:r>
          </a:p>
          <a:p>
            <a:pPr marL="838350" lvl="1" indent="-514350">
              <a:buFont typeface="+mj-lt"/>
              <a:buAutoNum type="arabicPeriod"/>
            </a:pPr>
            <a:r>
              <a:rPr lang="en-US" sz="2600" dirty="0"/>
              <a:t>If the plain literal message does not work, look for symbols or hidden meaning</a:t>
            </a:r>
          </a:p>
          <a:p>
            <a:pPr marL="838350" lvl="1" indent="-514350">
              <a:buFont typeface="+mj-lt"/>
              <a:buAutoNum type="arabicPeriod"/>
            </a:pPr>
            <a:r>
              <a:rPr lang="en-US" sz="2600" dirty="0"/>
              <a:t>Look for an explanation in the context. The Bible often tells us if the language is figurative or literal </a:t>
            </a:r>
          </a:p>
        </p:txBody>
      </p:sp>
    </p:spTree>
    <p:extLst>
      <p:ext uri="{BB962C8B-B14F-4D97-AF65-F5344CB8AC3E}">
        <p14:creationId xmlns:p14="http://schemas.microsoft.com/office/powerpoint/2010/main" val="149930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B2A0EB02-D2E5-792E-7A59-78A3BCB24312}"/>
              </a:ext>
            </a:extLst>
          </p:cNvPr>
          <p:cNvPicPr>
            <a:picLocks noChangeAspect="1"/>
          </p:cNvPicPr>
          <p:nvPr/>
        </p:nvPicPr>
        <p:blipFill>
          <a:blip r:embed="rId2"/>
          <a:stretch>
            <a:fillRect/>
          </a:stretch>
        </p:blipFill>
        <p:spPr>
          <a:xfrm>
            <a:off x="3252652" y="599724"/>
            <a:ext cx="5904412" cy="5200321"/>
          </a:xfrm>
          <a:prstGeom prst="rect">
            <a:avLst/>
          </a:prstGeom>
        </p:spPr>
      </p:pic>
      <p:sp>
        <p:nvSpPr>
          <p:cNvPr id="18" name="Rectangle 17">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14117CAB-F263-B75B-6D14-A60E936EC4FB}"/>
              </a:ext>
            </a:extLst>
          </p:cNvPr>
          <p:cNvSpPr txBox="1"/>
          <p:nvPr/>
        </p:nvSpPr>
        <p:spPr>
          <a:xfrm rot="20623516">
            <a:off x="40892" y="2219065"/>
            <a:ext cx="4018162" cy="523220"/>
          </a:xfrm>
          <a:prstGeom prst="rect">
            <a:avLst/>
          </a:prstGeom>
          <a:noFill/>
        </p:spPr>
        <p:txBody>
          <a:bodyPr wrap="square" rtlCol="0">
            <a:spAutoFit/>
          </a:bodyPr>
          <a:lstStyle/>
          <a:p>
            <a:r>
              <a:rPr lang="en-US" sz="2800" dirty="0"/>
              <a:t>Work on this worksheet</a:t>
            </a:r>
          </a:p>
        </p:txBody>
      </p:sp>
    </p:spTree>
    <p:extLst>
      <p:ext uri="{BB962C8B-B14F-4D97-AF65-F5344CB8AC3E}">
        <p14:creationId xmlns:p14="http://schemas.microsoft.com/office/powerpoint/2010/main" val="135055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DF583-8A0D-D844-604F-DEE9AF0C481B}"/>
              </a:ext>
            </a:extLst>
          </p:cNvPr>
          <p:cNvPicPr>
            <a:picLocks noChangeAspect="1"/>
          </p:cNvPicPr>
          <p:nvPr/>
        </p:nvPicPr>
        <p:blipFill>
          <a:blip r:embed="rId2"/>
          <a:stretch>
            <a:fillRect/>
          </a:stretch>
        </p:blipFill>
        <p:spPr>
          <a:xfrm>
            <a:off x="2294965" y="0"/>
            <a:ext cx="6598023" cy="6858000"/>
          </a:xfrm>
          <a:prstGeom prst="rect">
            <a:avLst/>
          </a:prstGeom>
        </p:spPr>
      </p:pic>
      <p:sp>
        <p:nvSpPr>
          <p:cNvPr id="4" name="TextBox 3">
            <a:extLst>
              <a:ext uri="{FF2B5EF4-FFF2-40B4-BE49-F238E27FC236}">
                <a16:creationId xmlns:a16="http://schemas.microsoft.com/office/drawing/2014/main" id="{47BF8EA7-3DC8-D520-B2E5-5AF66F582FA9}"/>
              </a:ext>
            </a:extLst>
          </p:cNvPr>
          <p:cNvSpPr txBox="1"/>
          <p:nvPr/>
        </p:nvSpPr>
        <p:spPr>
          <a:xfrm rot="597665">
            <a:off x="8979945" y="962809"/>
            <a:ext cx="1834179" cy="584775"/>
          </a:xfrm>
          <a:prstGeom prst="rect">
            <a:avLst/>
          </a:prstGeom>
          <a:noFill/>
        </p:spPr>
        <p:txBody>
          <a:bodyPr wrap="square" rtlCol="0">
            <a:spAutoFit/>
          </a:bodyPr>
          <a:lstStyle/>
          <a:p>
            <a:r>
              <a:rPr lang="en-US" sz="3200" dirty="0"/>
              <a:t>Answers:</a:t>
            </a:r>
          </a:p>
        </p:txBody>
      </p:sp>
    </p:spTree>
    <p:extLst>
      <p:ext uri="{BB962C8B-B14F-4D97-AF65-F5344CB8AC3E}">
        <p14:creationId xmlns:p14="http://schemas.microsoft.com/office/powerpoint/2010/main" val="144103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9FB9E-CA9C-901E-CB92-01A466DAE8B6}"/>
              </a:ext>
            </a:extLst>
          </p:cNvPr>
          <p:cNvSpPr txBox="1"/>
          <p:nvPr/>
        </p:nvSpPr>
        <p:spPr>
          <a:xfrm>
            <a:off x="413657" y="627017"/>
            <a:ext cx="11364685" cy="6555641"/>
          </a:xfrm>
          <a:prstGeom prst="rect">
            <a:avLst/>
          </a:prstGeom>
          <a:noFill/>
        </p:spPr>
        <p:txBody>
          <a:bodyPr wrap="square" rtlCol="0">
            <a:spAutoFit/>
          </a:bodyPr>
          <a:lstStyle/>
          <a:p>
            <a:r>
              <a:rPr lang="en-US" sz="2800" dirty="0"/>
              <a:t>Interpreting Figures of Speech:  Simple Comparisons</a:t>
            </a:r>
          </a:p>
          <a:p>
            <a:endParaRPr lang="en-US" sz="2800" dirty="0"/>
          </a:p>
          <a:p>
            <a:endParaRPr lang="en-US" sz="2800" dirty="0"/>
          </a:p>
          <a:p>
            <a:pPr marL="514350" indent="-514350">
              <a:buFont typeface="+mj-lt"/>
              <a:buAutoNum type="arabicPeriod"/>
            </a:pPr>
            <a:r>
              <a:rPr lang="en-US" sz="2800" dirty="0"/>
              <a:t>Similes: use </a:t>
            </a:r>
            <a:r>
              <a:rPr lang="en-US" sz="2800" i="1" dirty="0"/>
              <a:t>like </a:t>
            </a:r>
            <a:r>
              <a:rPr lang="en-US" sz="2800" dirty="0"/>
              <a:t>and </a:t>
            </a:r>
            <a:r>
              <a:rPr lang="en-US" sz="2800" i="1" dirty="0"/>
              <a:t>as = </a:t>
            </a:r>
            <a:r>
              <a:rPr lang="en-US" sz="2800" dirty="0"/>
              <a:t>“His spear shaft was </a:t>
            </a:r>
            <a:r>
              <a:rPr lang="en-US" sz="2800" u="sng" dirty="0"/>
              <a:t>like</a:t>
            </a:r>
            <a:r>
              <a:rPr lang="en-US" sz="2800" dirty="0"/>
              <a:t> a weaver’s rod.” I Sam</a:t>
            </a:r>
          </a:p>
          <a:p>
            <a:pPr marL="514350" indent="-514350">
              <a:buFont typeface="+mj-lt"/>
              <a:buAutoNum type="arabicPeriod"/>
            </a:pPr>
            <a:endParaRPr lang="en-US" sz="2800" dirty="0"/>
          </a:p>
          <a:p>
            <a:pPr marL="514350" indent="-514350">
              <a:buFont typeface="+mj-lt"/>
              <a:buAutoNum type="arabicPeriod"/>
            </a:pPr>
            <a:r>
              <a:rPr lang="en-US" sz="2800" dirty="0"/>
              <a:t>Metaphors: one thing </a:t>
            </a:r>
            <a:r>
              <a:rPr lang="en-US" sz="2800" i="1" dirty="0"/>
              <a:t>is</a:t>
            </a:r>
            <a:r>
              <a:rPr lang="en-US" sz="2800" dirty="0"/>
              <a:t> another = “The Lord your God </a:t>
            </a:r>
            <a:r>
              <a:rPr lang="en-US" sz="2800" u="sng" dirty="0"/>
              <a:t>is</a:t>
            </a:r>
            <a:r>
              <a:rPr lang="en-US" sz="2800" dirty="0"/>
              <a:t> a consuming fire, a jealous God” Deuteronomy 4: 24</a:t>
            </a:r>
          </a:p>
          <a:p>
            <a:pPr marL="514350" indent="-514350">
              <a:buFont typeface="+mj-lt"/>
              <a:buAutoNum type="arabicPeriod"/>
            </a:pPr>
            <a:endParaRPr lang="en-US" sz="2800" dirty="0"/>
          </a:p>
          <a:p>
            <a:pPr marL="514350" indent="-514350">
              <a:buFont typeface="+mj-lt"/>
              <a:buAutoNum type="arabicPeriod"/>
            </a:pPr>
            <a:r>
              <a:rPr lang="en-US" sz="2800" dirty="0"/>
              <a:t>Anthropomorphisms: a metaphor that gives God human form/parts = “I have engraved you on the </a:t>
            </a:r>
            <a:r>
              <a:rPr lang="en-US" sz="2800" u="sng" dirty="0"/>
              <a:t>palms of My hands</a:t>
            </a:r>
            <a:r>
              <a:rPr lang="en-US" sz="2800" dirty="0"/>
              <a:t>” Isaiah 49:16</a:t>
            </a:r>
          </a:p>
          <a:p>
            <a:pPr marL="514350" indent="-514350">
              <a:buFont typeface="+mj-lt"/>
              <a:buAutoNum type="arabicPeriod"/>
            </a:pPr>
            <a:endParaRPr lang="en-US" sz="2800" dirty="0"/>
          </a:p>
          <a:p>
            <a:pPr marL="514350" indent="-514350">
              <a:buFont typeface="+mj-lt"/>
              <a:buAutoNum type="arabicPeriod"/>
            </a:pPr>
            <a:r>
              <a:rPr lang="en-US" sz="2800" dirty="0"/>
              <a:t>Personification: gives inanimate objects human characteristics = “Does not </a:t>
            </a:r>
            <a:r>
              <a:rPr lang="en-US" sz="2800" u="sng" dirty="0"/>
              <a:t>wisdom call out</a:t>
            </a:r>
            <a:r>
              <a:rPr lang="en-US" sz="2800" dirty="0"/>
              <a:t>? Does not </a:t>
            </a:r>
            <a:r>
              <a:rPr lang="en-US" sz="2800" u="sng" dirty="0"/>
              <a:t>understanding raise her voice</a:t>
            </a:r>
            <a:r>
              <a:rPr lang="en-US" sz="2800" dirty="0"/>
              <a:t>?” Prov 8:1</a:t>
            </a:r>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41371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84D4-CE34-A351-9A1C-B7E454AF1B87}"/>
              </a:ext>
            </a:extLst>
          </p:cNvPr>
          <p:cNvSpPr>
            <a:spLocks noGrp="1"/>
          </p:cNvSpPr>
          <p:nvPr>
            <p:ph type="title"/>
          </p:nvPr>
        </p:nvSpPr>
        <p:spPr/>
        <p:txBody>
          <a:bodyPr/>
          <a:lstStyle/>
          <a:p>
            <a:r>
              <a:rPr lang="en-US" dirty="0"/>
              <a:t>Interpreting Figueres of speech: complex comparisons:</a:t>
            </a:r>
          </a:p>
        </p:txBody>
      </p:sp>
      <p:sp>
        <p:nvSpPr>
          <p:cNvPr id="3" name="Content Placeholder 2">
            <a:extLst>
              <a:ext uri="{FF2B5EF4-FFF2-40B4-BE49-F238E27FC236}">
                <a16:creationId xmlns:a16="http://schemas.microsoft.com/office/drawing/2014/main" id="{45D7531B-6FE5-5ED9-A71F-9F4DC80BE8B5}"/>
              </a:ext>
            </a:extLst>
          </p:cNvPr>
          <p:cNvSpPr>
            <a:spLocks noGrp="1"/>
          </p:cNvSpPr>
          <p:nvPr>
            <p:ph idx="1"/>
          </p:nvPr>
        </p:nvSpPr>
        <p:spPr>
          <a:xfrm>
            <a:off x="581192" y="1881051"/>
            <a:ext cx="11029615" cy="4637315"/>
          </a:xfrm>
        </p:spPr>
        <p:txBody>
          <a:bodyPr anchor="t">
            <a:normAutofit lnSpcReduction="10000"/>
          </a:bodyPr>
          <a:lstStyle/>
          <a:p>
            <a:r>
              <a:rPr lang="en-US" sz="2800" dirty="0"/>
              <a:t>Jesus’ favorite method of instruction was the parable. A parable is a short, simple story that illustrates a spiritual lesson. In a parable, most of the details are just for the purpose of telling the story; they do not symbolically represent anything. In the parable of the Good Samaritan, the </a:t>
            </a:r>
            <a:r>
              <a:rPr lang="en-US" sz="2800" u="sng" dirty="0"/>
              <a:t>one truth of the parable is that our neighbor is anyone in need</a:t>
            </a:r>
            <a:r>
              <a:rPr lang="en-US" sz="2800" dirty="0"/>
              <a:t>.</a:t>
            </a:r>
          </a:p>
          <a:p>
            <a:r>
              <a:rPr lang="en-US" sz="2800" dirty="0"/>
              <a:t>Let us review what we have said about interpreting parables.</a:t>
            </a:r>
          </a:p>
          <a:p>
            <a:pPr marL="342900" lvl="0" indent="-342900">
              <a:buFont typeface="+mj-lt"/>
              <a:buAutoNum type="arabicPeriod"/>
            </a:pPr>
            <a:r>
              <a:rPr lang="en-US" sz="2800" dirty="0"/>
              <a:t>Discern the historical and literary setting of a parable by analyzing three things: the time, the reason, and the application.</a:t>
            </a:r>
          </a:p>
          <a:p>
            <a:pPr marL="342900" lvl="0" indent="-342900">
              <a:buFont typeface="+mj-lt"/>
              <a:buAutoNum type="arabicPeriod"/>
            </a:pPr>
            <a:r>
              <a:rPr lang="en-US" sz="2800" dirty="0"/>
              <a:t>Analyze the parable itself by doing three things: identify the characters, the points of comparison, the one main lesson, and any smaller lessons.</a:t>
            </a:r>
          </a:p>
          <a:p>
            <a:pPr marL="0" indent="0">
              <a:buNone/>
            </a:pPr>
            <a:endParaRPr lang="en-US" sz="2800" dirty="0"/>
          </a:p>
        </p:txBody>
      </p:sp>
    </p:spTree>
    <p:extLst>
      <p:ext uri="{BB962C8B-B14F-4D97-AF65-F5344CB8AC3E}">
        <p14:creationId xmlns:p14="http://schemas.microsoft.com/office/powerpoint/2010/main" val="151656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A557-C17C-6FEA-2AB1-965AE87D9CAD}"/>
              </a:ext>
            </a:extLst>
          </p:cNvPr>
          <p:cNvSpPr>
            <a:spLocks noGrp="1"/>
          </p:cNvSpPr>
          <p:nvPr>
            <p:ph type="title"/>
          </p:nvPr>
        </p:nvSpPr>
        <p:spPr/>
        <p:txBody>
          <a:bodyPr/>
          <a:lstStyle/>
          <a:p>
            <a:r>
              <a:rPr lang="en-US" dirty="0"/>
              <a:t>Allegories – a simple definition:</a:t>
            </a:r>
          </a:p>
        </p:txBody>
      </p:sp>
      <p:sp>
        <p:nvSpPr>
          <p:cNvPr id="3" name="Content Placeholder 2">
            <a:extLst>
              <a:ext uri="{FF2B5EF4-FFF2-40B4-BE49-F238E27FC236}">
                <a16:creationId xmlns:a16="http://schemas.microsoft.com/office/drawing/2014/main" id="{D9FEE87B-A5FE-4C3F-42DA-C72ECC8ECE44}"/>
              </a:ext>
            </a:extLst>
          </p:cNvPr>
          <p:cNvSpPr>
            <a:spLocks noGrp="1"/>
          </p:cNvSpPr>
          <p:nvPr>
            <p:ph idx="1"/>
          </p:nvPr>
        </p:nvSpPr>
        <p:spPr/>
        <p:txBody>
          <a:bodyPr anchor="t">
            <a:normAutofit/>
          </a:bodyPr>
          <a:lstStyle/>
          <a:p>
            <a:r>
              <a:rPr lang="en-US" sz="2800" dirty="0"/>
              <a:t>Both metaphors and allegories compare two things without using “like” or “as”.   </a:t>
            </a:r>
          </a:p>
          <a:p>
            <a:r>
              <a:rPr lang="en-US" sz="2800" dirty="0"/>
              <a:t>A metaphor says, “You are the salt of the earth...”</a:t>
            </a:r>
          </a:p>
          <a:p>
            <a:r>
              <a:rPr lang="en-US" sz="2800" dirty="0"/>
              <a:t>An </a:t>
            </a:r>
            <a:r>
              <a:rPr lang="en-US" sz="2800" i="1" dirty="0"/>
              <a:t>allegory</a:t>
            </a:r>
            <a:r>
              <a:rPr lang="en-US" sz="2800" dirty="0"/>
              <a:t> says, “I </a:t>
            </a:r>
            <a:r>
              <a:rPr lang="en-US" sz="2800" u="sng" dirty="0"/>
              <a:t>am</a:t>
            </a:r>
            <a:r>
              <a:rPr lang="en-US" sz="2800" dirty="0"/>
              <a:t> the vine and my Father </a:t>
            </a:r>
            <a:r>
              <a:rPr lang="en-US" sz="2800" u="sng" dirty="0"/>
              <a:t>is</a:t>
            </a:r>
            <a:r>
              <a:rPr lang="en-US" sz="2800" dirty="0"/>
              <a:t> the gardener...” It is an extended metaphor.</a:t>
            </a:r>
          </a:p>
          <a:p>
            <a:r>
              <a:rPr lang="en-US" sz="2800" dirty="0"/>
              <a:t>A </a:t>
            </a:r>
            <a:r>
              <a:rPr lang="en-US" sz="2800" i="1" dirty="0"/>
              <a:t>parable</a:t>
            </a:r>
            <a:r>
              <a:rPr lang="en-US" sz="2800" dirty="0"/>
              <a:t> is an expanded simile</a:t>
            </a:r>
          </a:p>
        </p:txBody>
      </p:sp>
    </p:spTree>
    <p:extLst>
      <p:ext uri="{BB962C8B-B14F-4D97-AF65-F5344CB8AC3E}">
        <p14:creationId xmlns:p14="http://schemas.microsoft.com/office/powerpoint/2010/main" val="15696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D194-5389-39FC-05C0-E990D9F25C82}"/>
              </a:ext>
            </a:extLst>
          </p:cNvPr>
          <p:cNvSpPr>
            <a:spLocks noGrp="1"/>
          </p:cNvSpPr>
          <p:nvPr>
            <p:ph type="title"/>
          </p:nvPr>
        </p:nvSpPr>
        <p:spPr/>
        <p:txBody>
          <a:bodyPr>
            <a:normAutofit/>
          </a:bodyPr>
          <a:lstStyle/>
          <a:p>
            <a:r>
              <a:rPr lang="en-US" sz="3600" dirty="0"/>
              <a:t>Metonyms and synecdoche </a:t>
            </a:r>
          </a:p>
        </p:txBody>
      </p:sp>
      <p:sp>
        <p:nvSpPr>
          <p:cNvPr id="3" name="Content Placeholder 2">
            <a:extLst>
              <a:ext uri="{FF2B5EF4-FFF2-40B4-BE49-F238E27FC236}">
                <a16:creationId xmlns:a16="http://schemas.microsoft.com/office/drawing/2014/main" id="{4FCCE831-F5DD-B90C-E220-B47F5062DAF3}"/>
              </a:ext>
            </a:extLst>
          </p:cNvPr>
          <p:cNvSpPr>
            <a:spLocks noGrp="1"/>
          </p:cNvSpPr>
          <p:nvPr>
            <p:ph idx="1"/>
          </p:nvPr>
        </p:nvSpPr>
        <p:spPr>
          <a:xfrm>
            <a:off x="581192" y="2350314"/>
            <a:ext cx="11029615" cy="3678303"/>
          </a:xfrm>
        </p:spPr>
        <p:txBody>
          <a:bodyPr anchor="t">
            <a:normAutofit/>
          </a:bodyPr>
          <a:lstStyle/>
          <a:p>
            <a:r>
              <a:rPr lang="en-US" sz="2800" i="1" dirty="0"/>
              <a:t>Metonyms</a:t>
            </a:r>
            <a:r>
              <a:rPr lang="en-US" sz="2800" dirty="0"/>
              <a:t> are words that can be exchanged; one word can represent another. Example:</a:t>
            </a:r>
          </a:p>
          <a:p>
            <a:pPr marL="0" indent="0">
              <a:buNone/>
            </a:pPr>
            <a:r>
              <a:rPr lang="en-US" sz="2800" dirty="0"/>
              <a:t>	John 3:16  “For God so loved the </a:t>
            </a:r>
            <a:r>
              <a:rPr lang="en-US" sz="2800" u="sng" dirty="0"/>
              <a:t>world</a:t>
            </a:r>
            <a:r>
              <a:rPr lang="en-US" sz="2800" dirty="0"/>
              <a:t>.”			world = people</a:t>
            </a:r>
          </a:p>
          <a:p>
            <a:pPr marL="0" indent="0">
              <a:buNone/>
            </a:pPr>
            <a:endParaRPr lang="en-US" sz="2800" dirty="0"/>
          </a:p>
          <a:p>
            <a:r>
              <a:rPr lang="en-US" sz="2800" dirty="0"/>
              <a:t>Titus 2:13  “while we wait for the </a:t>
            </a:r>
            <a:r>
              <a:rPr lang="en-US" sz="2800" u="sng" dirty="0"/>
              <a:t>blessed hope </a:t>
            </a:r>
            <a:r>
              <a:rPr lang="en-US" sz="2800" dirty="0"/>
              <a:t>- the glorious appearing of our great God and Savior, Jesus Christ.”			His 2</a:t>
            </a:r>
            <a:r>
              <a:rPr lang="en-US" sz="2800" baseline="30000" dirty="0"/>
              <a:t>nd</a:t>
            </a:r>
            <a:r>
              <a:rPr lang="en-US" sz="2800" dirty="0"/>
              <a:t> Coming</a:t>
            </a:r>
          </a:p>
          <a:p>
            <a:pPr marL="0" indent="0">
              <a:buNone/>
            </a:pPr>
            <a:endParaRPr lang="en-US" sz="2800" dirty="0"/>
          </a:p>
          <a:p>
            <a:endParaRPr lang="en-US" sz="2800" dirty="0"/>
          </a:p>
        </p:txBody>
      </p:sp>
    </p:spTree>
    <p:extLst>
      <p:ext uri="{BB962C8B-B14F-4D97-AF65-F5344CB8AC3E}">
        <p14:creationId xmlns:p14="http://schemas.microsoft.com/office/powerpoint/2010/main" val="270813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3EB3-92F9-1BCB-7198-F485F221420A}"/>
              </a:ext>
            </a:extLst>
          </p:cNvPr>
          <p:cNvSpPr>
            <a:spLocks noGrp="1"/>
          </p:cNvSpPr>
          <p:nvPr>
            <p:ph type="title"/>
          </p:nvPr>
        </p:nvSpPr>
        <p:spPr>
          <a:xfrm>
            <a:off x="581192" y="613954"/>
            <a:ext cx="11029616" cy="1102001"/>
          </a:xfrm>
        </p:spPr>
        <p:txBody>
          <a:bodyPr>
            <a:normAutofit fontScale="90000"/>
          </a:bodyPr>
          <a:lstStyle/>
          <a:p>
            <a:br>
              <a:rPr lang="en-US" sz="3200" b="1" dirty="0"/>
            </a:br>
            <a:br>
              <a:rPr lang="en-US" sz="3200" b="1" dirty="0"/>
            </a:br>
            <a:r>
              <a:rPr lang="en-US" sz="3200" b="1" dirty="0"/>
              <a:t>Synecdoche</a:t>
            </a:r>
            <a:br>
              <a:rPr lang="en-US" sz="3600" dirty="0"/>
            </a:br>
            <a:endParaRPr lang="en-US" sz="3600" dirty="0"/>
          </a:p>
        </p:txBody>
      </p:sp>
      <p:sp>
        <p:nvSpPr>
          <p:cNvPr id="3" name="Content Placeholder 2">
            <a:extLst>
              <a:ext uri="{FF2B5EF4-FFF2-40B4-BE49-F238E27FC236}">
                <a16:creationId xmlns:a16="http://schemas.microsoft.com/office/drawing/2014/main" id="{EA834184-1806-103D-EA5C-3E3C075A19B1}"/>
              </a:ext>
            </a:extLst>
          </p:cNvPr>
          <p:cNvSpPr>
            <a:spLocks noGrp="1"/>
          </p:cNvSpPr>
          <p:nvPr>
            <p:ph idx="1"/>
          </p:nvPr>
        </p:nvSpPr>
        <p:spPr>
          <a:xfrm>
            <a:off x="235132" y="1580607"/>
            <a:ext cx="11769634" cy="5421084"/>
          </a:xfrm>
        </p:spPr>
        <p:txBody>
          <a:bodyPr anchor="t">
            <a:normAutofit fontScale="47500" lnSpcReduction="20000"/>
          </a:bodyPr>
          <a:lstStyle/>
          <a:p>
            <a:pPr marL="0" indent="0">
              <a:buNone/>
            </a:pPr>
            <a:endParaRPr lang="en-US" dirty="0"/>
          </a:p>
          <a:p>
            <a:pPr lvl="0"/>
            <a:r>
              <a:rPr lang="en-US" sz="4500" b="1" dirty="0"/>
              <a:t>Remember that</a:t>
            </a:r>
            <a:r>
              <a:rPr lang="en-US" sz="4500" b="1" i="1" dirty="0"/>
              <a:t> </a:t>
            </a:r>
            <a:r>
              <a:rPr lang="en-US" sz="4500" b="1" dirty="0"/>
              <a:t>a part can represent the whole. Here are some examples:</a:t>
            </a:r>
          </a:p>
          <a:p>
            <a:pPr marL="0" indent="0">
              <a:buNone/>
            </a:pPr>
            <a:r>
              <a:rPr lang="en-US" sz="4000" dirty="0"/>
              <a:t>	</a:t>
            </a:r>
            <a:r>
              <a:rPr lang="en-US" sz="4200" dirty="0"/>
              <a:t>“Give us today our daily bread.” (Matthew 6:11) </a:t>
            </a:r>
            <a:r>
              <a:rPr lang="en-US" sz="4200" i="1" dirty="0"/>
              <a:t>Bread</a:t>
            </a:r>
            <a:r>
              <a:rPr lang="en-US" sz="4200" dirty="0"/>
              <a:t> is a part of our needs, but represents all of them.</a:t>
            </a:r>
          </a:p>
          <a:p>
            <a:pPr marL="0" indent="0">
              <a:buNone/>
            </a:pPr>
            <a:r>
              <a:rPr lang="en-US" dirty="0"/>
              <a:t> </a:t>
            </a:r>
          </a:p>
          <a:p>
            <a:pPr marL="0" indent="0">
              <a:buNone/>
            </a:pPr>
            <a:r>
              <a:rPr lang="en-US" sz="4500" dirty="0"/>
              <a:t>	“And he will send his angels with a loud trumpet call, and they will gather his elect from the four winds, from one end of the heavens to the other” (Matthew 24:31). The </a:t>
            </a:r>
            <a:r>
              <a:rPr lang="en-US" sz="4500" i="1" dirty="0"/>
              <a:t>four winds</a:t>
            </a:r>
            <a:r>
              <a:rPr lang="en-US" sz="4500" dirty="0"/>
              <a:t> represent all directions.</a:t>
            </a:r>
          </a:p>
          <a:p>
            <a:pPr marL="0" indent="0">
              <a:buNone/>
            </a:pPr>
            <a:r>
              <a:rPr lang="en-US" dirty="0"/>
              <a:t> </a:t>
            </a:r>
          </a:p>
          <a:p>
            <a:pPr lvl="0"/>
            <a:r>
              <a:rPr lang="en-US" sz="4500" b="1" dirty="0"/>
              <a:t>The whole can represent a part. We often find examples of this with the words like </a:t>
            </a:r>
            <a:r>
              <a:rPr lang="en-US" sz="4500" b="1" i="1" dirty="0"/>
              <a:t>all</a:t>
            </a:r>
            <a:r>
              <a:rPr lang="en-US" sz="4500" b="1" dirty="0"/>
              <a:t>, </a:t>
            </a:r>
            <a:r>
              <a:rPr lang="en-US" sz="4500" b="1" i="1" dirty="0"/>
              <a:t>always</a:t>
            </a:r>
            <a:r>
              <a:rPr lang="en-US" sz="4500" b="1" dirty="0"/>
              <a:t>, </a:t>
            </a:r>
            <a:r>
              <a:rPr lang="en-US" sz="4500" b="1" i="1" dirty="0"/>
              <a:t>nothing</a:t>
            </a:r>
            <a:r>
              <a:rPr lang="en-US" sz="4500" b="1" dirty="0"/>
              <a:t>, and </a:t>
            </a:r>
            <a:r>
              <a:rPr lang="en-US" sz="4500" b="1" i="1" dirty="0"/>
              <a:t>everywhere</a:t>
            </a:r>
            <a:endParaRPr lang="en-US" sz="4500" b="1" dirty="0"/>
          </a:p>
          <a:p>
            <a:pPr marL="0" indent="0">
              <a:buNone/>
            </a:pPr>
            <a:r>
              <a:rPr lang="en-US" sz="5100" dirty="0"/>
              <a:t>	“And afterward, I will pour out my Spirit on all people. Your sons and daughters will prophesy,...” . In Joel 2:28, </a:t>
            </a:r>
            <a:r>
              <a:rPr lang="en-US" sz="5100" i="1" dirty="0"/>
              <a:t>all</a:t>
            </a:r>
            <a:r>
              <a:rPr lang="en-US" sz="5100" dirty="0"/>
              <a:t> refers to all tribes and kinds of people, especially those who seek after God. On the day of Pentecost, God did not pour out His Spirit on all Jews. Throughout the history of the church, God pours out His Spirit on those who seek Him.</a:t>
            </a:r>
          </a:p>
          <a:p>
            <a:pPr marL="0" indent="0">
              <a:buNone/>
            </a:pPr>
            <a:r>
              <a:rPr lang="en-US" dirty="0"/>
              <a:t> </a:t>
            </a:r>
          </a:p>
          <a:p>
            <a:pPr lvl="1"/>
            <a:r>
              <a:rPr lang="en-US" sz="5700" dirty="0"/>
              <a:t>“Apart from me you can do nothing” (John 15:5). In this case, the word </a:t>
            </a:r>
            <a:r>
              <a:rPr lang="en-US" sz="5700" i="1" dirty="0"/>
              <a:t>nothing</a:t>
            </a:r>
            <a:r>
              <a:rPr lang="en-US" sz="5700" dirty="0"/>
              <a:t> refers to nothing good, nothing of lasting value to build the kingdom of God. </a:t>
            </a:r>
          </a:p>
          <a:p>
            <a:pPr marL="0" indent="0">
              <a:buNone/>
            </a:pPr>
            <a:endParaRPr lang="en-US" dirty="0"/>
          </a:p>
        </p:txBody>
      </p:sp>
    </p:spTree>
    <p:extLst>
      <p:ext uri="{BB962C8B-B14F-4D97-AF65-F5344CB8AC3E}">
        <p14:creationId xmlns:p14="http://schemas.microsoft.com/office/powerpoint/2010/main" val="86150119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84</TotalTime>
  <Words>922</Words>
  <Application>Microsoft Macintosh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Gill Sans MT</vt:lpstr>
      <vt:lpstr>Wingdings 2</vt:lpstr>
      <vt:lpstr>Dividend</vt:lpstr>
      <vt:lpstr>Chapter 6</vt:lpstr>
      <vt:lpstr>Literal and figurative Language</vt:lpstr>
      <vt:lpstr>PowerPoint Presentation</vt:lpstr>
      <vt:lpstr>PowerPoint Presentation</vt:lpstr>
      <vt:lpstr>PowerPoint Presentation</vt:lpstr>
      <vt:lpstr>Interpreting Figueres of speech: complex comparisons:</vt:lpstr>
      <vt:lpstr>Allegories – a simple definition:</vt:lpstr>
      <vt:lpstr>Metonyms and synecdoche </vt:lpstr>
      <vt:lpstr>  Synecdoche </vt:lpstr>
      <vt:lpstr>Types: OT contains some shadows or types, shadows include people, events, actions, objects, and ceremonies.  </vt:lpstr>
      <vt:lpstr>Irony and hyperbole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1</cp:revision>
  <dcterms:created xsi:type="dcterms:W3CDTF">2025-10-15T19:59:23Z</dcterms:created>
  <dcterms:modified xsi:type="dcterms:W3CDTF">2025-10-15T21:24:06Z</dcterms:modified>
</cp:coreProperties>
</file>