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1" r:id="rId4"/>
    <p:sldId id="258" r:id="rId5"/>
    <p:sldId id="259" r:id="rId6"/>
    <p:sldId id="260" r:id="rId7"/>
    <p:sldId id="263" r:id="rId8"/>
    <p:sldId id="264" r:id="rId9"/>
    <p:sldId id="265" r:id="rId10"/>
    <p:sldId id="266"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530"/>
    <p:restoredTop sz="94628"/>
  </p:normalViewPr>
  <p:slideViewPr>
    <p:cSldViewPr snapToGrid="0">
      <p:cViewPr varScale="1">
        <p:scale>
          <a:sx n="96" d="100"/>
          <a:sy n="96" d="100"/>
        </p:scale>
        <p:origin x="168" y="2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a:pPr/>
              <a:t>10/22/25</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10/22/25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a:pPr/>
              <a:t>10/22/25</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10/22/25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a:pPr/>
              <a:t>10/22/25</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a:pPr/>
              <a:t>10/22/25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a:pPr/>
              <a:t>10/22/25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a:pPr/>
              <a:t>10/22/25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a:pPr/>
              <a:t>10/22/25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a:pPr/>
              <a:t>10/22/25</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10/22/25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a:pPr/>
              <a:t>10/22/25</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50C427-A606-3D12-B3BD-AA5767393C8D}"/>
              </a:ext>
            </a:extLst>
          </p:cNvPr>
          <p:cNvSpPr>
            <a:spLocks noGrp="1"/>
          </p:cNvSpPr>
          <p:nvPr>
            <p:ph type="ctrTitle"/>
          </p:nvPr>
        </p:nvSpPr>
        <p:spPr>
          <a:xfrm>
            <a:off x="581191" y="1020432"/>
            <a:ext cx="10993549" cy="1069626"/>
          </a:xfrm>
        </p:spPr>
        <p:txBody>
          <a:bodyPr/>
          <a:lstStyle/>
          <a:p>
            <a:r>
              <a:rPr lang="en-US" dirty="0"/>
              <a:t>Unit 3	Chapter 7</a:t>
            </a:r>
          </a:p>
        </p:txBody>
      </p:sp>
      <p:sp>
        <p:nvSpPr>
          <p:cNvPr id="3" name="Subtitle 2">
            <a:extLst>
              <a:ext uri="{FF2B5EF4-FFF2-40B4-BE49-F238E27FC236}">
                <a16:creationId xmlns:a16="http://schemas.microsoft.com/office/drawing/2014/main" id="{192302F0-BF4E-072A-1708-97C274EC2602}"/>
              </a:ext>
            </a:extLst>
          </p:cNvPr>
          <p:cNvSpPr>
            <a:spLocks noGrp="1"/>
          </p:cNvSpPr>
          <p:nvPr>
            <p:ph type="subTitle" idx="1"/>
          </p:nvPr>
        </p:nvSpPr>
        <p:spPr>
          <a:xfrm>
            <a:off x="476691" y="2090058"/>
            <a:ext cx="10993546" cy="4297679"/>
          </a:xfrm>
        </p:spPr>
        <p:txBody>
          <a:bodyPr>
            <a:normAutofit lnSpcReduction="10000"/>
          </a:bodyPr>
          <a:lstStyle/>
          <a:p>
            <a:pPr algn="ctr"/>
            <a:r>
              <a:rPr lang="en-US" sz="2800" dirty="0">
                <a:solidFill>
                  <a:schemeClr val="tx1"/>
                </a:solidFill>
              </a:rPr>
              <a:t>Session 7 7.1 - 7.3 Genres: Historical Narrative, Stories of History</a:t>
            </a:r>
          </a:p>
          <a:p>
            <a:pPr algn="ctr"/>
            <a:endParaRPr lang="en-US" sz="2800" dirty="0">
              <a:solidFill>
                <a:schemeClr val="bg1"/>
              </a:solidFill>
            </a:endParaRPr>
          </a:p>
          <a:p>
            <a:pPr algn="ctr"/>
            <a:r>
              <a:rPr lang="en-US" sz="2800" dirty="0">
                <a:solidFill>
                  <a:schemeClr val="bg1"/>
                </a:solidFill>
              </a:rPr>
              <a:t>Separate the Enduring from the Temporary. .............................. 50</a:t>
            </a:r>
          </a:p>
          <a:p>
            <a:endParaRPr lang="en-US" sz="2800" dirty="0">
              <a:solidFill>
                <a:schemeClr val="bg1"/>
              </a:solidFill>
            </a:endParaRPr>
          </a:p>
          <a:p>
            <a:r>
              <a:rPr lang="en-US" sz="2800" dirty="0">
                <a:solidFill>
                  <a:schemeClr val="bg1"/>
                </a:solidFill>
              </a:rPr>
              <a:t>Discern the Author’s Purpose: Part 1. ............................................. 51</a:t>
            </a:r>
          </a:p>
          <a:p>
            <a:endParaRPr lang="en-US" sz="2800" dirty="0">
              <a:solidFill>
                <a:schemeClr val="bg1"/>
              </a:solidFill>
            </a:endParaRPr>
          </a:p>
          <a:p>
            <a:r>
              <a:rPr lang="en-US" sz="2800" dirty="0">
                <a:solidFill>
                  <a:schemeClr val="bg1"/>
                </a:solidFill>
              </a:rPr>
              <a:t>Discern the Author’s Purpose: Part 2. ............................................. 52</a:t>
            </a:r>
          </a:p>
          <a:p>
            <a:endParaRPr lang="en-US" dirty="0"/>
          </a:p>
        </p:txBody>
      </p:sp>
    </p:spTree>
    <p:extLst>
      <p:ext uri="{BB962C8B-B14F-4D97-AF65-F5344CB8AC3E}">
        <p14:creationId xmlns:p14="http://schemas.microsoft.com/office/powerpoint/2010/main" val="11449718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FA42864C-2814-EB02-9F79-D9AC8454939E}"/>
              </a:ext>
            </a:extLst>
          </p:cNvPr>
          <p:cNvSpPr txBox="1"/>
          <p:nvPr/>
        </p:nvSpPr>
        <p:spPr>
          <a:xfrm>
            <a:off x="300446" y="0"/>
            <a:ext cx="11508377" cy="7478970"/>
          </a:xfrm>
          <a:prstGeom prst="rect">
            <a:avLst/>
          </a:prstGeom>
          <a:noFill/>
        </p:spPr>
        <p:txBody>
          <a:bodyPr wrap="square" rtlCol="0">
            <a:spAutoFit/>
          </a:bodyPr>
          <a:lstStyle/>
          <a:p>
            <a:r>
              <a:rPr lang="en-US" sz="3200" dirty="0"/>
              <a:t>Literary Vocabulary:</a:t>
            </a:r>
          </a:p>
          <a:p>
            <a:endParaRPr lang="en-US" sz="2800" dirty="0"/>
          </a:p>
          <a:p>
            <a:pPr marL="514350" indent="-514350">
              <a:buAutoNum type="arabicPeriod"/>
            </a:pPr>
            <a:r>
              <a:rPr lang="en-US" sz="2800" u="sng" dirty="0"/>
              <a:t>Fables</a:t>
            </a:r>
            <a:r>
              <a:rPr lang="en-US" sz="2800" dirty="0"/>
              <a:t>: a short story, typically with animals as characters, teaching a moral thought – Aesop’s fables</a:t>
            </a:r>
          </a:p>
          <a:p>
            <a:pPr marL="514350" indent="-514350">
              <a:buAutoNum type="arabicPeriod"/>
            </a:pPr>
            <a:endParaRPr lang="en-US" sz="2800" dirty="0"/>
          </a:p>
          <a:p>
            <a:pPr marL="514350" indent="-514350">
              <a:buAutoNum type="arabicPeriod"/>
            </a:pPr>
            <a:r>
              <a:rPr lang="en-US" sz="2800" u="sng" dirty="0"/>
              <a:t>Myths</a:t>
            </a:r>
            <a:r>
              <a:rPr lang="en-US" sz="2800" dirty="0"/>
              <a:t>: a traditional or legendary story, usually concerning some being (person) or hero or event, not necessarily based on facts or a natural explanation; an invented story; imaginary story or an unproved/false collection of beliefs </a:t>
            </a:r>
          </a:p>
          <a:p>
            <a:pPr marL="514350" indent="-514350">
              <a:buAutoNum type="arabicPeriod"/>
            </a:pPr>
            <a:endParaRPr lang="en-US" sz="2800" dirty="0"/>
          </a:p>
          <a:p>
            <a:pPr marL="514350" indent="-514350">
              <a:buAutoNum type="arabicPeriod"/>
            </a:pPr>
            <a:r>
              <a:rPr lang="en-US" sz="2800" u="sng" dirty="0"/>
              <a:t>Legends</a:t>
            </a:r>
            <a:r>
              <a:rPr lang="en-US" sz="2800" dirty="0"/>
              <a:t>: a story from the past that is believed by many people but cannot be proven to be true</a:t>
            </a:r>
          </a:p>
          <a:p>
            <a:pPr marL="514350" indent="-514350">
              <a:buAutoNum type="arabicPeriod"/>
            </a:pPr>
            <a:endParaRPr lang="en-US" sz="2800" dirty="0"/>
          </a:p>
          <a:p>
            <a:r>
              <a:rPr lang="en-US" sz="2800" dirty="0"/>
              <a:t>The non-believers often call the Bible one or two of these terms.  II Tim 3:16</a:t>
            </a:r>
          </a:p>
          <a:p>
            <a:pPr marL="514350" indent="-514350">
              <a:buAutoNum type="arabicPeriod"/>
            </a:pPr>
            <a:endParaRPr lang="en-US" sz="2800" dirty="0"/>
          </a:p>
          <a:p>
            <a:pPr marL="514350" indent="-514350">
              <a:buAutoNum type="arabicPeriod"/>
            </a:pPr>
            <a:endParaRPr lang="en-US" sz="2800" dirty="0"/>
          </a:p>
          <a:p>
            <a:pPr marL="514350" indent="-514350">
              <a:buAutoNum type="arabicPeriod"/>
            </a:pPr>
            <a:endParaRPr lang="en-US" sz="2800" dirty="0"/>
          </a:p>
        </p:txBody>
      </p:sp>
    </p:spTree>
    <p:extLst>
      <p:ext uri="{BB962C8B-B14F-4D97-AF65-F5344CB8AC3E}">
        <p14:creationId xmlns:p14="http://schemas.microsoft.com/office/powerpoint/2010/main" val="11236973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5FABE8-4895-00F3-529A-9A17FBA7D6E6}"/>
              </a:ext>
            </a:extLst>
          </p:cNvPr>
          <p:cNvSpPr>
            <a:spLocks noGrp="1"/>
          </p:cNvSpPr>
          <p:nvPr>
            <p:ph type="title"/>
          </p:nvPr>
        </p:nvSpPr>
        <p:spPr/>
        <p:txBody>
          <a:bodyPr anchor="t">
            <a:normAutofit fontScale="90000"/>
          </a:bodyPr>
          <a:lstStyle/>
          <a:p>
            <a:r>
              <a:rPr lang="en-US" dirty="0"/>
              <a:t>Historical narrative is a literary genre that does not just tell us the truth—it </a:t>
            </a:r>
            <a:r>
              <a:rPr lang="en-US" u="sng" dirty="0"/>
              <a:t>shows</a:t>
            </a:r>
            <a:r>
              <a:rPr lang="en-US" dirty="0"/>
              <a:t> us the truth.</a:t>
            </a:r>
            <a:br>
              <a:rPr lang="en-US" dirty="0"/>
            </a:br>
            <a:endParaRPr lang="en-US" dirty="0"/>
          </a:p>
        </p:txBody>
      </p:sp>
      <p:sp>
        <p:nvSpPr>
          <p:cNvPr id="3" name="Content Placeholder 2">
            <a:extLst>
              <a:ext uri="{FF2B5EF4-FFF2-40B4-BE49-F238E27FC236}">
                <a16:creationId xmlns:a16="http://schemas.microsoft.com/office/drawing/2014/main" id="{00F67742-5B2A-98F0-8978-E96D857B04FF}"/>
              </a:ext>
            </a:extLst>
          </p:cNvPr>
          <p:cNvSpPr>
            <a:spLocks noGrp="1"/>
          </p:cNvSpPr>
          <p:nvPr>
            <p:ph idx="1"/>
          </p:nvPr>
        </p:nvSpPr>
        <p:spPr>
          <a:xfrm>
            <a:off x="222069" y="2180496"/>
            <a:ext cx="11782697" cy="4350933"/>
          </a:xfrm>
        </p:spPr>
        <p:txBody>
          <a:bodyPr anchor="t">
            <a:normAutofit lnSpcReduction="10000"/>
          </a:bodyPr>
          <a:lstStyle/>
          <a:p>
            <a:pPr marL="0" indent="0">
              <a:buNone/>
            </a:pPr>
            <a:r>
              <a:rPr lang="en-US" sz="2800" dirty="0"/>
              <a:t>What is the difference between a normative action and a descriptive action?</a:t>
            </a:r>
          </a:p>
          <a:p>
            <a:r>
              <a:rPr lang="en-US" sz="2800" dirty="0"/>
              <a:t>A normative action is one </a:t>
            </a:r>
            <a:r>
              <a:rPr lang="en-US" sz="2800" u="sng" dirty="0"/>
              <a:t>meant to be a pattern for all believers</a:t>
            </a:r>
            <a:r>
              <a:rPr lang="en-US" sz="2800" dirty="0"/>
              <a:t>. Other actions and commands simply describe what happened as a background to the story—these are not set forth as a pattern for us today</a:t>
            </a:r>
            <a:r>
              <a:rPr lang="en-US" dirty="0"/>
              <a:t> </a:t>
            </a:r>
          </a:p>
          <a:p>
            <a:pPr marL="0" indent="0">
              <a:buNone/>
            </a:pPr>
            <a:endParaRPr lang="en-US" i="1" dirty="0"/>
          </a:p>
          <a:p>
            <a:r>
              <a:rPr lang="en-US" sz="2800" dirty="0"/>
              <a:t>Ex: Is a believer allowed to marry an unbeliever as Esther did (Esther 2)? Should a new convert divorce an unbelieving mate as Ezra commanded the Jews to do (Ezra 9:1–2; 10:10–11)? Will a Christian leader be punished as David was (1 Chronicles 21) if he or she counts the people who attend church? </a:t>
            </a:r>
          </a:p>
          <a:p>
            <a:endParaRPr lang="en-US" sz="2800" i="1" dirty="0"/>
          </a:p>
          <a:p>
            <a:endParaRPr lang="en-US" dirty="0"/>
          </a:p>
          <a:p>
            <a:pPr marL="0" indent="0">
              <a:buNone/>
            </a:pPr>
            <a:endParaRPr lang="en-US" sz="2800" dirty="0"/>
          </a:p>
          <a:p>
            <a:endParaRPr lang="en-US" sz="2800" dirty="0"/>
          </a:p>
        </p:txBody>
      </p:sp>
    </p:spTree>
    <p:extLst>
      <p:ext uri="{BB962C8B-B14F-4D97-AF65-F5344CB8AC3E}">
        <p14:creationId xmlns:p14="http://schemas.microsoft.com/office/powerpoint/2010/main" val="35588226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C266B9D-DC87-430A-8D3A-2E83639A17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69282F36-261B-49B3-8CA9-FB857C475A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5422"/>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4" name="Rectangle 13">
            <a:extLst>
              <a:ext uri="{FF2B5EF4-FFF2-40B4-BE49-F238E27FC236}">
                <a16:creationId xmlns:a16="http://schemas.microsoft.com/office/drawing/2014/main" id="{B87215C3-3B83-4BE7-9213-26E084BD61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4341"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6" name="Rectangle 15">
            <a:extLst>
              <a:ext uri="{FF2B5EF4-FFF2-40B4-BE49-F238E27FC236}">
                <a16:creationId xmlns:a16="http://schemas.microsoft.com/office/drawing/2014/main" id="{13A105D4-2907-419E-8223-4C266BA1E5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pic>
        <p:nvPicPr>
          <p:cNvPr id="5" name="Picture 4">
            <a:extLst>
              <a:ext uri="{FF2B5EF4-FFF2-40B4-BE49-F238E27FC236}">
                <a16:creationId xmlns:a16="http://schemas.microsoft.com/office/drawing/2014/main" id="{0C2FEDBC-89F2-ACEF-E804-531A4C0A3C7F}"/>
              </a:ext>
            </a:extLst>
          </p:cNvPr>
          <p:cNvPicPr>
            <a:picLocks noChangeAspect="1"/>
          </p:cNvPicPr>
          <p:nvPr/>
        </p:nvPicPr>
        <p:blipFill>
          <a:blip r:embed="rId2"/>
          <a:srcRect t="14117" b="50000"/>
          <a:stretch>
            <a:fillRect/>
          </a:stretch>
        </p:blipFill>
        <p:spPr>
          <a:xfrm>
            <a:off x="484104" y="599724"/>
            <a:ext cx="11216998" cy="5200321"/>
          </a:xfrm>
          <a:prstGeom prst="rect">
            <a:avLst/>
          </a:prstGeom>
        </p:spPr>
      </p:pic>
      <p:sp>
        <p:nvSpPr>
          <p:cNvPr id="18" name="Rectangle 17">
            <a:extLst>
              <a:ext uri="{FF2B5EF4-FFF2-40B4-BE49-F238E27FC236}">
                <a16:creationId xmlns:a16="http://schemas.microsoft.com/office/drawing/2014/main" id="{1EEE7F17-8E08-4C69-8E22-661908E6DF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3" y="5873675"/>
            <a:ext cx="11296733" cy="51689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3" name="TextBox 2">
            <a:extLst>
              <a:ext uri="{FF2B5EF4-FFF2-40B4-BE49-F238E27FC236}">
                <a16:creationId xmlns:a16="http://schemas.microsoft.com/office/drawing/2014/main" id="{73C0E876-AA3A-5D89-F61E-D30E9EEEE4E4}"/>
              </a:ext>
            </a:extLst>
          </p:cNvPr>
          <p:cNvSpPr txBox="1"/>
          <p:nvPr/>
        </p:nvSpPr>
        <p:spPr>
          <a:xfrm>
            <a:off x="418011" y="391886"/>
            <a:ext cx="11508378" cy="6296297"/>
          </a:xfrm>
          <a:prstGeom prst="rect">
            <a:avLst/>
          </a:prstGeom>
          <a:noFill/>
        </p:spPr>
        <p:txBody>
          <a:bodyPr wrap="square" rtlCol="0">
            <a:spAutoFit/>
          </a:bodyPr>
          <a:lstStyle/>
          <a:p>
            <a:endParaRPr lang="en-US" dirty="0"/>
          </a:p>
        </p:txBody>
      </p:sp>
      <p:sp>
        <p:nvSpPr>
          <p:cNvPr id="6" name="TextBox 5">
            <a:extLst>
              <a:ext uri="{FF2B5EF4-FFF2-40B4-BE49-F238E27FC236}">
                <a16:creationId xmlns:a16="http://schemas.microsoft.com/office/drawing/2014/main" id="{382E5249-C4E0-E5DB-9939-825A1F9574AE}"/>
              </a:ext>
            </a:extLst>
          </p:cNvPr>
          <p:cNvSpPr txBox="1"/>
          <p:nvPr/>
        </p:nvSpPr>
        <p:spPr>
          <a:xfrm>
            <a:off x="3082834" y="3540034"/>
            <a:ext cx="300446" cy="369332"/>
          </a:xfrm>
          <a:prstGeom prst="rect">
            <a:avLst/>
          </a:prstGeom>
          <a:noFill/>
        </p:spPr>
        <p:txBody>
          <a:bodyPr wrap="square" rtlCol="0">
            <a:spAutoFit/>
          </a:bodyPr>
          <a:lstStyle/>
          <a:p>
            <a:r>
              <a:rPr lang="en-US" dirty="0"/>
              <a:t>N</a:t>
            </a:r>
          </a:p>
        </p:txBody>
      </p:sp>
    </p:spTree>
    <p:extLst>
      <p:ext uri="{BB962C8B-B14F-4D97-AF65-F5344CB8AC3E}">
        <p14:creationId xmlns:p14="http://schemas.microsoft.com/office/powerpoint/2010/main" val="280079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17C71F-72DB-0A46-404B-16942F635835}"/>
              </a:ext>
            </a:extLst>
          </p:cNvPr>
          <p:cNvSpPr>
            <a:spLocks noGrp="1"/>
          </p:cNvSpPr>
          <p:nvPr>
            <p:ph type="title"/>
          </p:nvPr>
        </p:nvSpPr>
        <p:spPr/>
        <p:txBody>
          <a:bodyPr>
            <a:normAutofit/>
          </a:bodyPr>
          <a:lstStyle/>
          <a:p>
            <a:r>
              <a:rPr lang="en-US" b="1" dirty="0"/>
              <a:t>Normative or Descriptive – 3 Questions to ask:</a:t>
            </a:r>
            <a:br>
              <a:rPr lang="en-US" dirty="0"/>
            </a:br>
            <a:endParaRPr lang="en-US" dirty="0"/>
          </a:p>
        </p:txBody>
      </p:sp>
      <p:sp>
        <p:nvSpPr>
          <p:cNvPr id="3" name="Content Placeholder 2">
            <a:extLst>
              <a:ext uri="{FF2B5EF4-FFF2-40B4-BE49-F238E27FC236}">
                <a16:creationId xmlns:a16="http://schemas.microsoft.com/office/drawing/2014/main" id="{9DB8CB32-36C8-895D-743E-F9C985DA3875}"/>
              </a:ext>
            </a:extLst>
          </p:cNvPr>
          <p:cNvSpPr>
            <a:spLocks noGrp="1"/>
          </p:cNvSpPr>
          <p:nvPr>
            <p:ph idx="1"/>
          </p:nvPr>
        </p:nvSpPr>
        <p:spPr>
          <a:xfrm>
            <a:off x="581191" y="2168434"/>
            <a:ext cx="11029615" cy="4689566"/>
          </a:xfrm>
        </p:spPr>
        <p:txBody>
          <a:bodyPr anchor="t">
            <a:normAutofit fontScale="77500" lnSpcReduction="20000"/>
          </a:bodyPr>
          <a:lstStyle/>
          <a:p>
            <a:pPr marL="514350" indent="-514350">
              <a:buAutoNum type="arabicPeriod"/>
            </a:pPr>
            <a:r>
              <a:rPr lang="en-US" sz="3200" dirty="0"/>
              <a:t>Does other direct teaching in the Bible condemn the action?</a:t>
            </a:r>
          </a:p>
          <a:p>
            <a:pPr marL="0" indent="0">
              <a:buNone/>
            </a:pPr>
            <a:br>
              <a:rPr lang="en-US" sz="3200" dirty="0"/>
            </a:br>
            <a:r>
              <a:rPr lang="en-US" sz="3200" dirty="0"/>
              <a:t>2. 	Is the action, promise, or command confirmed and repeated in other passages of the Bible?</a:t>
            </a:r>
          </a:p>
          <a:p>
            <a:pPr marL="0" indent="0">
              <a:buNone/>
            </a:pPr>
            <a:br>
              <a:rPr lang="en-US" sz="3200" dirty="0"/>
            </a:br>
            <a:r>
              <a:rPr lang="en-US" sz="3200" dirty="0"/>
              <a:t>3. 	Is the action or command only part of a cultural practice of the biblical person/specific story and situation?</a:t>
            </a:r>
          </a:p>
          <a:p>
            <a:pPr marL="0" indent="0">
              <a:buNone/>
            </a:pPr>
            <a:endParaRPr lang="en-US" sz="3200" dirty="0"/>
          </a:p>
          <a:p>
            <a:r>
              <a:rPr lang="en-US" sz="3500" dirty="0"/>
              <a:t>What are some Old Testament practices that are normative—that set a pattern to be followed by believers today?</a:t>
            </a:r>
          </a:p>
          <a:p>
            <a:pPr marL="0" indent="0">
              <a:buNone/>
            </a:pPr>
            <a:br>
              <a:rPr lang="en-US" sz="3200" dirty="0"/>
            </a:br>
            <a:endParaRPr lang="en-US" sz="3200" dirty="0"/>
          </a:p>
        </p:txBody>
      </p:sp>
    </p:spTree>
    <p:extLst>
      <p:ext uri="{BB962C8B-B14F-4D97-AF65-F5344CB8AC3E}">
        <p14:creationId xmlns:p14="http://schemas.microsoft.com/office/powerpoint/2010/main" val="41287214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6349D8-045E-C68D-E6B9-3FC54E724EE5}"/>
              </a:ext>
            </a:extLst>
          </p:cNvPr>
          <p:cNvSpPr>
            <a:spLocks noGrp="1"/>
          </p:cNvSpPr>
          <p:nvPr>
            <p:ph type="title"/>
          </p:nvPr>
        </p:nvSpPr>
        <p:spPr/>
        <p:txBody>
          <a:bodyPr anchor="ctr">
            <a:normAutofit fontScale="90000"/>
          </a:bodyPr>
          <a:lstStyle/>
          <a:p>
            <a:pPr algn="ctr"/>
            <a:br>
              <a:rPr lang="en-US" b="1" dirty="0"/>
            </a:br>
            <a:r>
              <a:rPr lang="en-US" sz="3600" b="1" dirty="0"/>
              <a:t>Discern the Author’s Purpose:</a:t>
            </a:r>
            <a:br>
              <a:rPr lang="en-US" dirty="0"/>
            </a:br>
            <a:endParaRPr lang="en-US" dirty="0"/>
          </a:p>
        </p:txBody>
      </p:sp>
      <p:sp>
        <p:nvSpPr>
          <p:cNvPr id="3" name="Content Placeholder 2">
            <a:extLst>
              <a:ext uri="{FF2B5EF4-FFF2-40B4-BE49-F238E27FC236}">
                <a16:creationId xmlns:a16="http://schemas.microsoft.com/office/drawing/2014/main" id="{CC30FF5C-ED17-2CE9-E7C6-43BFC23DBF99}"/>
              </a:ext>
            </a:extLst>
          </p:cNvPr>
          <p:cNvSpPr>
            <a:spLocks noGrp="1"/>
          </p:cNvSpPr>
          <p:nvPr>
            <p:ph idx="1"/>
          </p:nvPr>
        </p:nvSpPr>
        <p:spPr>
          <a:xfrm>
            <a:off x="581192" y="2477541"/>
            <a:ext cx="11029615" cy="3678303"/>
          </a:xfrm>
        </p:spPr>
        <p:txBody>
          <a:bodyPr anchor="t">
            <a:normAutofit lnSpcReduction="10000"/>
          </a:bodyPr>
          <a:lstStyle/>
          <a:p>
            <a:r>
              <a:rPr lang="en-US" sz="2800" dirty="0"/>
              <a:t>Ex: Indirect approach – David and Nathan in II Sam 12: 1-7</a:t>
            </a:r>
          </a:p>
          <a:p>
            <a:pPr marL="0" indent="0">
              <a:buNone/>
            </a:pPr>
            <a:endParaRPr lang="en-US" sz="2800" dirty="0"/>
          </a:p>
          <a:p>
            <a:r>
              <a:rPr lang="en-US" sz="2800" dirty="0"/>
              <a:t>The </a:t>
            </a:r>
            <a:r>
              <a:rPr lang="en-US" sz="2800" u="sng" dirty="0"/>
              <a:t>stories of the Bible are historical narratives</a:t>
            </a:r>
            <a:r>
              <a:rPr lang="en-US" sz="2800" dirty="0"/>
              <a:t>, not allegories. When we try to find the author’s purpose, we avoid applying or searching for hidden meanings that the author never imagined. We can avoid much error when we do not try to suggest what a story means to us today </a:t>
            </a:r>
            <a:r>
              <a:rPr lang="en-US" sz="2800" b="1" dirty="0"/>
              <a:t>until</a:t>
            </a:r>
            <a:r>
              <a:rPr lang="en-US" sz="2800" dirty="0"/>
              <a:t> we first understand what the story meant to the writer and those who first heard it.</a:t>
            </a:r>
          </a:p>
          <a:p>
            <a:endParaRPr lang="en-US" sz="2800" dirty="0"/>
          </a:p>
        </p:txBody>
      </p:sp>
    </p:spTree>
    <p:extLst>
      <p:ext uri="{BB962C8B-B14F-4D97-AF65-F5344CB8AC3E}">
        <p14:creationId xmlns:p14="http://schemas.microsoft.com/office/powerpoint/2010/main" val="3777498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DB691D59-8F51-4DD8-AD41-D568D29B08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4" name="Rectangle 13">
            <a:extLst>
              <a:ext uri="{FF2B5EF4-FFF2-40B4-BE49-F238E27FC236}">
                <a16:creationId xmlns:a16="http://schemas.microsoft.com/office/drawing/2014/main" id="{204AEF18-0627-48F3-9B3D-F7E8F050B1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6" name="Rectangle 15">
            <a:extLst>
              <a:ext uri="{FF2B5EF4-FFF2-40B4-BE49-F238E27FC236}">
                <a16:creationId xmlns:a16="http://schemas.microsoft.com/office/drawing/2014/main" id="{CEAEE08A-C572-438F-9753-B0D527A515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8" name="Rectangle 17">
            <a:extLst>
              <a:ext uri="{FF2B5EF4-FFF2-40B4-BE49-F238E27FC236}">
                <a16:creationId xmlns:a16="http://schemas.microsoft.com/office/drawing/2014/main" id="{DB93146F-62ED-4C59-844C-0935D0FB50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useBgFill="1">
        <p:nvSpPr>
          <p:cNvPr id="20" name="Rectangle 19">
            <a:extLst>
              <a:ext uri="{FF2B5EF4-FFF2-40B4-BE49-F238E27FC236}">
                <a16:creationId xmlns:a16="http://schemas.microsoft.com/office/drawing/2014/main" id="{BF3D65BA-1C65-40FB-92EF-83951BDC1D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8175"/>
            <a:ext cx="12191999" cy="62198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a:extLst>
              <a:ext uri="{FF2B5EF4-FFF2-40B4-BE49-F238E27FC236}">
                <a16:creationId xmlns:a16="http://schemas.microsoft.com/office/drawing/2014/main" id="{65CBDACE-6A88-004C-4833-AEC647CBD43D}"/>
              </a:ext>
            </a:extLst>
          </p:cNvPr>
          <p:cNvPicPr>
            <a:picLocks noChangeAspect="1"/>
          </p:cNvPicPr>
          <p:nvPr/>
        </p:nvPicPr>
        <p:blipFill>
          <a:blip r:embed="rId2"/>
          <a:stretch>
            <a:fillRect/>
          </a:stretch>
        </p:blipFill>
        <p:spPr>
          <a:xfrm>
            <a:off x="274320" y="130630"/>
            <a:ext cx="7400211" cy="6635930"/>
          </a:xfrm>
          <a:prstGeom prst="rect">
            <a:avLst/>
          </a:prstGeom>
        </p:spPr>
      </p:pic>
      <p:sp>
        <p:nvSpPr>
          <p:cNvPr id="22" name="Rectangle 21">
            <a:extLst>
              <a:ext uri="{FF2B5EF4-FFF2-40B4-BE49-F238E27FC236}">
                <a16:creationId xmlns:a16="http://schemas.microsoft.com/office/drawing/2014/main" id="{ADF52CCA-FCDD-49A0-BFFC-3BD41F1B82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723899"/>
            <a:ext cx="3703320" cy="5666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4" name="Title 3">
            <a:extLst>
              <a:ext uri="{FF2B5EF4-FFF2-40B4-BE49-F238E27FC236}">
                <a16:creationId xmlns:a16="http://schemas.microsoft.com/office/drawing/2014/main" id="{FAF6A75D-F381-2BEA-19AC-8F3D6D3FDE37}"/>
              </a:ext>
            </a:extLst>
          </p:cNvPr>
          <p:cNvSpPr>
            <a:spLocks noGrp="1"/>
          </p:cNvSpPr>
          <p:nvPr>
            <p:ph type="title"/>
          </p:nvPr>
        </p:nvSpPr>
        <p:spPr>
          <a:xfrm>
            <a:off x="8296275" y="1419225"/>
            <a:ext cx="3081576" cy="4459061"/>
          </a:xfrm>
        </p:spPr>
        <p:txBody>
          <a:bodyPr vert="horz" lIns="91440" tIns="45720" rIns="91440" bIns="45720" rtlCol="0" anchor="t">
            <a:normAutofit/>
          </a:bodyPr>
          <a:lstStyle/>
          <a:p>
            <a:pPr algn="ctr"/>
            <a:r>
              <a:rPr lang="en-US" sz="3600" dirty="0">
                <a:solidFill>
                  <a:srgbClr val="FFFFFF"/>
                </a:solidFill>
              </a:rPr>
              <a:t>Discerning the author’s Purpose – 7 points of a plot</a:t>
            </a:r>
          </a:p>
        </p:txBody>
      </p:sp>
    </p:spTree>
    <p:extLst>
      <p:ext uri="{BB962C8B-B14F-4D97-AF65-F5344CB8AC3E}">
        <p14:creationId xmlns:p14="http://schemas.microsoft.com/office/powerpoint/2010/main" val="6826455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FA5078C9-85CF-5C14-6419-6CF6A545FE14}"/>
              </a:ext>
            </a:extLst>
          </p:cNvPr>
          <p:cNvSpPr txBox="1"/>
          <p:nvPr/>
        </p:nvSpPr>
        <p:spPr>
          <a:xfrm>
            <a:off x="130628" y="0"/>
            <a:ext cx="11913325" cy="6647974"/>
          </a:xfrm>
          <a:prstGeom prst="rect">
            <a:avLst/>
          </a:prstGeom>
          <a:noFill/>
        </p:spPr>
        <p:txBody>
          <a:bodyPr wrap="square">
            <a:spAutoFit/>
          </a:bodyPr>
          <a:lstStyle/>
          <a:p>
            <a:pPr>
              <a:buNone/>
            </a:pPr>
            <a:r>
              <a:rPr lang="en-US" sz="2800" b="1" dirty="0">
                <a:solidFill>
                  <a:srgbClr val="141413"/>
                </a:solidFill>
                <a:effectLst/>
                <a:latin typeface="Arial" panose="020B0604020202020204" pitchFamily="34" charset="0"/>
              </a:rPr>
              <a:t>Part of the Story Description 												Genesis</a:t>
            </a:r>
          </a:p>
          <a:p>
            <a:pPr>
              <a:buNone/>
            </a:pPr>
            <a:endParaRPr lang="en-US" sz="2800" b="1" dirty="0">
              <a:solidFill>
                <a:srgbClr val="141413"/>
              </a:solidFill>
              <a:effectLst/>
              <a:latin typeface="Arial" panose="020B0604020202020204" pitchFamily="34" charset="0"/>
            </a:endParaRPr>
          </a:p>
          <a:p>
            <a:pPr>
              <a:buNone/>
            </a:pPr>
            <a:endParaRPr lang="en-US" sz="2800" dirty="0">
              <a:solidFill>
                <a:srgbClr val="141413"/>
              </a:solidFill>
              <a:effectLst/>
              <a:latin typeface="Arial" panose="020B0604020202020204" pitchFamily="34" charset="0"/>
            </a:endParaRPr>
          </a:p>
          <a:p>
            <a:pPr>
              <a:buNone/>
            </a:pPr>
            <a:r>
              <a:rPr lang="en-US" sz="2400" dirty="0">
                <a:solidFill>
                  <a:srgbClr val="141413"/>
                </a:solidFill>
                <a:effectLst/>
                <a:latin typeface="Arial" panose="020B0604020202020204" pitchFamily="34" charset="0"/>
              </a:rPr>
              <a:t>Introduction 		Abraham settles in Philistine lands as a worshiper of God. 	</a:t>
            </a:r>
            <a:r>
              <a:rPr lang="en-US" dirty="0">
                <a:solidFill>
                  <a:srgbClr val="141413"/>
                </a:solidFill>
                <a:effectLst/>
                <a:latin typeface="Arial" panose="020B0604020202020204" pitchFamily="34" charset="0"/>
              </a:rPr>
              <a:t>21:32–34</a:t>
            </a:r>
          </a:p>
          <a:p>
            <a:pPr>
              <a:buNone/>
            </a:pPr>
            <a:endParaRPr lang="en-US" dirty="0">
              <a:solidFill>
                <a:srgbClr val="141413"/>
              </a:solidFill>
              <a:effectLst/>
              <a:latin typeface="Arial" panose="020B0604020202020204" pitchFamily="34" charset="0"/>
            </a:endParaRPr>
          </a:p>
          <a:p>
            <a:pPr>
              <a:buNone/>
            </a:pPr>
            <a:r>
              <a:rPr lang="en-US" sz="2400" dirty="0">
                <a:solidFill>
                  <a:srgbClr val="141413"/>
                </a:solidFill>
                <a:effectLst/>
                <a:latin typeface="Arial" panose="020B0604020202020204" pitchFamily="34" charset="0"/>
              </a:rPr>
              <a:t>Problem 			God requires Isaac as Abraham’s sacrifice. 						</a:t>
            </a:r>
            <a:r>
              <a:rPr lang="en-US" dirty="0">
                <a:solidFill>
                  <a:srgbClr val="141413"/>
                </a:solidFill>
                <a:effectLst/>
                <a:latin typeface="Arial" panose="020B0604020202020204" pitchFamily="34" charset="0"/>
              </a:rPr>
              <a:t>22:1–2</a:t>
            </a:r>
          </a:p>
          <a:p>
            <a:pPr>
              <a:buNone/>
            </a:pPr>
            <a:endParaRPr lang="en-US" dirty="0">
              <a:solidFill>
                <a:srgbClr val="141413"/>
              </a:solidFill>
              <a:effectLst/>
              <a:latin typeface="Arial" panose="020B0604020202020204" pitchFamily="34" charset="0"/>
            </a:endParaRPr>
          </a:p>
          <a:p>
            <a:pPr>
              <a:buNone/>
            </a:pPr>
            <a:r>
              <a:rPr lang="en-US" sz="2400" dirty="0">
                <a:solidFill>
                  <a:srgbClr val="141413"/>
                </a:solidFill>
                <a:effectLst/>
                <a:latin typeface="Arial" panose="020B0604020202020204" pitchFamily="34" charset="0"/>
              </a:rPr>
              <a:t>Rising action 	Abraham prepares for </a:t>
            </a:r>
            <a:r>
              <a:rPr lang="en-US" sz="2400" dirty="0">
                <a:solidFill>
                  <a:srgbClr val="141413"/>
                </a:solidFill>
                <a:latin typeface="Arial" panose="020B0604020202020204" pitchFamily="34" charset="0"/>
              </a:rPr>
              <a:t>&amp;</a:t>
            </a:r>
            <a:r>
              <a:rPr lang="en-US" sz="2400" dirty="0">
                <a:solidFill>
                  <a:srgbClr val="141413"/>
                </a:solidFill>
                <a:effectLst/>
                <a:latin typeface="Arial" panose="020B0604020202020204" pitchFamily="34" charset="0"/>
              </a:rPr>
              <a:t> walks to the mountain. 				</a:t>
            </a:r>
            <a:r>
              <a:rPr lang="en-US" dirty="0">
                <a:solidFill>
                  <a:srgbClr val="141413"/>
                </a:solidFill>
                <a:effectLst/>
                <a:latin typeface="Arial" panose="020B0604020202020204" pitchFamily="34" charset="0"/>
              </a:rPr>
              <a:t>22:3–7</a:t>
            </a:r>
          </a:p>
          <a:p>
            <a:pPr>
              <a:buNone/>
            </a:pPr>
            <a:endParaRPr lang="en-US" dirty="0">
              <a:solidFill>
                <a:srgbClr val="141413"/>
              </a:solidFill>
              <a:effectLst/>
              <a:latin typeface="Arial" panose="020B0604020202020204" pitchFamily="34" charset="0"/>
            </a:endParaRPr>
          </a:p>
          <a:p>
            <a:pPr>
              <a:buNone/>
            </a:pPr>
            <a:r>
              <a:rPr lang="en-US" sz="2400" dirty="0">
                <a:solidFill>
                  <a:srgbClr val="141413"/>
                </a:solidFill>
                <a:effectLst/>
                <a:latin typeface="Arial" panose="020B0604020202020204" pitchFamily="34" charset="0"/>
              </a:rPr>
              <a:t>Turning point 	The final ascent to the act of sacrifice is begun with Abraham</a:t>
            </a:r>
          </a:p>
          <a:p>
            <a:pPr>
              <a:buNone/>
            </a:pPr>
            <a:r>
              <a:rPr lang="en-US" sz="2400" dirty="0">
                <a:solidFill>
                  <a:srgbClr val="141413"/>
                </a:solidFill>
                <a:effectLst/>
                <a:latin typeface="Arial" panose="020B0604020202020204" pitchFamily="34" charset="0"/>
              </a:rPr>
              <a:t>						committed to obedience.										</a:t>
            </a:r>
            <a:r>
              <a:rPr lang="en-US" dirty="0">
                <a:solidFill>
                  <a:srgbClr val="141413"/>
                </a:solidFill>
                <a:effectLst/>
                <a:latin typeface="Arial" panose="020B0604020202020204" pitchFamily="34" charset="0"/>
              </a:rPr>
              <a:t>22:8</a:t>
            </a:r>
          </a:p>
          <a:p>
            <a:pPr>
              <a:buNone/>
            </a:pPr>
            <a:endParaRPr lang="en-US" dirty="0">
              <a:solidFill>
                <a:srgbClr val="141413"/>
              </a:solidFill>
              <a:effectLst/>
              <a:latin typeface="Arial" panose="020B0604020202020204" pitchFamily="34" charset="0"/>
            </a:endParaRPr>
          </a:p>
          <a:p>
            <a:pPr>
              <a:buNone/>
            </a:pPr>
            <a:r>
              <a:rPr lang="en-US" sz="2400" dirty="0">
                <a:solidFill>
                  <a:srgbClr val="141413"/>
                </a:solidFill>
                <a:effectLst/>
                <a:latin typeface="Arial" panose="020B0604020202020204" pitchFamily="34" charset="0"/>
              </a:rPr>
              <a:t>Problem</a:t>
            </a:r>
            <a:r>
              <a:rPr lang="en-US" sz="2000" dirty="0">
                <a:solidFill>
                  <a:srgbClr val="141413"/>
                </a:solidFill>
                <a:effectLst/>
                <a:latin typeface="Arial" panose="020B0604020202020204" pitchFamily="34" charset="0"/>
              </a:rPr>
              <a:t> increases </a:t>
            </a:r>
            <a:r>
              <a:rPr lang="en-US" sz="2400" dirty="0">
                <a:solidFill>
                  <a:srgbClr val="141413"/>
                </a:solidFill>
                <a:effectLst/>
                <a:latin typeface="Arial" panose="020B0604020202020204" pitchFamily="34" charset="0"/>
              </a:rPr>
              <a:t>Abraham prepares Isaac to die as a sacrifice. 					</a:t>
            </a:r>
            <a:r>
              <a:rPr lang="en-US" dirty="0">
                <a:solidFill>
                  <a:srgbClr val="141413"/>
                </a:solidFill>
                <a:effectLst/>
                <a:latin typeface="Arial" panose="020B0604020202020204" pitchFamily="34" charset="0"/>
              </a:rPr>
              <a:t>22:9–10</a:t>
            </a:r>
          </a:p>
          <a:p>
            <a:pPr>
              <a:buNone/>
            </a:pPr>
            <a:endParaRPr lang="en-US" dirty="0">
              <a:solidFill>
                <a:srgbClr val="141413"/>
              </a:solidFill>
              <a:effectLst/>
              <a:latin typeface="Arial" panose="020B0604020202020204" pitchFamily="34" charset="0"/>
            </a:endParaRPr>
          </a:p>
          <a:p>
            <a:pPr>
              <a:buNone/>
            </a:pPr>
            <a:r>
              <a:rPr lang="en-US" sz="2400" dirty="0">
                <a:solidFill>
                  <a:srgbClr val="141413"/>
                </a:solidFill>
                <a:effectLst/>
                <a:latin typeface="Arial" panose="020B0604020202020204" pitchFamily="34" charset="0"/>
              </a:rPr>
              <a:t>Climax 			Abraham is interrupted and his obedience is recognized. 		</a:t>
            </a:r>
            <a:r>
              <a:rPr lang="en-US" dirty="0">
                <a:solidFill>
                  <a:srgbClr val="141413"/>
                </a:solidFill>
                <a:effectLst/>
                <a:latin typeface="Arial" panose="020B0604020202020204" pitchFamily="34" charset="0"/>
              </a:rPr>
              <a:t>22:11–12</a:t>
            </a:r>
          </a:p>
          <a:p>
            <a:pPr>
              <a:buNone/>
            </a:pPr>
            <a:endParaRPr lang="en-US" dirty="0">
              <a:solidFill>
                <a:srgbClr val="141413"/>
              </a:solidFill>
              <a:effectLst/>
              <a:latin typeface="Arial" panose="020B0604020202020204" pitchFamily="34" charset="0"/>
            </a:endParaRPr>
          </a:p>
          <a:p>
            <a:pPr>
              <a:buNone/>
            </a:pPr>
            <a:r>
              <a:rPr lang="en-US" sz="2400" dirty="0">
                <a:solidFill>
                  <a:srgbClr val="141413"/>
                </a:solidFill>
                <a:effectLst/>
                <a:latin typeface="Arial" panose="020B0604020202020204" pitchFamily="34" charset="0"/>
              </a:rPr>
              <a:t>Result 			A substitute sacrifice is provided. 									</a:t>
            </a:r>
            <a:r>
              <a:rPr lang="en-US" dirty="0">
                <a:solidFill>
                  <a:srgbClr val="141413"/>
                </a:solidFill>
                <a:effectLst/>
                <a:latin typeface="Arial" panose="020B0604020202020204" pitchFamily="34" charset="0"/>
              </a:rPr>
              <a:t>22:13–18</a:t>
            </a:r>
          </a:p>
          <a:p>
            <a:pPr>
              <a:buNone/>
            </a:pPr>
            <a:endParaRPr lang="en-US" dirty="0">
              <a:solidFill>
                <a:srgbClr val="141413"/>
              </a:solidFill>
              <a:effectLst/>
              <a:latin typeface="Arial" panose="020B0604020202020204" pitchFamily="34" charset="0"/>
            </a:endParaRPr>
          </a:p>
          <a:p>
            <a:pPr>
              <a:buNone/>
            </a:pPr>
            <a:r>
              <a:rPr lang="en-US" sz="2400" dirty="0">
                <a:solidFill>
                  <a:srgbClr val="141413"/>
                </a:solidFill>
                <a:effectLst/>
                <a:latin typeface="Arial" panose="020B0604020202020204" pitchFamily="34" charset="0"/>
              </a:rPr>
              <a:t>Post-script 		Abraham is promised blessing for his obedience and faith. 	</a:t>
            </a:r>
            <a:r>
              <a:rPr lang="en-US" dirty="0">
                <a:solidFill>
                  <a:srgbClr val="141413"/>
                </a:solidFill>
                <a:effectLst/>
                <a:latin typeface="Arial" panose="020B0604020202020204" pitchFamily="34" charset="0"/>
              </a:rPr>
              <a:t>22:19</a:t>
            </a:r>
          </a:p>
        </p:txBody>
      </p:sp>
    </p:spTree>
    <p:extLst>
      <p:ext uri="{BB962C8B-B14F-4D97-AF65-F5344CB8AC3E}">
        <p14:creationId xmlns:p14="http://schemas.microsoft.com/office/powerpoint/2010/main" val="26057981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BF456A8-30E4-E53D-D5BE-5DBC5A35D04A}"/>
              </a:ext>
            </a:extLst>
          </p:cNvPr>
          <p:cNvSpPr txBox="1"/>
          <p:nvPr/>
        </p:nvSpPr>
        <p:spPr>
          <a:xfrm>
            <a:off x="483326" y="111264"/>
            <a:ext cx="11430000" cy="6124754"/>
          </a:xfrm>
          <a:prstGeom prst="rect">
            <a:avLst/>
          </a:prstGeom>
          <a:noFill/>
        </p:spPr>
        <p:txBody>
          <a:bodyPr wrap="square">
            <a:spAutoFit/>
          </a:bodyPr>
          <a:lstStyle/>
          <a:p>
            <a:pPr>
              <a:buNone/>
            </a:pPr>
            <a:r>
              <a:rPr lang="en-US" b="1" dirty="0">
                <a:solidFill>
                  <a:srgbClr val="141413"/>
                </a:solidFill>
                <a:effectLst/>
                <a:latin typeface="Arial" panose="020B0604020202020204" pitchFamily="34" charset="0"/>
              </a:rPr>
              <a:t>Part of the Story Description 																1 Kings</a:t>
            </a:r>
          </a:p>
          <a:p>
            <a:pPr>
              <a:buNone/>
            </a:pPr>
            <a:endParaRPr lang="en-US" b="1" dirty="0">
              <a:solidFill>
                <a:srgbClr val="141413"/>
              </a:solidFill>
              <a:latin typeface="Arial" panose="020B0604020202020204" pitchFamily="34" charset="0"/>
            </a:endParaRPr>
          </a:p>
          <a:p>
            <a:pPr>
              <a:buNone/>
            </a:pPr>
            <a:endParaRPr lang="en-US" b="1" dirty="0">
              <a:solidFill>
                <a:srgbClr val="141413"/>
              </a:solidFill>
              <a:effectLst/>
              <a:latin typeface="Arial" panose="020B0604020202020204" pitchFamily="34" charset="0"/>
            </a:endParaRPr>
          </a:p>
          <a:p>
            <a:pPr>
              <a:buNone/>
            </a:pPr>
            <a:endParaRPr lang="en-US" dirty="0">
              <a:solidFill>
                <a:srgbClr val="141413"/>
              </a:solidFill>
              <a:effectLst/>
              <a:latin typeface="Arial" panose="020B0604020202020204" pitchFamily="34" charset="0"/>
            </a:endParaRPr>
          </a:p>
          <a:p>
            <a:pPr>
              <a:buNone/>
            </a:pPr>
            <a:r>
              <a:rPr lang="en-US" sz="2000" dirty="0">
                <a:solidFill>
                  <a:srgbClr val="141413"/>
                </a:solidFill>
                <a:effectLst/>
                <a:latin typeface="Arial" panose="020B0604020202020204" pitchFamily="34" charset="0"/>
              </a:rPr>
              <a:t>Introduction			 Elijah challenges Ahab concerning the true God. 					18:16–20</a:t>
            </a:r>
          </a:p>
          <a:p>
            <a:pPr>
              <a:buNone/>
            </a:pPr>
            <a:endParaRPr lang="en-US" sz="2000" dirty="0">
              <a:solidFill>
                <a:srgbClr val="141413"/>
              </a:solidFill>
              <a:effectLst/>
              <a:latin typeface="Arial" panose="020B0604020202020204" pitchFamily="34" charset="0"/>
            </a:endParaRPr>
          </a:p>
          <a:p>
            <a:pPr>
              <a:buNone/>
            </a:pPr>
            <a:r>
              <a:rPr lang="en-US" sz="2000" dirty="0">
                <a:solidFill>
                  <a:srgbClr val="141413"/>
                </a:solidFill>
                <a:effectLst/>
                <a:latin typeface="Arial" panose="020B0604020202020204" pitchFamily="34" charset="0"/>
              </a:rPr>
              <a:t>Problem 			The prophets of Baal are assembled and Elijah tries, but fails, to rally the </a:t>
            </a:r>
          </a:p>
          <a:p>
            <a:pPr>
              <a:buNone/>
            </a:pPr>
            <a:r>
              <a:rPr lang="en-US" sz="2000" dirty="0">
                <a:solidFill>
                  <a:srgbClr val="141413"/>
                </a:solidFill>
                <a:latin typeface="Arial" panose="020B0604020202020204" pitchFamily="34" charset="0"/>
              </a:rPr>
              <a:t>						</a:t>
            </a:r>
            <a:r>
              <a:rPr lang="en-US" sz="2000" dirty="0">
                <a:solidFill>
                  <a:srgbClr val="141413"/>
                </a:solidFill>
                <a:effectLst/>
                <a:latin typeface="Arial" panose="020B0604020202020204" pitchFamily="34" charset="0"/>
              </a:rPr>
              <a:t>people to loyalty to God.											18:20–21</a:t>
            </a:r>
          </a:p>
          <a:p>
            <a:pPr>
              <a:buNone/>
            </a:pPr>
            <a:endParaRPr lang="en-US" sz="2000" dirty="0">
              <a:solidFill>
                <a:srgbClr val="141413"/>
              </a:solidFill>
              <a:effectLst/>
              <a:latin typeface="Arial" panose="020B0604020202020204" pitchFamily="34" charset="0"/>
            </a:endParaRPr>
          </a:p>
          <a:p>
            <a:pPr>
              <a:buNone/>
            </a:pPr>
            <a:r>
              <a:rPr lang="en-US" sz="2000" dirty="0">
                <a:solidFill>
                  <a:srgbClr val="141413"/>
                </a:solidFill>
                <a:effectLst/>
                <a:latin typeface="Arial" panose="020B0604020202020204" pitchFamily="34" charset="0"/>
              </a:rPr>
              <a:t>Rising action 		The Baal prophets attempt to get a response from Baal. 				18:22–29</a:t>
            </a:r>
          </a:p>
          <a:p>
            <a:pPr>
              <a:buNone/>
            </a:pPr>
            <a:endParaRPr lang="en-US" sz="2000" dirty="0">
              <a:solidFill>
                <a:srgbClr val="141413"/>
              </a:solidFill>
              <a:effectLst/>
              <a:latin typeface="Arial" panose="020B0604020202020204" pitchFamily="34" charset="0"/>
            </a:endParaRPr>
          </a:p>
          <a:p>
            <a:pPr>
              <a:buNone/>
            </a:pPr>
            <a:r>
              <a:rPr lang="en-US" sz="2000" dirty="0">
                <a:solidFill>
                  <a:srgbClr val="141413"/>
                </a:solidFill>
                <a:effectLst/>
                <a:latin typeface="Arial" panose="020B0604020202020204" pitchFamily="34" charset="0"/>
              </a:rPr>
              <a:t>Turning point 		Elijah rebuilds the altar in preparation for victory. 						18:30–31</a:t>
            </a:r>
          </a:p>
          <a:p>
            <a:pPr>
              <a:buNone/>
            </a:pPr>
            <a:endParaRPr lang="en-US" sz="2000" dirty="0">
              <a:solidFill>
                <a:srgbClr val="141413"/>
              </a:solidFill>
              <a:effectLst/>
              <a:latin typeface="Arial" panose="020B0604020202020204" pitchFamily="34" charset="0"/>
            </a:endParaRPr>
          </a:p>
          <a:p>
            <a:pPr>
              <a:buNone/>
            </a:pPr>
            <a:r>
              <a:rPr lang="en-US" sz="2000" dirty="0">
                <a:solidFill>
                  <a:srgbClr val="141413"/>
                </a:solidFill>
                <a:effectLst/>
                <a:latin typeface="Arial" panose="020B0604020202020204" pitchFamily="34" charset="0"/>
              </a:rPr>
              <a:t>Problem increases 	Elijah increases the difficulty by pouring water on the altar. 			18:32–37</a:t>
            </a:r>
          </a:p>
          <a:p>
            <a:pPr>
              <a:buNone/>
            </a:pPr>
            <a:endParaRPr lang="en-US" sz="2000" dirty="0">
              <a:solidFill>
                <a:srgbClr val="141413"/>
              </a:solidFill>
              <a:effectLst/>
              <a:latin typeface="Arial" panose="020B0604020202020204" pitchFamily="34" charset="0"/>
            </a:endParaRPr>
          </a:p>
          <a:p>
            <a:pPr>
              <a:buNone/>
            </a:pPr>
            <a:r>
              <a:rPr lang="en-US" sz="2000" dirty="0">
                <a:solidFill>
                  <a:srgbClr val="141413"/>
                </a:solidFill>
                <a:effectLst/>
                <a:latin typeface="Arial" panose="020B0604020202020204" pitchFamily="34" charset="0"/>
              </a:rPr>
              <a:t>Climax 				The fire of the Lord falls and consumes the altar. 					18:38–40</a:t>
            </a:r>
          </a:p>
          <a:p>
            <a:pPr>
              <a:buNone/>
            </a:pPr>
            <a:endParaRPr lang="en-US" sz="2000" dirty="0">
              <a:solidFill>
                <a:srgbClr val="141413"/>
              </a:solidFill>
              <a:effectLst/>
              <a:latin typeface="Arial" panose="020B0604020202020204" pitchFamily="34" charset="0"/>
            </a:endParaRPr>
          </a:p>
          <a:p>
            <a:pPr>
              <a:buNone/>
            </a:pPr>
            <a:r>
              <a:rPr lang="en-US" sz="2000" dirty="0">
                <a:solidFill>
                  <a:srgbClr val="141413"/>
                </a:solidFill>
                <a:effectLst/>
                <a:latin typeface="Arial" panose="020B0604020202020204" pitchFamily="34" charset="0"/>
              </a:rPr>
              <a:t>Result 				The Baal prophets are killed and rain comes to the land. 				18:41–45</a:t>
            </a:r>
          </a:p>
          <a:p>
            <a:pPr>
              <a:buNone/>
            </a:pPr>
            <a:endParaRPr lang="en-US" sz="2000" dirty="0">
              <a:solidFill>
                <a:srgbClr val="141413"/>
              </a:solidFill>
              <a:effectLst/>
              <a:latin typeface="Arial" panose="020B0604020202020204" pitchFamily="34" charset="0"/>
            </a:endParaRPr>
          </a:p>
          <a:p>
            <a:pPr>
              <a:buNone/>
            </a:pPr>
            <a:r>
              <a:rPr lang="en-US" sz="2000" dirty="0">
                <a:solidFill>
                  <a:srgbClr val="141413"/>
                </a:solidFill>
                <a:effectLst/>
                <a:latin typeface="Arial" panose="020B0604020202020204" pitchFamily="34" charset="0"/>
              </a:rPr>
              <a:t>Post-script 			Elijah was empowered to outrun Ahab’s chariot. 							18:46</a:t>
            </a:r>
          </a:p>
        </p:txBody>
      </p:sp>
    </p:spTree>
    <p:extLst>
      <p:ext uri="{BB962C8B-B14F-4D97-AF65-F5344CB8AC3E}">
        <p14:creationId xmlns:p14="http://schemas.microsoft.com/office/powerpoint/2010/main" val="42492386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83B9FF-E4A8-2A99-D743-EAAEE1AD1721}"/>
              </a:ext>
            </a:extLst>
          </p:cNvPr>
          <p:cNvSpPr>
            <a:spLocks noGrp="1"/>
          </p:cNvSpPr>
          <p:nvPr>
            <p:ph type="title"/>
          </p:nvPr>
        </p:nvSpPr>
        <p:spPr/>
        <p:txBody>
          <a:bodyPr/>
          <a:lstStyle/>
          <a:p>
            <a:r>
              <a:rPr lang="en-US" dirty="0"/>
              <a:t>Three Questions for Characters:</a:t>
            </a:r>
          </a:p>
        </p:txBody>
      </p:sp>
      <p:sp>
        <p:nvSpPr>
          <p:cNvPr id="3" name="Content Placeholder 2">
            <a:extLst>
              <a:ext uri="{FF2B5EF4-FFF2-40B4-BE49-F238E27FC236}">
                <a16:creationId xmlns:a16="http://schemas.microsoft.com/office/drawing/2014/main" id="{E67F05F5-EC01-9854-B229-CAA5A9B6991C}"/>
              </a:ext>
            </a:extLst>
          </p:cNvPr>
          <p:cNvSpPr>
            <a:spLocks noGrp="1"/>
          </p:cNvSpPr>
          <p:nvPr>
            <p:ph idx="1"/>
          </p:nvPr>
        </p:nvSpPr>
        <p:spPr>
          <a:xfrm>
            <a:off x="152400" y="2070847"/>
            <a:ext cx="11887200" cy="4693023"/>
          </a:xfrm>
        </p:spPr>
        <p:txBody>
          <a:bodyPr anchor="t">
            <a:normAutofit lnSpcReduction="10000"/>
          </a:bodyPr>
          <a:lstStyle/>
          <a:p>
            <a:pPr marL="342900" indent="-342900">
              <a:buAutoNum type="arabicPeriod"/>
            </a:pPr>
            <a:r>
              <a:rPr lang="en-US" sz="2400" u="sng" dirty="0"/>
              <a:t>Is the character flat or round</a:t>
            </a:r>
            <a:r>
              <a:rPr lang="en-US" sz="2400" dirty="0"/>
              <a:t>? Flat characters are minor characters who do not change or grow much; round characters are major, complex characters who grow or change by the story’s end. </a:t>
            </a:r>
          </a:p>
          <a:p>
            <a:pPr marL="0" indent="0">
              <a:buNone/>
            </a:pPr>
            <a:r>
              <a:rPr lang="en-US" sz="2400" dirty="0"/>
              <a:t>2. </a:t>
            </a:r>
            <a:r>
              <a:rPr lang="en-US" sz="2400" u="sng" dirty="0"/>
              <a:t>Is the character dynamic (changing) or static (staying the same</a:t>
            </a:r>
            <a:r>
              <a:rPr lang="en-US" sz="2400" dirty="0"/>
              <a:t>)? The Bible has many stories of people who change greatly during a story. Seeing how they change helps us discern the writer’s purpose. A person may change for the better or for worse. If a main character’s choice results in a negative result, it shows that the biblical writer is opposed to the character’s decision.</a:t>
            </a:r>
          </a:p>
          <a:p>
            <a:pPr marL="0" indent="0">
              <a:buNone/>
            </a:pPr>
            <a:r>
              <a:rPr lang="en-US" sz="2400" dirty="0"/>
              <a:t>3. </a:t>
            </a:r>
            <a:r>
              <a:rPr lang="en-US" sz="2400" u="sng" dirty="0"/>
              <a:t>Is the character contrasted with a foil</a:t>
            </a:r>
            <a:r>
              <a:rPr lang="en-US" sz="2400" dirty="0"/>
              <a:t>? Biblical authors use contrast to emphasize good and bad. A foil is a person used as a contrast. The contrast may be of persons, actions, or attitudes, as Herod is contrasted with the wise men. These foils serve to emphasize the characteristics of the hero.</a:t>
            </a:r>
          </a:p>
          <a:p>
            <a:pPr marL="0" indent="0">
              <a:buNone/>
            </a:pPr>
            <a:endParaRPr lang="en-US" dirty="0"/>
          </a:p>
          <a:p>
            <a:endParaRPr lang="en-US" dirty="0"/>
          </a:p>
        </p:txBody>
      </p:sp>
    </p:spTree>
    <p:extLst>
      <p:ext uri="{BB962C8B-B14F-4D97-AF65-F5344CB8AC3E}">
        <p14:creationId xmlns:p14="http://schemas.microsoft.com/office/powerpoint/2010/main" val="2364294353"/>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docProps/app.xml><?xml version="1.0" encoding="utf-8"?>
<Properties xmlns="http://schemas.openxmlformats.org/officeDocument/2006/extended-properties" xmlns:vt="http://schemas.openxmlformats.org/officeDocument/2006/docPropsVTypes">
  <Template>Dividend</Template>
  <TotalTime>150</TotalTime>
  <Words>1041</Words>
  <Application>Microsoft Macintosh PowerPoint</Application>
  <PresentationFormat>Widescreen</PresentationFormat>
  <Paragraphs>81</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Gill Sans MT</vt:lpstr>
      <vt:lpstr>Wingdings 2</vt:lpstr>
      <vt:lpstr>Dividend</vt:lpstr>
      <vt:lpstr>Unit 3 Chapter 7</vt:lpstr>
      <vt:lpstr>Historical narrative is a literary genre that does not just tell us the truth—it shows us the truth. </vt:lpstr>
      <vt:lpstr>PowerPoint Presentation</vt:lpstr>
      <vt:lpstr>Normative or Descriptive – 3 Questions to ask: </vt:lpstr>
      <vt:lpstr> Discern the Author’s Purpose: </vt:lpstr>
      <vt:lpstr>Discerning the author’s Purpose – 7 points of a plot</vt:lpstr>
      <vt:lpstr>PowerPoint Presentation</vt:lpstr>
      <vt:lpstr>PowerPoint Presentation</vt:lpstr>
      <vt:lpstr>Three Questions for Characters: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JoAnn Smith</dc:creator>
  <cp:lastModifiedBy>JoAnn Smith</cp:lastModifiedBy>
  <cp:revision>2</cp:revision>
  <dcterms:created xsi:type="dcterms:W3CDTF">2025-10-20T21:35:06Z</dcterms:created>
  <dcterms:modified xsi:type="dcterms:W3CDTF">2025-10-22T23:49:14Z</dcterms:modified>
</cp:coreProperties>
</file>