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51"/>
    <p:restoredTop sz="94628"/>
  </p:normalViewPr>
  <p:slideViewPr>
    <p:cSldViewPr snapToGrid="0">
      <p:cViewPr varScale="1">
        <p:scale>
          <a:sx n="88" d="100"/>
          <a:sy n="88" d="100"/>
        </p:scale>
        <p:origin x="176" y="4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a:t>10/29/25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a:t>10/29/25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a:t>10/29/25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a:t>10/29/25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a:t>10/29/25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a:t>10/29/25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a:t>10/29/25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a:t>10/29/25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a:t>10/29/25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Date Placeholder 1"/>
          <p:cNvSpPr>
            <a:spLocks noGrp="1"/>
          </p:cNvSpPr>
          <p:nvPr>
            <p:ph type="dt" sz="half" idx="10"/>
          </p:nvPr>
        </p:nvSpPr>
        <p:spPr/>
        <p:txBody>
          <a:bodyPr/>
          <a:lstStyle/>
          <a:p>
            <a:fld id="{3D24A7AC-904D-4781-85BA-7D10C17ED021}" type="datetimeFigureOut">
              <a:rPr lang="en-US"/>
              <a:t>10/29/25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a:t>10/29/25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a:t>10/29/25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9E96A-0C70-5EAD-9D57-1A36FB495BFF}"/>
              </a:ext>
            </a:extLst>
          </p:cNvPr>
          <p:cNvSpPr>
            <a:spLocks noGrp="1"/>
          </p:cNvSpPr>
          <p:nvPr>
            <p:ph type="ctrTitle"/>
          </p:nvPr>
        </p:nvSpPr>
        <p:spPr/>
        <p:txBody>
          <a:bodyPr/>
          <a:lstStyle/>
          <a:p>
            <a:r>
              <a:rPr lang="en-US" dirty="0"/>
              <a:t>Unit 3   Chapter 8</a:t>
            </a:r>
          </a:p>
        </p:txBody>
      </p:sp>
      <p:sp>
        <p:nvSpPr>
          <p:cNvPr id="3" name="Subtitle 2">
            <a:extLst>
              <a:ext uri="{FF2B5EF4-FFF2-40B4-BE49-F238E27FC236}">
                <a16:creationId xmlns:a16="http://schemas.microsoft.com/office/drawing/2014/main" id="{700FE1E0-93DB-3BD3-C9A9-E760C4C747E0}"/>
              </a:ext>
            </a:extLst>
          </p:cNvPr>
          <p:cNvSpPr>
            <a:spLocks noGrp="1"/>
          </p:cNvSpPr>
          <p:nvPr>
            <p:ph type="subTitle" idx="1"/>
          </p:nvPr>
        </p:nvSpPr>
        <p:spPr>
          <a:xfrm>
            <a:off x="680322" y="4394039"/>
            <a:ext cx="10814992" cy="1771630"/>
          </a:xfrm>
        </p:spPr>
        <p:txBody>
          <a:bodyPr>
            <a:normAutofit/>
          </a:bodyPr>
          <a:lstStyle/>
          <a:p>
            <a:pPr algn="l"/>
            <a:r>
              <a:rPr lang="en-US" sz="2800" b="1" dirty="0"/>
              <a:t>Lesson 8.1 Salvation Under the Old Covenant and the New</a:t>
            </a:r>
          </a:p>
          <a:p>
            <a:pPr algn="l"/>
            <a:r>
              <a:rPr lang="en-US" sz="2800" b="1" dirty="0"/>
              <a:t>Lesson 8.2 Three Types of Old Testament Laws</a:t>
            </a:r>
            <a:endParaRPr lang="en-US" sz="2800" dirty="0"/>
          </a:p>
          <a:p>
            <a:pPr algn="l"/>
            <a:endParaRPr lang="en-US" dirty="0"/>
          </a:p>
        </p:txBody>
      </p:sp>
    </p:spTree>
    <p:extLst>
      <p:ext uri="{BB962C8B-B14F-4D97-AF65-F5344CB8AC3E}">
        <p14:creationId xmlns:p14="http://schemas.microsoft.com/office/powerpoint/2010/main" val="1269501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6AEA4-D3BC-69F2-A1BB-EB42A2C82EB1}"/>
              </a:ext>
            </a:extLst>
          </p:cNvPr>
          <p:cNvSpPr>
            <a:spLocks noGrp="1"/>
          </p:cNvSpPr>
          <p:nvPr>
            <p:ph type="title"/>
          </p:nvPr>
        </p:nvSpPr>
        <p:spPr>
          <a:xfrm>
            <a:off x="680321" y="753227"/>
            <a:ext cx="9613861" cy="1155085"/>
          </a:xfrm>
        </p:spPr>
        <p:txBody>
          <a:bodyPr anchor="t">
            <a:normAutofit fontScale="90000"/>
          </a:bodyPr>
          <a:lstStyle/>
          <a:p>
            <a:pPr algn="ctr"/>
            <a:r>
              <a:rPr lang="en-US" b="1" dirty="0"/>
              <a:t>Three Types of Laws in the Old Testament:</a:t>
            </a:r>
            <a:br>
              <a:rPr lang="en-US" dirty="0"/>
            </a:br>
            <a:r>
              <a:rPr lang="en-US" b="1" dirty="0"/>
              <a:t>Ceremonial, Civil, and Moral</a:t>
            </a:r>
            <a:br>
              <a:rPr lang="en-US" dirty="0"/>
            </a:br>
            <a:endParaRPr lang="en-US" dirty="0"/>
          </a:p>
        </p:txBody>
      </p:sp>
      <p:graphicFrame>
        <p:nvGraphicFramePr>
          <p:cNvPr id="5" name="Content Placeholder 4">
            <a:extLst>
              <a:ext uri="{FF2B5EF4-FFF2-40B4-BE49-F238E27FC236}">
                <a16:creationId xmlns:a16="http://schemas.microsoft.com/office/drawing/2014/main" id="{A7BA23F7-8AF6-7400-2C68-4319AC0B9943}"/>
              </a:ext>
            </a:extLst>
          </p:cNvPr>
          <p:cNvGraphicFramePr>
            <a:graphicFrameLocks noGrp="1"/>
          </p:cNvGraphicFramePr>
          <p:nvPr>
            <p:ph idx="1"/>
            <p:extLst>
              <p:ext uri="{D42A27DB-BD31-4B8C-83A1-F6EECF244321}">
                <p14:modId xmlns:p14="http://schemas.microsoft.com/office/powerpoint/2010/main" val="3635004165"/>
              </p:ext>
            </p:extLst>
          </p:nvPr>
        </p:nvGraphicFramePr>
        <p:xfrm>
          <a:off x="450573" y="2001319"/>
          <a:ext cx="10899912" cy="5032997"/>
        </p:xfrm>
        <a:graphic>
          <a:graphicData uri="http://schemas.openxmlformats.org/drawingml/2006/table">
            <a:tbl>
              <a:tblPr firstRow="1" bandRow="1">
                <a:tableStyleId>{5C22544A-7EE6-4342-B048-85BDC9FD1C3A}</a:tableStyleId>
              </a:tblPr>
              <a:tblGrid>
                <a:gridCol w="2724978">
                  <a:extLst>
                    <a:ext uri="{9D8B030D-6E8A-4147-A177-3AD203B41FA5}">
                      <a16:colId xmlns:a16="http://schemas.microsoft.com/office/drawing/2014/main" val="880117901"/>
                    </a:ext>
                  </a:extLst>
                </a:gridCol>
                <a:gridCol w="2724978">
                  <a:extLst>
                    <a:ext uri="{9D8B030D-6E8A-4147-A177-3AD203B41FA5}">
                      <a16:colId xmlns:a16="http://schemas.microsoft.com/office/drawing/2014/main" val="1945055122"/>
                    </a:ext>
                  </a:extLst>
                </a:gridCol>
                <a:gridCol w="2082196">
                  <a:extLst>
                    <a:ext uri="{9D8B030D-6E8A-4147-A177-3AD203B41FA5}">
                      <a16:colId xmlns:a16="http://schemas.microsoft.com/office/drawing/2014/main" val="285200783"/>
                    </a:ext>
                  </a:extLst>
                </a:gridCol>
                <a:gridCol w="3367760">
                  <a:extLst>
                    <a:ext uri="{9D8B030D-6E8A-4147-A177-3AD203B41FA5}">
                      <a16:colId xmlns:a16="http://schemas.microsoft.com/office/drawing/2014/main" val="3837766728"/>
                    </a:ext>
                  </a:extLst>
                </a:gridCol>
              </a:tblGrid>
              <a:tr h="460997">
                <a:tc>
                  <a:txBody>
                    <a:bodyPr/>
                    <a:lstStyle/>
                    <a:p>
                      <a:r>
                        <a:rPr lang="en-US" sz="2400" dirty="0"/>
                        <a:t>Type of Law</a:t>
                      </a:r>
                    </a:p>
                  </a:txBody>
                  <a:tcPr/>
                </a:tc>
                <a:tc>
                  <a:txBody>
                    <a:bodyPr/>
                    <a:lstStyle/>
                    <a:p>
                      <a:r>
                        <a:rPr lang="en-US" sz="2400" dirty="0"/>
                        <a:t>Examples</a:t>
                      </a:r>
                    </a:p>
                  </a:txBody>
                  <a:tcPr/>
                </a:tc>
                <a:tc>
                  <a:txBody>
                    <a:bodyPr/>
                    <a:lstStyle/>
                    <a:p>
                      <a:r>
                        <a:rPr lang="en-US" sz="2000" dirty="0"/>
                        <a:t>Length of Time</a:t>
                      </a:r>
                    </a:p>
                  </a:txBody>
                  <a:tcPr/>
                </a:tc>
                <a:tc>
                  <a:txBody>
                    <a:bodyPr/>
                    <a:lstStyle/>
                    <a:p>
                      <a:r>
                        <a:rPr lang="en-US" sz="2400" dirty="0"/>
                        <a:t>Purpose</a:t>
                      </a:r>
                    </a:p>
                  </a:txBody>
                  <a:tcPr/>
                </a:tc>
                <a:extLst>
                  <a:ext uri="{0D108BD9-81ED-4DB2-BD59-A6C34878D82A}">
                    <a16:rowId xmlns:a16="http://schemas.microsoft.com/office/drawing/2014/main" val="3521684171"/>
                  </a:ext>
                </a:extLst>
              </a:tr>
              <a:tr h="1670360">
                <a:tc>
                  <a:txBody>
                    <a:bodyPr/>
                    <a:lstStyle/>
                    <a:p>
                      <a:r>
                        <a:rPr lang="en-US" sz="1800" kern="1200" dirty="0">
                          <a:solidFill>
                            <a:schemeClr val="dk1"/>
                          </a:solidFill>
                          <a:effectLst/>
                          <a:latin typeface="+mn-lt"/>
                          <a:ea typeface="+mn-ea"/>
                          <a:cs typeface="+mn-cs"/>
                        </a:rPr>
                        <a:t> </a:t>
                      </a:r>
                    </a:p>
                    <a:p>
                      <a:r>
                        <a:rPr lang="en-US" sz="1800" kern="1200" dirty="0">
                          <a:solidFill>
                            <a:schemeClr val="dk1"/>
                          </a:solidFill>
                          <a:effectLst/>
                          <a:latin typeface="+mn-lt"/>
                          <a:ea typeface="+mn-ea"/>
                          <a:cs typeface="+mn-cs"/>
                        </a:rPr>
                        <a:t>1. Ceremonial</a:t>
                      </a:r>
                    </a:p>
                    <a:p>
                      <a:r>
                        <a:rPr lang="en-US" sz="1800" kern="1200" dirty="0">
                          <a:solidFill>
                            <a:schemeClr val="dk1"/>
                          </a:solidFill>
                          <a:effectLst/>
                          <a:latin typeface="+mn-lt"/>
                          <a:ea typeface="+mn-ea"/>
                          <a:cs typeface="+mn-cs"/>
                        </a:rPr>
                        <a:t>Laws about</a:t>
                      </a:r>
                    </a:p>
                    <a:p>
                      <a:r>
                        <a:rPr lang="en-US" sz="1800" kern="1200" dirty="0">
                          <a:solidFill>
                            <a:schemeClr val="dk1"/>
                          </a:solidFill>
                          <a:effectLst/>
                          <a:latin typeface="+mn-lt"/>
                          <a:ea typeface="+mn-ea"/>
                          <a:cs typeface="+mn-cs"/>
                        </a:rPr>
                        <a:t>religious rites (vertical in nature)</a:t>
                      </a:r>
                    </a:p>
                  </a:txBody>
                  <a:tcPr/>
                </a:tc>
                <a:tc>
                  <a:txBody>
                    <a:bodyPr/>
                    <a:lstStyle/>
                    <a:p>
                      <a:r>
                        <a:rPr lang="en-US" sz="1800" kern="1200" dirty="0">
                          <a:solidFill>
                            <a:schemeClr val="dk1"/>
                          </a:solidFill>
                          <a:effectLst/>
                          <a:latin typeface="+mn-lt"/>
                          <a:ea typeface="+mn-ea"/>
                          <a:cs typeface="+mn-cs"/>
                        </a:rPr>
                        <a:t>Laws about sacrifices,</a:t>
                      </a:r>
                    </a:p>
                    <a:p>
                      <a:r>
                        <a:rPr lang="en-US" sz="1800" kern="1200" dirty="0">
                          <a:solidFill>
                            <a:schemeClr val="dk1"/>
                          </a:solidFill>
                          <a:effectLst/>
                          <a:latin typeface="+mn-lt"/>
                          <a:ea typeface="+mn-ea"/>
                          <a:cs typeface="+mn-cs"/>
                        </a:rPr>
                        <a:t>priests, the tabernacle,</a:t>
                      </a:r>
                    </a:p>
                    <a:p>
                      <a:r>
                        <a:rPr lang="en-US" sz="1800" kern="1200" dirty="0">
                          <a:solidFill>
                            <a:schemeClr val="dk1"/>
                          </a:solidFill>
                          <a:effectLst/>
                          <a:latin typeface="+mn-lt"/>
                          <a:ea typeface="+mn-ea"/>
                          <a:cs typeface="+mn-cs"/>
                        </a:rPr>
                        <a:t>holy days, feasts,</a:t>
                      </a:r>
                    </a:p>
                    <a:p>
                      <a:r>
                        <a:rPr lang="en-US" sz="1800" kern="1200" dirty="0">
                          <a:solidFill>
                            <a:schemeClr val="dk1"/>
                          </a:solidFill>
                          <a:effectLst/>
                          <a:latin typeface="+mn-lt"/>
                          <a:ea typeface="+mn-ea"/>
                          <a:cs typeface="+mn-cs"/>
                        </a:rPr>
                        <a:t>fasts, cleansing, and</a:t>
                      </a:r>
                    </a:p>
                    <a:p>
                      <a:r>
                        <a:rPr lang="en-US" sz="1800" kern="1200" dirty="0">
                          <a:solidFill>
                            <a:schemeClr val="dk1"/>
                          </a:solidFill>
                          <a:effectLst/>
                          <a:latin typeface="+mn-lt"/>
                          <a:ea typeface="+mn-ea"/>
                          <a:cs typeface="+mn-cs"/>
                        </a:rPr>
                        <a:t>circumcision</a:t>
                      </a:r>
                    </a:p>
                    <a:p>
                      <a:endParaRPr lang="en-US" dirty="0"/>
                    </a:p>
                  </a:txBody>
                  <a:tcPr/>
                </a:tc>
                <a:tc>
                  <a:txBody>
                    <a:bodyPr/>
                    <a:lstStyle/>
                    <a:p>
                      <a:endParaRPr lang="en-US" dirty="0"/>
                    </a:p>
                    <a:p>
                      <a:endParaRPr lang="en-US" dirty="0"/>
                    </a:p>
                    <a:p>
                      <a:r>
                        <a:rPr lang="en-US" dirty="0"/>
                        <a:t>     Temporary</a:t>
                      </a:r>
                    </a:p>
                  </a:txBody>
                  <a:tcPr/>
                </a:tc>
                <a:tc>
                  <a:txBody>
                    <a:bodyPr/>
                    <a:lstStyle/>
                    <a:p>
                      <a:endParaRPr lang="en-US" sz="1800" kern="1200" dirty="0">
                        <a:solidFill>
                          <a:schemeClr val="dk1"/>
                        </a:solidFill>
                        <a:effectLst/>
                        <a:latin typeface="+mn-lt"/>
                        <a:ea typeface="+mn-ea"/>
                        <a:cs typeface="+mn-cs"/>
                      </a:endParaRPr>
                    </a:p>
                    <a:p>
                      <a:r>
                        <a:rPr lang="en-US" sz="1800" kern="1200" dirty="0">
                          <a:solidFill>
                            <a:schemeClr val="dk1"/>
                          </a:solidFill>
                          <a:effectLst/>
                          <a:latin typeface="+mn-lt"/>
                          <a:ea typeface="+mn-ea"/>
                          <a:cs typeface="+mn-cs"/>
                        </a:rPr>
                        <a:t>To prepare people</a:t>
                      </a:r>
                    </a:p>
                    <a:p>
                      <a:r>
                        <a:rPr lang="en-US" sz="1800" kern="1200" dirty="0">
                          <a:solidFill>
                            <a:schemeClr val="dk1"/>
                          </a:solidFill>
                          <a:effectLst/>
                          <a:latin typeface="+mn-lt"/>
                          <a:ea typeface="+mn-ea"/>
                          <a:cs typeface="+mn-cs"/>
                        </a:rPr>
                        <a:t>for Christ’s coming</a:t>
                      </a:r>
                    </a:p>
                    <a:p>
                      <a:r>
                        <a:rPr lang="en-US" sz="1800" kern="1200" dirty="0">
                          <a:solidFill>
                            <a:schemeClr val="dk1"/>
                          </a:solidFill>
                          <a:effectLst/>
                          <a:latin typeface="+mn-lt"/>
                          <a:ea typeface="+mn-ea"/>
                          <a:cs typeface="+mn-cs"/>
                        </a:rPr>
                        <a:t>To give us illustrations</a:t>
                      </a:r>
                    </a:p>
                    <a:p>
                      <a:r>
                        <a:rPr lang="en-US" sz="1800" kern="1200" dirty="0">
                          <a:solidFill>
                            <a:schemeClr val="dk1"/>
                          </a:solidFill>
                          <a:effectLst/>
                          <a:latin typeface="+mn-lt"/>
                          <a:ea typeface="+mn-ea"/>
                          <a:cs typeface="+mn-cs"/>
                        </a:rPr>
                        <a:t>of spiritual truths</a:t>
                      </a:r>
                    </a:p>
                    <a:p>
                      <a:endParaRPr lang="en-US" dirty="0"/>
                    </a:p>
                  </a:txBody>
                  <a:tcPr/>
                </a:tc>
                <a:extLst>
                  <a:ext uri="{0D108BD9-81ED-4DB2-BD59-A6C34878D82A}">
                    <a16:rowId xmlns:a16="http://schemas.microsoft.com/office/drawing/2014/main" val="3311596257"/>
                  </a:ext>
                </a:extLst>
              </a:tr>
              <a:tr h="2725324">
                <a:tc>
                  <a:txBody>
                    <a:bodyPr/>
                    <a:lstStyle/>
                    <a:p>
                      <a:r>
                        <a:rPr lang="en-US" sz="1800" kern="1200" dirty="0">
                          <a:solidFill>
                            <a:schemeClr val="dk1"/>
                          </a:solidFill>
                          <a:effectLst/>
                          <a:latin typeface="+mn-lt"/>
                          <a:ea typeface="+mn-ea"/>
                          <a:cs typeface="+mn-cs"/>
                        </a:rPr>
                        <a:t>2. Civil</a:t>
                      </a:r>
                    </a:p>
                    <a:p>
                      <a:r>
                        <a:rPr lang="en-US" sz="1800" kern="1200" dirty="0">
                          <a:solidFill>
                            <a:schemeClr val="dk1"/>
                          </a:solidFill>
                          <a:effectLst/>
                          <a:latin typeface="+mn-lt"/>
                          <a:ea typeface="+mn-ea"/>
                          <a:cs typeface="+mn-cs"/>
                        </a:rPr>
                        <a:t>A. Laws against</a:t>
                      </a:r>
                    </a:p>
                    <a:p>
                      <a:r>
                        <a:rPr lang="en-US" sz="1800" kern="1200" dirty="0">
                          <a:solidFill>
                            <a:schemeClr val="dk1"/>
                          </a:solidFill>
                          <a:effectLst/>
                          <a:latin typeface="+mn-lt"/>
                          <a:ea typeface="+mn-ea"/>
                          <a:cs typeface="+mn-cs"/>
                        </a:rPr>
                        <a:t>practices of unholy,</a:t>
                      </a:r>
                    </a:p>
                    <a:p>
                      <a:r>
                        <a:rPr lang="en-US" sz="1800" kern="1200" dirty="0">
                          <a:solidFill>
                            <a:schemeClr val="dk1"/>
                          </a:solidFill>
                          <a:effectLst/>
                          <a:latin typeface="+mn-lt"/>
                          <a:ea typeface="+mn-ea"/>
                          <a:cs typeface="+mn-cs"/>
                        </a:rPr>
                        <a:t>pagan neighbors:</a:t>
                      </a:r>
                    </a:p>
                    <a:p>
                      <a:r>
                        <a:rPr lang="en-US" sz="1800" kern="1200" dirty="0">
                          <a:solidFill>
                            <a:schemeClr val="dk1"/>
                          </a:solidFill>
                          <a:effectLst/>
                          <a:latin typeface="+mn-lt"/>
                          <a:ea typeface="+mn-ea"/>
                          <a:cs typeface="+mn-cs"/>
                        </a:rPr>
                        <a:t>Canaanites</a:t>
                      </a:r>
                    </a:p>
                    <a:p>
                      <a:r>
                        <a:rPr lang="en-US" sz="1800" kern="1200" dirty="0">
                          <a:solidFill>
                            <a:schemeClr val="dk1"/>
                          </a:solidFill>
                          <a:effectLst/>
                          <a:latin typeface="+mn-lt"/>
                          <a:ea typeface="+mn-ea"/>
                          <a:cs typeface="+mn-cs"/>
                        </a:rPr>
                        <a:t>B. Laws about</a:t>
                      </a:r>
                    </a:p>
                    <a:p>
                      <a:r>
                        <a:rPr lang="en-US" sz="1800" kern="1200" dirty="0">
                          <a:solidFill>
                            <a:schemeClr val="dk1"/>
                          </a:solidFill>
                          <a:effectLst/>
                          <a:latin typeface="+mn-lt"/>
                          <a:ea typeface="+mn-ea"/>
                          <a:cs typeface="+mn-cs"/>
                        </a:rPr>
                        <a:t>relating to holy,</a:t>
                      </a:r>
                    </a:p>
                    <a:p>
                      <a:r>
                        <a:rPr lang="en-US" sz="1800" kern="1200" dirty="0">
                          <a:solidFill>
                            <a:schemeClr val="dk1"/>
                          </a:solidFill>
                          <a:effectLst/>
                          <a:latin typeface="+mn-lt"/>
                          <a:ea typeface="+mn-ea"/>
                          <a:cs typeface="+mn-cs"/>
                        </a:rPr>
                        <a:t>Jewish neighbors (horizontal nature)</a:t>
                      </a:r>
                    </a:p>
                  </a:txBody>
                  <a:tcPr/>
                </a:tc>
                <a:tc>
                  <a:txBody>
                    <a:bodyPr/>
                    <a:lstStyle/>
                    <a:p>
                      <a:r>
                        <a:rPr lang="en-US" sz="1800" kern="1200" dirty="0">
                          <a:solidFill>
                            <a:schemeClr val="dk1"/>
                          </a:solidFill>
                          <a:effectLst/>
                          <a:latin typeface="+mn-lt"/>
                          <a:ea typeface="+mn-ea"/>
                          <a:cs typeface="+mn-cs"/>
                        </a:rPr>
                        <a:t>Laws about food and</a:t>
                      </a:r>
                    </a:p>
                    <a:p>
                      <a:r>
                        <a:rPr lang="en-US" sz="1800" kern="1200" dirty="0">
                          <a:solidFill>
                            <a:schemeClr val="dk1"/>
                          </a:solidFill>
                          <a:effectLst/>
                          <a:latin typeface="+mn-lt"/>
                          <a:ea typeface="+mn-ea"/>
                          <a:cs typeface="+mn-cs"/>
                        </a:rPr>
                        <a:t>Farming</a:t>
                      </a:r>
                    </a:p>
                    <a:p>
                      <a:endParaRPr lang="en-US" sz="1800" kern="1200" dirty="0">
                        <a:solidFill>
                          <a:schemeClr val="dk1"/>
                        </a:solidFill>
                        <a:effectLst/>
                        <a:latin typeface="+mn-lt"/>
                        <a:ea typeface="+mn-ea"/>
                        <a:cs typeface="+mn-cs"/>
                      </a:endParaRPr>
                    </a:p>
                    <a:p>
                      <a:endParaRPr lang="en-US" sz="1800" kern="1200" dirty="0">
                        <a:solidFill>
                          <a:schemeClr val="dk1"/>
                        </a:solidFill>
                        <a:effectLst/>
                        <a:latin typeface="+mn-lt"/>
                        <a:ea typeface="+mn-ea"/>
                        <a:cs typeface="+mn-cs"/>
                      </a:endParaRPr>
                    </a:p>
                    <a:p>
                      <a:r>
                        <a:rPr lang="en-US" sz="1800" kern="1200" dirty="0">
                          <a:solidFill>
                            <a:schemeClr val="dk1"/>
                          </a:solidFill>
                          <a:effectLst/>
                          <a:latin typeface="+mn-lt"/>
                          <a:ea typeface="+mn-ea"/>
                          <a:cs typeface="+mn-cs"/>
                        </a:rPr>
                        <a:t>Laws about penalties,</a:t>
                      </a:r>
                    </a:p>
                    <a:p>
                      <a:r>
                        <a:rPr lang="en-US" sz="1800" kern="1200" dirty="0">
                          <a:solidFill>
                            <a:schemeClr val="dk1"/>
                          </a:solidFill>
                          <a:effectLst/>
                          <a:latin typeface="+mn-lt"/>
                          <a:ea typeface="+mn-ea"/>
                          <a:cs typeface="+mn-cs"/>
                        </a:rPr>
                        <a:t>slavery, marriage, war,</a:t>
                      </a:r>
                    </a:p>
                    <a:p>
                      <a:r>
                        <a:rPr lang="en-US" sz="1800" kern="1200" dirty="0">
                          <a:solidFill>
                            <a:schemeClr val="dk1"/>
                          </a:solidFill>
                          <a:effectLst/>
                          <a:latin typeface="+mn-lt"/>
                          <a:ea typeface="+mn-ea"/>
                          <a:cs typeface="+mn-cs"/>
                        </a:rPr>
                        <a:t>judges, and courts</a:t>
                      </a:r>
                    </a:p>
                    <a:p>
                      <a:endParaRPr lang="en-US" dirty="0"/>
                    </a:p>
                    <a:p>
                      <a:endParaRPr lang="en-US" dirty="0"/>
                    </a:p>
                    <a:p>
                      <a:endParaRPr lang="en-US" dirty="0"/>
                    </a:p>
                  </a:txBody>
                  <a:tcPr/>
                </a:tc>
                <a:tc>
                  <a:txBody>
                    <a:bodyPr/>
                    <a:lstStyle/>
                    <a:p>
                      <a:endParaRPr lang="en-US" dirty="0"/>
                    </a:p>
                    <a:p>
                      <a:endParaRPr lang="en-US" dirty="0"/>
                    </a:p>
                    <a:p>
                      <a:endParaRPr lang="en-US" dirty="0"/>
                    </a:p>
                    <a:p>
                      <a:r>
                        <a:rPr lang="en-US" dirty="0"/>
                        <a:t>   Temporary</a:t>
                      </a:r>
                    </a:p>
                  </a:txBody>
                  <a:tcPr/>
                </a:tc>
                <a:tc>
                  <a:txBody>
                    <a:bodyPr/>
                    <a:lstStyle/>
                    <a:p>
                      <a:r>
                        <a:rPr lang="en-US" sz="1800" kern="1200" dirty="0">
                          <a:solidFill>
                            <a:schemeClr val="dk1"/>
                          </a:solidFill>
                          <a:effectLst/>
                          <a:latin typeface="+mn-lt"/>
                          <a:ea typeface="+mn-ea"/>
                          <a:cs typeface="+mn-cs"/>
                        </a:rPr>
                        <a:t>To keep God’s</a:t>
                      </a:r>
                    </a:p>
                    <a:p>
                      <a:r>
                        <a:rPr lang="en-US" sz="1800" kern="1200" dirty="0">
                          <a:solidFill>
                            <a:schemeClr val="dk1"/>
                          </a:solidFill>
                          <a:effectLst/>
                          <a:latin typeface="+mn-lt"/>
                          <a:ea typeface="+mn-ea"/>
                          <a:cs typeface="+mn-cs"/>
                        </a:rPr>
                        <a:t>people separate</a:t>
                      </a:r>
                    </a:p>
                    <a:p>
                      <a:r>
                        <a:rPr lang="en-US" sz="1800" kern="1200" dirty="0">
                          <a:solidFill>
                            <a:schemeClr val="dk1"/>
                          </a:solidFill>
                          <a:effectLst/>
                          <a:latin typeface="+mn-lt"/>
                          <a:ea typeface="+mn-ea"/>
                          <a:cs typeface="+mn-cs"/>
                        </a:rPr>
                        <a:t>from pagan worship</a:t>
                      </a:r>
                    </a:p>
                    <a:p>
                      <a:r>
                        <a:rPr lang="en-US" sz="1800" kern="1200" dirty="0">
                          <a:solidFill>
                            <a:schemeClr val="dk1"/>
                          </a:solidFill>
                          <a:effectLst/>
                          <a:latin typeface="+mn-lt"/>
                          <a:ea typeface="+mn-ea"/>
                          <a:cs typeface="+mn-cs"/>
                        </a:rPr>
                        <a:t>and customs</a:t>
                      </a:r>
                    </a:p>
                    <a:p>
                      <a:endParaRPr lang="en-US" dirty="0"/>
                    </a:p>
                    <a:p>
                      <a:r>
                        <a:rPr lang="en-US" sz="1800" kern="1200" dirty="0">
                          <a:solidFill>
                            <a:schemeClr val="dk1"/>
                          </a:solidFill>
                          <a:effectLst/>
                          <a:latin typeface="+mn-lt"/>
                          <a:ea typeface="+mn-ea"/>
                          <a:cs typeface="+mn-cs"/>
                        </a:rPr>
                        <a:t>To explain what God</a:t>
                      </a:r>
                    </a:p>
                    <a:p>
                      <a:r>
                        <a:rPr lang="en-US" sz="1800" kern="1200" dirty="0">
                          <a:solidFill>
                            <a:schemeClr val="dk1"/>
                          </a:solidFill>
                          <a:effectLst/>
                          <a:latin typeface="+mn-lt"/>
                          <a:ea typeface="+mn-ea"/>
                          <a:cs typeface="+mn-cs"/>
                        </a:rPr>
                        <a:t>said was just and</a:t>
                      </a:r>
                    </a:p>
                    <a:p>
                      <a:r>
                        <a:rPr lang="en-US" sz="1800" kern="1200" dirty="0">
                          <a:solidFill>
                            <a:schemeClr val="dk1"/>
                          </a:solidFill>
                          <a:effectLst/>
                          <a:latin typeface="+mn-lt"/>
                          <a:ea typeface="+mn-ea"/>
                          <a:cs typeface="+mn-cs"/>
                        </a:rPr>
                        <a:t>fair. These illustrate</a:t>
                      </a:r>
                    </a:p>
                    <a:p>
                      <a:r>
                        <a:rPr lang="en-US" sz="1800" kern="1200" dirty="0">
                          <a:solidFill>
                            <a:schemeClr val="dk1"/>
                          </a:solidFill>
                          <a:effectLst/>
                          <a:latin typeface="+mn-lt"/>
                          <a:ea typeface="+mn-ea"/>
                          <a:cs typeface="+mn-cs"/>
                        </a:rPr>
                        <a:t>moral truths</a:t>
                      </a:r>
                    </a:p>
                    <a:p>
                      <a:endParaRPr lang="en-US" dirty="0"/>
                    </a:p>
                  </a:txBody>
                  <a:tcPr/>
                </a:tc>
                <a:extLst>
                  <a:ext uri="{0D108BD9-81ED-4DB2-BD59-A6C34878D82A}">
                    <a16:rowId xmlns:a16="http://schemas.microsoft.com/office/drawing/2014/main" val="3648778781"/>
                  </a:ext>
                </a:extLst>
              </a:tr>
            </a:tbl>
          </a:graphicData>
        </a:graphic>
      </p:graphicFrame>
      <p:sp>
        <p:nvSpPr>
          <p:cNvPr id="4" name="TextBox 3">
            <a:extLst>
              <a:ext uri="{FF2B5EF4-FFF2-40B4-BE49-F238E27FC236}">
                <a16:creationId xmlns:a16="http://schemas.microsoft.com/office/drawing/2014/main" id="{77B90EBC-5C08-9082-924E-175040DD0B62}"/>
              </a:ext>
            </a:extLst>
          </p:cNvPr>
          <p:cNvSpPr txBox="1"/>
          <p:nvPr/>
        </p:nvSpPr>
        <p:spPr>
          <a:xfrm>
            <a:off x="10668000" y="753228"/>
            <a:ext cx="1417983" cy="1015663"/>
          </a:xfrm>
          <a:prstGeom prst="rect">
            <a:avLst/>
          </a:prstGeom>
          <a:noFill/>
        </p:spPr>
        <p:txBody>
          <a:bodyPr wrap="square" rtlCol="0">
            <a:spAutoFit/>
          </a:bodyPr>
          <a:lstStyle/>
          <a:p>
            <a:pPr algn="ctr"/>
            <a:r>
              <a:rPr lang="en-US" sz="6000" dirty="0"/>
              <a:t>8.2</a:t>
            </a:r>
          </a:p>
        </p:txBody>
      </p:sp>
    </p:spTree>
    <p:extLst>
      <p:ext uri="{BB962C8B-B14F-4D97-AF65-F5344CB8AC3E}">
        <p14:creationId xmlns:p14="http://schemas.microsoft.com/office/powerpoint/2010/main" val="414787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01EAD8E-988F-A473-07D0-E749CC84348D}"/>
              </a:ext>
            </a:extLst>
          </p:cNvPr>
          <p:cNvGraphicFramePr>
            <a:graphicFrameLocks noGrp="1"/>
          </p:cNvGraphicFramePr>
          <p:nvPr>
            <p:extLst>
              <p:ext uri="{D42A27DB-BD31-4B8C-83A1-F6EECF244321}">
                <p14:modId xmlns:p14="http://schemas.microsoft.com/office/powerpoint/2010/main" val="3588739068"/>
              </p:ext>
            </p:extLst>
          </p:nvPr>
        </p:nvGraphicFramePr>
        <p:xfrm>
          <a:off x="203960" y="547757"/>
          <a:ext cx="10145988" cy="2164080"/>
        </p:xfrm>
        <a:graphic>
          <a:graphicData uri="http://schemas.openxmlformats.org/drawingml/2006/table">
            <a:tbl>
              <a:tblPr firstRow="1" bandRow="1">
                <a:tableStyleId>{5C22544A-7EE6-4342-B048-85BDC9FD1C3A}</a:tableStyleId>
              </a:tblPr>
              <a:tblGrid>
                <a:gridCol w="2536497">
                  <a:extLst>
                    <a:ext uri="{9D8B030D-6E8A-4147-A177-3AD203B41FA5}">
                      <a16:colId xmlns:a16="http://schemas.microsoft.com/office/drawing/2014/main" val="2307939105"/>
                    </a:ext>
                  </a:extLst>
                </a:gridCol>
                <a:gridCol w="2536497">
                  <a:extLst>
                    <a:ext uri="{9D8B030D-6E8A-4147-A177-3AD203B41FA5}">
                      <a16:colId xmlns:a16="http://schemas.microsoft.com/office/drawing/2014/main" val="267667862"/>
                    </a:ext>
                  </a:extLst>
                </a:gridCol>
                <a:gridCol w="1938175">
                  <a:extLst>
                    <a:ext uri="{9D8B030D-6E8A-4147-A177-3AD203B41FA5}">
                      <a16:colId xmlns:a16="http://schemas.microsoft.com/office/drawing/2014/main" val="255987587"/>
                    </a:ext>
                  </a:extLst>
                </a:gridCol>
                <a:gridCol w="3134819">
                  <a:extLst>
                    <a:ext uri="{9D8B030D-6E8A-4147-A177-3AD203B41FA5}">
                      <a16:colId xmlns:a16="http://schemas.microsoft.com/office/drawing/2014/main" val="488101609"/>
                    </a:ext>
                  </a:extLst>
                </a:gridCol>
              </a:tblGrid>
              <a:tr h="460997">
                <a:tc>
                  <a:txBody>
                    <a:bodyPr/>
                    <a:lstStyle/>
                    <a:p>
                      <a:r>
                        <a:rPr lang="en-US" sz="2400" dirty="0"/>
                        <a:t>Type of Law</a:t>
                      </a:r>
                    </a:p>
                  </a:txBody>
                  <a:tcPr/>
                </a:tc>
                <a:tc>
                  <a:txBody>
                    <a:bodyPr/>
                    <a:lstStyle/>
                    <a:p>
                      <a:r>
                        <a:rPr lang="en-US" sz="2400" dirty="0"/>
                        <a:t>Examples</a:t>
                      </a:r>
                    </a:p>
                  </a:txBody>
                  <a:tcPr/>
                </a:tc>
                <a:tc>
                  <a:txBody>
                    <a:bodyPr/>
                    <a:lstStyle/>
                    <a:p>
                      <a:r>
                        <a:rPr lang="en-US" sz="2000" dirty="0"/>
                        <a:t>Length of Time</a:t>
                      </a:r>
                    </a:p>
                  </a:txBody>
                  <a:tcPr/>
                </a:tc>
                <a:tc>
                  <a:txBody>
                    <a:bodyPr/>
                    <a:lstStyle/>
                    <a:p>
                      <a:r>
                        <a:rPr lang="en-US" sz="2400" dirty="0"/>
                        <a:t>Purpose</a:t>
                      </a:r>
                    </a:p>
                  </a:txBody>
                  <a:tcPr/>
                </a:tc>
                <a:extLst>
                  <a:ext uri="{0D108BD9-81ED-4DB2-BD59-A6C34878D82A}">
                    <a16:rowId xmlns:a16="http://schemas.microsoft.com/office/drawing/2014/main" val="1611645348"/>
                  </a:ext>
                </a:extLst>
              </a:tr>
              <a:tr h="460997">
                <a:tc>
                  <a:txBody>
                    <a:bodyPr/>
                    <a:lstStyle/>
                    <a:p>
                      <a:r>
                        <a:rPr lang="en-US" sz="1800" kern="1200" dirty="0">
                          <a:solidFill>
                            <a:schemeClr val="dk1"/>
                          </a:solidFill>
                          <a:effectLst/>
                          <a:latin typeface="+mn-lt"/>
                          <a:ea typeface="+mn-ea"/>
                          <a:cs typeface="+mn-cs"/>
                        </a:rPr>
                        <a:t>3. Moral (Ethical)</a:t>
                      </a:r>
                    </a:p>
                    <a:p>
                      <a:r>
                        <a:rPr lang="en-US" sz="1800" kern="1200" dirty="0">
                          <a:solidFill>
                            <a:schemeClr val="dk1"/>
                          </a:solidFill>
                          <a:effectLst/>
                          <a:latin typeface="+mn-lt"/>
                          <a:ea typeface="+mn-ea"/>
                          <a:cs typeface="+mn-cs"/>
                        </a:rPr>
                        <a:t>Laws about right</a:t>
                      </a:r>
                    </a:p>
                    <a:p>
                      <a:r>
                        <a:rPr lang="en-US" sz="1800" kern="1200" dirty="0">
                          <a:solidFill>
                            <a:schemeClr val="dk1"/>
                          </a:solidFill>
                          <a:effectLst/>
                          <a:latin typeface="+mn-lt"/>
                          <a:ea typeface="+mn-ea"/>
                          <a:cs typeface="+mn-cs"/>
                        </a:rPr>
                        <a:t>and wrong (vertical in nature)</a:t>
                      </a:r>
                    </a:p>
                  </a:txBody>
                  <a:tcPr/>
                </a:tc>
                <a:tc>
                  <a:txBody>
                    <a:bodyPr/>
                    <a:lstStyle/>
                    <a:p>
                      <a:r>
                        <a:rPr lang="en-US" sz="1800" kern="1200" dirty="0">
                          <a:solidFill>
                            <a:schemeClr val="dk1"/>
                          </a:solidFill>
                          <a:effectLst/>
                          <a:latin typeface="+mn-lt"/>
                          <a:ea typeface="+mn-ea"/>
                          <a:cs typeface="+mn-cs"/>
                        </a:rPr>
                        <a:t>Ten Commandments;</a:t>
                      </a:r>
                    </a:p>
                    <a:p>
                      <a:r>
                        <a:rPr lang="en-US" sz="1800" kern="1200" dirty="0">
                          <a:solidFill>
                            <a:schemeClr val="dk1"/>
                          </a:solidFill>
                          <a:effectLst/>
                          <a:latin typeface="+mn-lt"/>
                          <a:ea typeface="+mn-ea"/>
                          <a:cs typeface="+mn-cs"/>
                        </a:rPr>
                        <a:t>Love your neighbor;</a:t>
                      </a:r>
                    </a:p>
                    <a:p>
                      <a:r>
                        <a:rPr lang="en-US" sz="1800" kern="1200" dirty="0">
                          <a:solidFill>
                            <a:schemeClr val="dk1"/>
                          </a:solidFill>
                          <a:effectLst/>
                          <a:latin typeface="+mn-lt"/>
                          <a:ea typeface="+mn-ea"/>
                          <a:cs typeface="+mn-cs"/>
                        </a:rPr>
                        <a:t>Do not seek revenge</a:t>
                      </a:r>
                    </a:p>
                  </a:txBody>
                  <a:tcPr/>
                </a:tc>
                <a:tc>
                  <a:txBody>
                    <a:bodyPr/>
                    <a:lstStyle/>
                    <a:p>
                      <a:endParaRPr lang="en-US" sz="2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       Eternal </a:t>
                      </a:r>
                    </a:p>
                    <a:p>
                      <a:endParaRPr lang="en-US" sz="2000" dirty="0"/>
                    </a:p>
                  </a:txBody>
                  <a:tcPr/>
                </a:tc>
                <a:tc>
                  <a:txBody>
                    <a:bodyPr/>
                    <a:lstStyle/>
                    <a:p>
                      <a:r>
                        <a:rPr lang="en-US" sz="1800" kern="1200" dirty="0">
                          <a:solidFill>
                            <a:schemeClr val="dk1"/>
                          </a:solidFill>
                          <a:effectLst/>
                          <a:latin typeface="+mn-lt"/>
                          <a:ea typeface="+mn-ea"/>
                          <a:cs typeface="+mn-cs"/>
                        </a:rPr>
                        <a:t>To give us eternal,</a:t>
                      </a:r>
                    </a:p>
                    <a:p>
                      <a:r>
                        <a:rPr lang="en-US" sz="1800" kern="1200" dirty="0">
                          <a:solidFill>
                            <a:schemeClr val="dk1"/>
                          </a:solidFill>
                          <a:effectLst/>
                          <a:latin typeface="+mn-lt"/>
                          <a:ea typeface="+mn-ea"/>
                          <a:cs typeface="+mn-cs"/>
                        </a:rPr>
                        <a:t>moral laws that do</a:t>
                      </a:r>
                    </a:p>
                    <a:p>
                      <a:r>
                        <a:rPr lang="en-US" sz="1800" kern="1200" dirty="0">
                          <a:solidFill>
                            <a:schemeClr val="dk1"/>
                          </a:solidFill>
                          <a:effectLst/>
                          <a:latin typeface="+mn-lt"/>
                          <a:ea typeface="+mn-ea"/>
                          <a:cs typeface="+mn-cs"/>
                        </a:rPr>
                        <a:t>not change. The NT</a:t>
                      </a:r>
                    </a:p>
                    <a:p>
                      <a:r>
                        <a:rPr lang="en-US" sz="1800" kern="1200" dirty="0">
                          <a:solidFill>
                            <a:schemeClr val="dk1"/>
                          </a:solidFill>
                          <a:effectLst/>
                          <a:latin typeface="+mn-lt"/>
                          <a:ea typeface="+mn-ea"/>
                          <a:cs typeface="+mn-cs"/>
                        </a:rPr>
                        <a:t>repeats moral laws</a:t>
                      </a:r>
                    </a:p>
                    <a:p>
                      <a:r>
                        <a:rPr lang="en-US" sz="1800" kern="1200" dirty="0">
                          <a:solidFill>
                            <a:schemeClr val="dk1"/>
                          </a:solidFill>
                          <a:effectLst/>
                          <a:latin typeface="+mn-lt"/>
                          <a:ea typeface="+mn-ea"/>
                          <a:cs typeface="+mn-cs"/>
                        </a:rPr>
                        <a:t>of the OT</a:t>
                      </a:r>
                    </a:p>
                  </a:txBody>
                  <a:tcPr/>
                </a:tc>
                <a:extLst>
                  <a:ext uri="{0D108BD9-81ED-4DB2-BD59-A6C34878D82A}">
                    <a16:rowId xmlns:a16="http://schemas.microsoft.com/office/drawing/2014/main" val="1749576228"/>
                  </a:ext>
                </a:extLst>
              </a:tr>
            </a:tbl>
          </a:graphicData>
        </a:graphic>
      </p:graphicFrame>
      <p:graphicFrame>
        <p:nvGraphicFramePr>
          <p:cNvPr id="6" name="Table 5">
            <a:extLst>
              <a:ext uri="{FF2B5EF4-FFF2-40B4-BE49-F238E27FC236}">
                <a16:creationId xmlns:a16="http://schemas.microsoft.com/office/drawing/2014/main" id="{FFB2E01B-85BF-B7CD-4C39-742AC85F72F6}"/>
              </a:ext>
            </a:extLst>
          </p:cNvPr>
          <p:cNvGraphicFramePr>
            <a:graphicFrameLocks noGrp="1"/>
          </p:cNvGraphicFramePr>
          <p:nvPr>
            <p:extLst>
              <p:ext uri="{D42A27DB-BD31-4B8C-83A1-F6EECF244321}">
                <p14:modId xmlns:p14="http://schemas.microsoft.com/office/powerpoint/2010/main" val="3999948025"/>
              </p:ext>
            </p:extLst>
          </p:nvPr>
        </p:nvGraphicFramePr>
        <p:xfrm>
          <a:off x="182941" y="2711837"/>
          <a:ext cx="11826117" cy="3914662"/>
        </p:xfrm>
        <a:graphic>
          <a:graphicData uri="http://schemas.openxmlformats.org/drawingml/2006/table">
            <a:tbl>
              <a:tblPr firstRow="1" bandRow="1">
                <a:tableStyleId>{E929F9F4-4A8F-4326-A1B4-22849713DDAB}</a:tableStyleId>
              </a:tblPr>
              <a:tblGrid>
                <a:gridCol w="6034917">
                  <a:extLst>
                    <a:ext uri="{9D8B030D-6E8A-4147-A177-3AD203B41FA5}">
                      <a16:colId xmlns:a16="http://schemas.microsoft.com/office/drawing/2014/main" val="318500794"/>
                    </a:ext>
                  </a:extLst>
                </a:gridCol>
                <a:gridCol w="5791200">
                  <a:extLst>
                    <a:ext uri="{9D8B030D-6E8A-4147-A177-3AD203B41FA5}">
                      <a16:colId xmlns:a16="http://schemas.microsoft.com/office/drawing/2014/main" val="1804196244"/>
                    </a:ext>
                  </a:extLst>
                </a:gridCol>
              </a:tblGrid>
              <a:tr h="476385">
                <a:tc>
                  <a:txBody>
                    <a:bodyPr/>
                    <a:lstStyle/>
                    <a:p>
                      <a:r>
                        <a:rPr lang="en-US" sz="2400" dirty="0"/>
                        <a:t>Look beneath the OT principle to find</a:t>
                      </a:r>
                    </a:p>
                  </a:txBody>
                  <a:tcPr/>
                </a:tc>
                <a:tc>
                  <a:txBody>
                    <a:bodyPr/>
                    <a:lstStyle/>
                    <a:p>
                      <a:r>
                        <a:rPr lang="en-US" sz="2400" dirty="0"/>
                        <a:t>current application:</a:t>
                      </a:r>
                    </a:p>
                  </a:txBody>
                  <a:tcPr/>
                </a:tc>
                <a:extLst>
                  <a:ext uri="{0D108BD9-81ED-4DB2-BD59-A6C34878D82A}">
                    <a16:rowId xmlns:a16="http://schemas.microsoft.com/office/drawing/2014/main" val="3653154790"/>
                  </a:ext>
                </a:extLst>
              </a:tr>
              <a:tr h="1365637">
                <a:tc>
                  <a:txBody>
                    <a:bodyPr/>
                    <a:lstStyle/>
                    <a:p>
                      <a:r>
                        <a:rPr lang="en-US" sz="2000" kern="1200" dirty="0">
                          <a:solidFill>
                            <a:schemeClr val="lt1"/>
                          </a:solidFill>
                          <a:effectLst/>
                          <a:latin typeface="+mn-lt"/>
                          <a:ea typeface="+mn-ea"/>
                          <a:cs typeface="+mn-cs"/>
                        </a:rPr>
                        <a:t>“If a man borrows an animal from his neighbor and it is injured or dies while the owner is not present, he must make restitution.”</a:t>
                      </a:r>
                      <a:r>
                        <a:rPr lang="en-US" sz="2000" i="1" kern="1200" dirty="0">
                          <a:solidFill>
                            <a:schemeClr val="lt1"/>
                          </a:solidFill>
                          <a:effectLst/>
                          <a:latin typeface="+mn-lt"/>
                          <a:ea typeface="+mn-ea"/>
                          <a:cs typeface="+mn-cs"/>
                        </a:rPr>
                        <a:t> </a:t>
                      </a:r>
                      <a:r>
                        <a:rPr lang="en-US" sz="2000" kern="1200" dirty="0">
                          <a:solidFill>
                            <a:schemeClr val="lt1"/>
                          </a:solidFill>
                          <a:effectLst/>
                          <a:latin typeface="+mn-lt"/>
                          <a:ea typeface="+mn-ea"/>
                          <a:cs typeface="+mn-cs"/>
                        </a:rPr>
                        <a:t>(Exodus 22:14)</a:t>
                      </a:r>
                    </a:p>
                  </a:txBody>
                  <a:tcPr/>
                </a:tc>
                <a:tc>
                  <a:txBody>
                    <a:bodyPr/>
                    <a:lstStyle/>
                    <a:p>
                      <a:r>
                        <a:rPr lang="en-US" sz="2400" dirty="0"/>
                        <a:t>If you borrow something and it breaks – you are responsible to replace it at the same value </a:t>
                      </a:r>
                    </a:p>
                  </a:txBody>
                  <a:tcPr/>
                </a:tc>
                <a:extLst>
                  <a:ext uri="{0D108BD9-81ED-4DB2-BD59-A6C34878D82A}">
                    <a16:rowId xmlns:a16="http://schemas.microsoft.com/office/drawing/2014/main" val="593945035"/>
                  </a:ext>
                </a:extLst>
              </a:tr>
              <a:tr h="1996250">
                <a:tc>
                  <a:txBody>
                    <a:bodyPr/>
                    <a:lstStyle/>
                    <a:p>
                      <a:r>
                        <a:rPr lang="en-US" sz="2200" kern="1200" dirty="0">
                          <a:solidFill>
                            <a:schemeClr val="lt1"/>
                          </a:solidFill>
                          <a:effectLst/>
                          <a:latin typeface="+mn-lt"/>
                          <a:ea typeface="+mn-ea"/>
                          <a:cs typeface="+mn-cs"/>
                        </a:rPr>
                        <a:t>When you build a new house, make a parapet around your roof so that you may not bring the guilt of bloodshed on your house if someone falls from the roof. (Deuteronomy 22:8)</a:t>
                      </a:r>
                    </a:p>
                    <a:p>
                      <a:endParaRPr lang="en-US" sz="2000" kern="1200" dirty="0">
                        <a:solidFill>
                          <a:schemeClr val="lt1"/>
                        </a:solidFill>
                        <a:effectLst/>
                        <a:latin typeface="+mn-lt"/>
                        <a:ea typeface="+mn-ea"/>
                        <a:cs typeface="+mn-cs"/>
                      </a:endParaRPr>
                    </a:p>
                  </a:txBody>
                  <a:tcPr/>
                </a:tc>
                <a:tc>
                  <a:txBody>
                    <a:bodyPr/>
                    <a:lstStyle/>
                    <a:p>
                      <a:r>
                        <a:rPr lang="en-US" sz="2400" dirty="0"/>
                        <a:t>A parapet = railing</a:t>
                      </a:r>
                    </a:p>
                    <a:p>
                      <a:r>
                        <a:rPr lang="en-US" sz="2400" dirty="0"/>
                        <a:t>Principle of doing everything you can to keep your home as safe as possible</a:t>
                      </a:r>
                    </a:p>
                  </a:txBody>
                  <a:tcPr/>
                </a:tc>
                <a:extLst>
                  <a:ext uri="{0D108BD9-81ED-4DB2-BD59-A6C34878D82A}">
                    <a16:rowId xmlns:a16="http://schemas.microsoft.com/office/drawing/2014/main" val="3009813260"/>
                  </a:ext>
                </a:extLst>
              </a:tr>
            </a:tbl>
          </a:graphicData>
        </a:graphic>
      </p:graphicFrame>
    </p:spTree>
    <p:extLst>
      <p:ext uri="{BB962C8B-B14F-4D97-AF65-F5344CB8AC3E}">
        <p14:creationId xmlns:p14="http://schemas.microsoft.com/office/powerpoint/2010/main" val="3353272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AC698-3815-30D6-2201-8FD2049278CB}"/>
              </a:ext>
            </a:extLst>
          </p:cNvPr>
          <p:cNvSpPr>
            <a:spLocks noGrp="1"/>
          </p:cNvSpPr>
          <p:nvPr>
            <p:ph type="title"/>
          </p:nvPr>
        </p:nvSpPr>
        <p:spPr/>
        <p:txBody>
          <a:bodyPr>
            <a:normAutofit/>
          </a:bodyPr>
          <a:lstStyle/>
          <a:p>
            <a:r>
              <a:rPr lang="en-US" sz="3300" b="1" dirty="0"/>
              <a:t>Salvation Under the Old Covenant and the New</a:t>
            </a:r>
            <a:br>
              <a:rPr lang="en-US" sz="3300" dirty="0"/>
            </a:br>
            <a:endParaRPr lang="en-US" sz="3300" dirty="0"/>
          </a:p>
        </p:txBody>
      </p:sp>
      <p:sp>
        <p:nvSpPr>
          <p:cNvPr id="21" name="Content Placeholder 7">
            <a:extLst>
              <a:ext uri="{FF2B5EF4-FFF2-40B4-BE49-F238E27FC236}">
                <a16:creationId xmlns:a16="http://schemas.microsoft.com/office/drawing/2014/main" id="{09C982CB-8BC5-5DE3-A69E-9C7A8792C57D}"/>
              </a:ext>
            </a:extLst>
          </p:cNvPr>
          <p:cNvSpPr>
            <a:spLocks noGrp="1"/>
          </p:cNvSpPr>
          <p:nvPr>
            <p:ph idx="1"/>
          </p:nvPr>
        </p:nvSpPr>
        <p:spPr>
          <a:xfrm>
            <a:off x="680321" y="2336873"/>
            <a:ext cx="4063957" cy="4024170"/>
          </a:xfrm>
        </p:spPr>
        <p:txBody>
          <a:bodyPr>
            <a:noAutofit/>
          </a:bodyPr>
          <a:lstStyle/>
          <a:p>
            <a:pPr marL="0" indent="0">
              <a:buNone/>
            </a:pPr>
            <a:endParaRPr lang="en-US" dirty="0"/>
          </a:p>
          <a:p>
            <a:pPr marL="0" indent="0">
              <a:buNone/>
            </a:pPr>
            <a:endParaRPr lang="en-US" dirty="0"/>
          </a:p>
          <a:p>
            <a:pPr marL="0" indent="0">
              <a:buNone/>
            </a:pPr>
            <a:r>
              <a:rPr lang="en-US" dirty="0"/>
              <a:t>Also called the Pentateuch</a:t>
            </a:r>
          </a:p>
          <a:p>
            <a:pPr marL="0" indent="0">
              <a:buNone/>
            </a:pPr>
            <a:r>
              <a:rPr lang="en-US" dirty="0"/>
              <a:t>The “Laws” were Genesis,</a:t>
            </a:r>
          </a:p>
          <a:p>
            <a:pPr marL="0" indent="0">
              <a:buNone/>
            </a:pPr>
            <a:r>
              <a:rPr lang="en-US" dirty="0"/>
              <a:t>Exodus, Leviticus, Numbers, </a:t>
            </a:r>
          </a:p>
          <a:p>
            <a:pPr marL="0" indent="0">
              <a:buNone/>
            </a:pPr>
            <a:r>
              <a:rPr lang="en-US" dirty="0"/>
              <a:t>and Deuteronomy</a:t>
            </a:r>
          </a:p>
          <a:p>
            <a:pPr marL="0" indent="0">
              <a:buNone/>
            </a:pPr>
            <a:endParaRPr lang="en-US" dirty="0"/>
          </a:p>
          <a:p>
            <a:pPr marL="0" indent="0">
              <a:buNone/>
            </a:pPr>
            <a:r>
              <a:rPr lang="en-US" dirty="0"/>
              <a:t>Revelation is called  Apocalyptic Literature</a:t>
            </a:r>
          </a:p>
          <a:p>
            <a:pPr marL="0" indent="0">
              <a:buNone/>
            </a:pPr>
            <a:endParaRPr lang="en-US" dirty="0"/>
          </a:p>
        </p:txBody>
      </p:sp>
      <p:pic>
        <p:nvPicPr>
          <p:cNvPr id="4" name="Content Placeholder 3" descr="A close-up of a book of bible&#10;&#10;AI-generated content may be incorrect.">
            <a:extLst>
              <a:ext uri="{FF2B5EF4-FFF2-40B4-BE49-F238E27FC236}">
                <a16:creationId xmlns:a16="http://schemas.microsoft.com/office/drawing/2014/main" id="{C6B28A92-7FEE-B771-1DE4-2B323BFF22F1}"/>
              </a:ext>
            </a:extLst>
          </p:cNvPr>
          <p:cNvPicPr>
            <a:picLocks noChangeAspect="1"/>
          </p:cNvPicPr>
          <p:nvPr/>
        </p:nvPicPr>
        <p:blipFill>
          <a:blip r:embed="rId2"/>
          <a:srcRect l="4058" t="4301" r="4029" b="5645"/>
          <a:stretch>
            <a:fillRect/>
          </a:stretch>
        </p:blipFill>
        <p:spPr>
          <a:xfrm>
            <a:off x="5014433" y="2036838"/>
            <a:ext cx="6753497" cy="4624239"/>
          </a:xfrm>
          <a:prstGeom prst="rect">
            <a:avLst/>
          </a:prstGeom>
          <a:ln>
            <a:noFill/>
          </a:ln>
          <a:effectLst>
            <a:outerShdw blurRad="76200" dist="63500" dir="5040000" algn="tl" rotWithShape="0">
              <a:srgbClr val="000000">
                <a:alpha val="41000"/>
              </a:srgbClr>
            </a:outerShdw>
          </a:effectLst>
        </p:spPr>
      </p:pic>
      <p:cxnSp>
        <p:nvCxnSpPr>
          <p:cNvPr id="6" name="Straight Arrow Connector 5">
            <a:extLst>
              <a:ext uri="{FF2B5EF4-FFF2-40B4-BE49-F238E27FC236}">
                <a16:creationId xmlns:a16="http://schemas.microsoft.com/office/drawing/2014/main" id="{604A30A7-2313-D527-DF34-43FCF91A7BC2}"/>
              </a:ext>
            </a:extLst>
          </p:cNvPr>
          <p:cNvCxnSpPr>
            <a:cxnSpLocks/>
          </p:cNvCxnSpPr>
          <p:nvPr/>
        </p:nvCxnSpPr>
        <p:spPr>
          <a:xfrm>
            <a:off x="4465983" y="3429000"/>
            <a:ext cx="548450" cy="178485"/>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9" name="Double Brace 8">
            <a:extLst>
              <a:ext uri="{FF2B5EF4-FFF2-40B4-BE49-F238E27FC236}">
                <a16:creationId xmlns:a16="http://schemas.microsoft.com/office/drawing/2014/main" id="{F90B7B2A-B96B-68ED-AC12-F5B7CC8BA647}"/>
              </a:ext>
            </a:extLst>
          </p:cNvPr>
          <p:cNvSpPr/>
          <p:nvPr/>
        </p:nvSpPr>
        <p:spPr>
          <a:xfrm>
            <a:off x="5092811" y="2989196"/>
            <a:ext cx="1480267" cy="1058091"/>
          </a:xfrm>
          <a:prstGeom prst="bracePair">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dirty="0"/>
          </a:p>
        </p:txBody>
      </p:sp>
      <p:sp>
        <p:nvSpPr>
          <p:cNvPr id="7" name="TextBox 6">
            <a:extLst>
              <a:ext uri="{FF2B5EF4-FFF2-40B4-BE49-F238E27FC236}">
                <a16:creationId xmlns:a16="http://schemas.microsoft.com/office/drawing/2014/main" id="{9C0B23E2-3260-F78C-BB8F-E11C55CCDA5D}"/>
              </a:ext>
            </a:extLst>
          </p:cNvPr>
          <p:cNvSpPr txBox="1"/>
          <p:nvPr/>
        </p:nvSpPr>
        <p:spPr>
          <a:xfrm>
            <a:off x="10760765" y="753228"/>
            <a:ext cx="1205948" cy="923330"/>
          </a:xfrm>
          <a:prstGeom prst="rect">
            <a:avLst/>
          </a:prstGeom>
          <a:noFill/>
        </p:spPr>
        <p:txBody>
          <a:bodyPr wrap="square" rtlCol="0">
            <a:spAutoFit/>
          </a:bodyPr>
          <a:lstStyle/>
          <a:p>
            <a:r>
              <a:rPr lang="en-US" sz="5400" dirty="0"/>
              <a:t>8.1</a:t>
            </a:r>
          </a:p>
        </p:txBody>
      </p:sp>
    </p:spTree>
    <p:extLst>
      <p:ext uri="{BB962C8B-B14F-4D97-AF65-F5344CB8AC3E}">
        <p14:creationId xmlns:p14="http://schemas.microsoft.com/office/powerpoint/2010/main" val="107376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23C12-9F26-A0FB-87D8-B03ED98656F9}"/>
              </a:ext>
            </a:extLst>
          </p:cNvPr>
          <p:cNvSpPr>
            <a:spLocks noGrp="1"/>
          </p:cNvSpPr>
          <p:nvPr>
            <p:ph type="title"/>
          </p:nvPr>
        </p:nvSpPr>
        <p:spPr/>
        <p:txBody>
          <a:bodyPr/>
          <a:lstStyle/>
          <a:p>
            <a:r>
              <a:rPr lang="en-US" dirty="0"/>
              <a:t>The Covenant</a:t>
            </a:r>
          </a:p>
        </p:txBody>
      </p:sp>
      <p:sp>
        <p:nvSpPr>
          <p:cNvPr id="3" name="Content Placeholder 2">
            <a:extLst>
              <a:ext uri="{FF2B5EF4-FFF2-40B4-BE49-F238E27FC236}">
                <a16:creationId xmlns:a16="http://schemas.microsoft.com/office/drawing/2014/main" id="{536738ED-7CA4-F8AA-2B49-F634289B33A2}"/>
              </a:ext>
            </a:extLst>
          </p:cNvPr>
          <p:cNvSpPr>
            <a:spLocks noGrp="1"/>
          </p:cNvSpPr>
          <p:nvPr>
            <p:ph idx="1"/>
          </p:nvPr>
        </p:nvSpPr>
        <p:spPr>
          <a:xfrm>
            <a:off x="156754" y="1985554"/>
            <a:ext cx="11848012" cy="4663439"/>
          </a:xfrm>
        </p:spPr>
        <p:txBody>
          <a:bodyPr>
            <a:normAutofit fontScale="92500" lnSpcReduction="10000"/>
          </a:bodyPr>
          <a:lstStyle/>
          <a:p>
            <a:r>
              <a:rPr lang="en-US" sz="2800" dirty="0"/>
              <a:t>Gen 12	God’s covenant with Abraham</a:t>
            </a:r>
          </a:p>
          <a:p>
            <a:endParaRPr lang="en-US" sz="2800" dirty="0"/>
          </a:p>
          <a:p>
            <a:r>
              <a:rPr lang="en-US" sz="2800" dirty="0"/>
              <a:t>The Covenant renewed/passed on to Isaac and Jacob</a:t>
            </a:r>
          </a:p>
          <a:p>
            <a:endParaRPr lang="en-US" sz="2800" dirty="0"/>
          </a:p>
          <a:p>
            <a:r>
              <a:rPr lang="en-US" sz="2800" dirty="0"/>
              <a:t>400 years later – it was renewed and passed on to the Jews through Moses</a:t>
            </a:r>
          </a:p>
          <a:p>
            <a:endParaRPr lang="en-US" sz="2800" dirty="0"/>
          </a:p>
          <a:p>
            <a:r>
              <a:rPr lang="en-US" sz="2800" dirty="0"/>
              <a:t>Like a road map: stay on the road and be blessed; off the road – face consequences </a:t>
            </a:r>
          </a:p>
          <a:p>
            <a:endParaRPr lang="en-US" sz="2800" dirty="0"/>
          </a:p>
          <a:p>
            <a:r>
              <a:rPr lang="en-US" sz="2800" dirty="0"/>
              <a:t>Remember that (between Ex 20 – Deuteronomy 33) it is about a covenant between God and the Jews, based on the Law of Moses.</a:t>
            </a:r>
          </a:p>
          <a:p>
            <a:endParaRPr lang="en-US" sz="2800" dirty="0"/>
          </a:p>
          <a:p>
            <a:endParaRPr lang="en-US" sz="2800" dirty="0"/>
          </a:p>
        </p:txBody>
      </p:sp>
    </p:spTree>
    <p:extLst>
      <p:ext uri="{BB962C8B-B14F-4D97-AF65-F5344CB8AC3E}">
        <p14:creationId xmlns:p14="http://schemas.microsoft.com/office/powerpoint/2010/main" val="38503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1B880-79C0-1806-9168-B2E5EBC6D8DE}"/>
              </a:ext>
            </a:extLst>
          </p:cNvPr>
          <p:cNvSpPr>
            <a:spLocks noGrp="1"/>
          </p:cNvSpPr>
          <p:nvPr>
            <p:ph type="title"/>
          </p:nvPr>
        </p:nvSpPr>
        <p:spPr/>
        <p:txBody>
          <a:bodyPr/>
          <a:lstStyle/>
          <a:p>
            <a:r>
              <a:rPr lang="en-US" dirty="0"/>
              <a:t>The New Covenant explained in Hebrews:</a:t>
            </a:r>
          </a:p>
        </p:txBody>
      </p:sp>
      <p:sp>
        <p:nvSpPr>
          <p:cNvPr id="3" name="Content Placeholder 2">
            <a:extLst>
              <a:ext uri="{FF2B5EF4-FFF2-40B4-BE49-F238E27FC236}">
                <a16:creationId xmlns:a16="http://schemas.microsoft.com/office/drawing/2014/main" id="{7CC51574-6AE9-27FA-9A12-7D7F116CBD48}"/>
              </a:ext>
            </a:extLst>
          </p:cNvPr>
          <p:cNvSpPr>
            <a:spLocks noGrp="1"/>
          </p:cNvSpPr>
          <p:nvPr>
            <p:ph idx="1"/>
          </p:nvPr>
        </p:nvSpPr>
        <p:spPr>
          <a:xfrm>
            <a:off x="248194" y="2024742"/>
            <a:ext cx="11782697" cy="4715691"/>
          </a:xfrm>
        </p:spPr>
        <p:txBody>
          <a:bodyPr>
            <a:normAutofit/>
          </a:bodyPr>
          <a:lstStyle/>
          <a:p>
            <a:pPr marL="0" indent="0">
              <a:buNone/>
            </a:pPr>
            <a:r>
              <a:rPr lang="en-US" sz="2800" dirty="0"/>
              <a:t>“By calling this covenant “new,” He has made the first one obsolete; and what is obsolete (not work) and aging will soon disappear. (Hebrews 8:7–13; compare Jeremiah 31:31–34) Christians are not under the old covenant based on Law.”</a:t>
            </a:r>
          </a:p>
          <a:p>
            <a:pPr marL="0" indent="0">
              <a:buNone/>
            </a:pPr>
            <a:endParaRPr lang="en-US" sz="2800" dirty="0"/>
          </a:p>
          <a:p>
            <a:pPr marL="0" indent="0">
              <a:buNone/>
            </a:pPr>
            <a:r>
              <a:rPr lang="en-US" sz="2800" dirty="0"/>
              <a:t>Christians are not under the old covenant based on Law:</a:t>
            </a:r>
          </a:p>
          <a:p>
            <a:r>
              <a:rPr lang="en-US" dirty="0"/>
              <a:t>For sin shall not be your master, because you are not under law</a:t>
            </a:r>
            <a:r>
              <a:rPr lang="en-US" b="1" dirty="0"/>
              <a:t>,</a:t>
            </a:r>
            <a:r>
              <a:rPr lang="en-US" dirty="0"/>
              <a:t> but under grace. (Romans 6:14)</a:t>
            </a:r>
          </a:p>
          <a:p>
            <a:r>
              <a:rPr lang="en-US" dirty="0"/>
              <a:t>Clearly no one is justified before God by the law, because, “The righteous will live by faith.” (Galatians 3:11)</a:t>
            </a:r>
          </a:p>
          <a:p>
            <a:pPr marL="0" indent="0">
              <a:buNone/>
            </a:pPr>
            <a:endParaRPr lang="en-US" dirty="0"/>
          </a:p>
          <a:p>
            <a:pPr marL="0" indent="0">
              <a:buNone/>
            </a:pPr>
            <a:endParaRPr lang="en-US" sz="2800" dirty="0"/>
          </a:p>
          <a:p>
            <a:pPr marL="0" indent="0">
              <a:buNone/>
            </a:pPr>
            <a:endParaRPr lang="en-US" sz="2800" dirty="0"/>
          </a:p>
          <a:p>
            <a:endParaRPr lang="en-US" sz="2800" dirty="0"/>
          </a:p>
        </p:txBody>
      </p:sp>
    </p:spTree>
    <p:extLst>
      <p:ext uri="{BB962C8B-B14F-4D97-AF65-F5344CB8AC3E}">
        <p14:creationId xmlns:p14="http://schemas.microsoft.com/office/powerpoint/2010/main" val="3370891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ADFAF-9B81-9ADD-ECC5-8DBE8C1D2C76}"/>
              </a:ext>
            </a:extLst>
          </p:cNvPr>
          <p:cNvSpPr>
            <a:spLocks noGrp="1"/>
          </p:cNvSpPr>
          <p:nvPr>
            <p:ph type="title"/>
          </p:nvPr>
        </p:nvSpPr>
        <p:spPr/>
        <p:txBody>
          <a:bodyPr>
            <a:normAutofit fontScale="90000"/>
          </a:bodyPr>
          <a:lstStyle/>
          <a:p>
            <a:r>
              <a:rPr lang="en-US" sz="3100" b="1" dirty="0"/>
              <a:t>Salvation by Faith in God, through the Sacrifice He Accepts</a:t>
            </a:r>
            <a:br>
              <a:rPr lang="en-US" dirty="0"/>
            </a:br>
            <a:endParaRPr lang="en-US" dirty="0"/>
          </a:p>
        </p:txBody>
      </p:sp>
      <p:sp>
        <p:nvSpPr>
          <p:cNvPr id="3" name="Content Placeholder 2">
            <a:extLst>
              <a:ext uri="{FF2B5EF4-FFF2-40B4-BE49-F238E27FC236}">
                <a16:creationId xmlns:a16="http://schemas.microsoft.com/office/drawing/2014/main" id="{BD74567E-FDFA-4F69-C4B4-C046272ED537}"/>
              </a:ext>
            </a:extLst>
          </p:cNvPr>
          <p:cNvSpPr>
            <a:spLocks noGrp="1"/>
          </p:cNvSpPr>
          <p:nvPr>
            <p:ph idx="1"/>
          </p:nvPr>
        </p:nvSpPr>
        <p:spPr>
          <a:xfrm>
            <a:off x="6095999" y="2336873"/>
            <a:ext cx="5712823" cy="4194556"/>
          </a:xfrm>
        </p:spPr>
        <p:txBody>
          <a:bodyPr>
            <a:normAutofit/>
          </a:bodyPr>
          <a:lstStyle/>
          <a:p>
            <a:pPr marL="0" indent="0">
              <a:buNone/>
            </a:pPr>
            <a:r>
              <a:rPr lang="en-US" sz="2800" dirty="0"/>
              <a:t>Moses and the Law: Ex 12+</a:t>
            </a:r>
          </a:p>
          <a:p>
            <a:pPr marL="0" indent="0">
              <a:buNone/>
            </a:pPr>
            <a:endParaRPr lang="en-US" sz="2800" dirty="0"/>
          </a:p>
          <a:p>
            <a:pPr marL="0" indent="0">
              <a:buNone/>
            </a:pPr>
            <a:endParaRPr lang="en-US" sz="2800" dirty="0"/>
          </a:p>
          <a:p>
            <a:pPr marL="0" indent="0">
              <a:buNone/>
            </a:pPr>
            <a:r>
              <a:rPr lang="en-US" sz="2800" dirty="0"/>
              <a:t>“For the life of a creature is in the blood, and I have given it to you to make atonement for yourselves on the altar; it is the blood that makes atonement for one’s life” (Leviticus 17:11)</a:t>
            </a:r>
          </a:p>
          <a:p>
            <a:pPr marL="0" indent="0">
              <a:buNone/>
            </a:pPr>
            <a:endParaRPr lang="en-US" sz="2800" dirty="0"/>
          </a:p>
        </p:txBody>
      </p:sp>
      <p:sp>
        <p:nvSpPr>
          <p:cNvPr id="5" name="Text Placeholder 4">
            <a:extLst>
              <a:ext uri="{FF2B5EF4-FFF2-40B4-BE49-F238E27FC236}">
                <a16:creationId xmlns:a16="http://schemas.microsoft.com/office/drawing/2014/main" id="{C67F8AAB-F0A6-683A-0E1B-ED8C18FCFBAD}"/>
              </a:ext>
            </a:extLst>
          </p:cNvPr>
          <p:cNvSpPr>
            <a:spLocks noGrp="1"/>
          </p:cNvSpPr>
          <p:nvPr>
            <p:ph type="body" sz="half" idx="2"/>
          </p:nvPr>
        </p:nvSpPr>
        <p:spPr>
          <a:xfrm>
            <a:off x="680322" y="2336872"/>
            <a:ext cx="4923644" cy="4390499"/>
          </a:xfrm>
        </p:spPr>
        <p:txBody>
          <a:bodyPr anchor="t">
            <a:normAutofit lnSpcReduction="10000"/>
          </a:bodyPr>
          <a:lstStyle/>
          <a:p>
            <a:r>
              <a:rPr lang="en-US" sz="2800" dirty="0"/>
              <a:t>Adam and Eve: Gen 2 – 3</a:t>
            </a:r>
          </a:p>
          <a:p>
            <a:endParaRPr lang="en-US" sz="2800" dirty="0"/>
          </a:p>
          <a:p>
            <a:r>
              <a:rPr lang="en-US" sz="2800" dirty="0"/>
              <a:t>Cain and Abel: Gen 4</a:t>
            </a:r>
          </a:p>
          <a:p>
            <a:endParaRPr lang="en-US" sz="2800" dirty="0"/>
          </a:p>
          <a:p>
            <a:r>
              <a:rPr lang="en-US" sz="2800" dirty="0"/>
              <a:t>Noah (after the flood): Gen 8</a:t>
            </a:r>
          </a:p>
          <a:p>
            <a:endParaRPr lang="en-US" sz="2800" dirty="0"/>
          </a:p>
          <a:p>
            <a:r>
              <a:rPr lang="en-US" sz="2800" dirty="0"/>
              <a:t>Abraham: Gen 12 – 22</a:t>
            </a:r>
          </a:p>
          <a:p>
            <a:endParaRPr lang="en-US" sz="2800" dirty="0"/>
          </a:p>
          <a:p>
            <a:r>
              <a:rPr lang="en-US" sz="2800" dirty="0"/>
              <a:t>Job: Job 1</a:t>
            </a:r>
          </a:p>
          <a:p>
            <a:endParaRPr lang="en-US" sz="2800" dirty="0"/>
          </a:p>
        </p:txBody>
      </p:sp>
      <p:sp>
        <p:nvSpPr>
          <p:cNvPr id="4" name="TextBox 3">
            <a:extLst>
              <a:ext uri="{FF2B5EF4-FFF2-40B4-BE49-F238E27FC236}">
                <a16:creationId xmlns:a16="http://schemas.microsoft.com/office/drawing/2014/main" id="{CFA07DC2-8181-411C-2FBE-F0A6932E664B}"/>
              </a:ext>
            </a:extLst>
          </p:cNvPr>
          <p:cNvSpPr txBox="1"/>
          <p:nvPr/>
        </p:nvSpPr>
        <p:spPr>
          <a:xfrm>
            <a:off x="10672354" y="617754"/>
            <a:ext cx="1423852" cy="1384995"/>
          </a:xfrm>
          <a:prstGeom prst="rect">
            <a:avLst/>
          </a:prstGeom>
          <a:noFill/>
        </p:spPr>
        <p:txBody>
          <a:bodyPr wrap="square" rtlCol="0">
            <a:spAutoFit/>
          </a:bodyPr>
          <a:lstStyle/>
          <a:p>
            <a:r>
              <a:rPr lang="en-US" sz="2800" dirty="0"/>
              <a:t>Always thru blood</a:t>
            </a:r>
          </a:p>
        </p:txBody>
      </p:sp>
    </p:spTree>
    <p:extLst>
      <p:ext uri="{BB962C8B-B14F-4D97-AF65-F5344CB8AC3E}">
        <p14:creationId xmlns:p14="http://schemas.microsoft.com/office/powerpoint/2010/main" val="2118957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F4209BB-FAD5-4B18-445B-8721D4F4EDC7}"/>
              </a:ext>
            </a:extLst>
          </p:cNvPr>
          <p:cNvSpPr>
            <a:spLocks noGrp="1"/>
          </p:cNvSpPr>
          <p:nvPr>
            <p:ph type="title"/>
          </p:nvPr>
        </p:nvSpPr>
        <p:spPr>
          <a:xfrm>
            <a:off x="314561" y="921811"/>
            <a:ext cx="9613861" cy="1080938"/>
          </a:xfrm>
        </p:spPr>
        <p:txBody>
          <a:bodyPr>
            <a:normAutofit fontScale="90000"/>
          </a:bodyPr>
          <a:lstStyle/>
          <a:p>
            <a:pPr algn="ctr"/>
            <a:r>
              <a:rPr lang="en-US" b="1" dirty="0"/>
              <a:t>Saving Faith Through Good Works and the Spirit of the Law</a:t>
            </a:r>
            <a:br>
              <a:rPr lang="en-US" dirty="0"/>
            </a:br>
            <a:endParaRPr lang="en-US" dirty="0"/>
          </a:p>
        </p:txBody>
      </p:sp>
      <p:sp>
        <p:nvSpPr>
          <p:cNvPr id="6" name="Content Placeholder 5">
            <a:extLst>
              <a:ext uri="{FF2B5EF4-FFF2-40B4-BE49-F238E27FC236}">
                <a16:creationId xmlns:a16="http://schemas.microsoft.com/office/drawing/2014/main" id="{93E9E495-784E-5A29-CB1A-A6BF2BB0E80C}"/>
              </a:ext>
            </a:extLst>
          </p:cNvPr>
          <p:cNvSpPr>
            <a:spLocks noGrp="1"/>
          </p:cNvSpPr>
          <p:nvPr>
            <p:ph idx="1"/>
          </p:nvPr>
        </p:nvSpPr>
        <p:spPr>
          <a:xfrm>
            <a:off x="680321" y="2116182"/>
            <a:ext cx="10958685" cy="4467497"/>
          </a:xfrm>
        </p:spPr>
        <p:txBody>
          <a:bodyPr>
            <a:normAutofit/>
          </a:bodyPr>
          <a:lstStyle/>
          <a:p>
            <a:r>
              <a:rPr lang="en-US" sz="2800" dirty="0"/>
              <a:t>Faith without works is as dead as the body without the spirit (James 2:14–26).</a:t>
            </a:r>
          </a:p>
          <a:p>
            <a:endParaRPr lang="en-US" sz="2800" dirty="0"/>
          </a:p>
          <a:p>
            <a:pPr marL="0" indent="0" algn="ctr">
              <a:buNone/>
            </a:pPr>
            <a:r>
              <a:rPr lang="en-US" sz="2800" dirty="0"/>
              <a:t>Balance needed</a:t>
            </a:r>
          </a:p>
          <a:p>
            <a:endParaRPr lang="en-US" sz="2800" dirty="0"/>
          </a:p>
          <a:p>
            <a:r>
              <a:rPr lang="en-US" sz="2800" dirty="0"/>
              <a:t>For it is by grace you have been saved, through faith, and this is not from yourselves, it is the gift of God. Ephesians 2: 8</a:t>
            </a:r>
          </a:p>
        </p:txBody>
      </p:sp>
    </p:spTree>
    <p:extLst>
      <p:ext uri="{BB962C8B-B14F-4D97-AF65-F5344CB8AC3E}">
        <p14:creationId xmlns:p14="http://schemas.microsoft.com/office/powerpoint/2010/main" val="2664882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9F3F3-4908-3DA0-D590-AC161703F02F}"/>
              </a:ext>
            </a:extLst>
          </p:cNvPr>
          <p:cNvSpPr>
            <a:spLocks noGrp="1"/>
          </p:cNvSpPr>
          <p:nvPr>
            <p:ph type="title"/>
          </p:nvPr>
        </p:nvSpPr>
        <p:spPr/>
        <p:txBody>
          <a:bodyPr/>
          <a:lstStyle/>
          <a:p>
            <a:r>
              <a:rPr lang="en-US" dirty="0"/>
              <a:t>How do Christians fulfill the OT Law?</a:t>
            </a:r>
          </a:p>
        </p:txBody>
      </p:sp>
      <p:sp>
        <p:nvSpPr>
          <p:cNvPr id="3" name="Content Placeholder 2">
            <a:extLst>
              <a:ext uri="{FF2B5EF4-FFF2-40B4-BE49-F238E27FC236}">
                <a16:creationId xmlns:a16="http://schemas.microsoft.com/office/drawing/2014/main" id="{154EC682-BF3C-78D8-018F-D2FCB2ACBBCE}"/>
              </a:ext>
            </a:extLst>
          </p:cNvPr>
          <p:cNvSpPr>
            <a:spLocks noGrp="1"/>
          </p:cNvSpPr>
          <p:nvPr>
            <p:ph idx="1"/>
          </p:nvPr>
        </p:nvSpPr>
        <p:spPr>
          <a:xfrm>
            <a:off x="225286" y="2085082"/>
            <a:ext cx="11648662" cy="4620518"/>
          </a:xfrm>
        </p:spPr>
        <p:txBody>
          <a:bodyPr/>
          <a:lstStyle/>
          <a:p>
            <a:r>
              <a:rPr lang="en-US" sz="2800" dirty="0"/>
              <a:t>In the Old Testament, there are 248 positive (you shall) laws and 365 negative (you shall not) laws (Ryken and Longman 1993, 130). Jesus said that we keep all of His moral laws if we live by one: the law of love.</a:t>
            </a:r>
          </a:p>
          <a:p>
            <a:endParaRPr lang="en-US" sz="2800" dirty="0"/>
          </a:p>
          <a:p>
            <a:r>
              <a:rPr lang="en-US" sz="2800" dirty="0"/>
              <a:t>“Teacher, which is the greatest commandment in the Law?” Jesus replied: “Love the Lord your God with all your heart and with all your soul and with all your mind.” This is the first and greatest commandment. And the second is like it; ‘Love your neighbor as yourself.’ All the Law and the Prophets hang on these two commandments.” (Matthew 22:36–40)</a:t>
            </a:r>
          </a:p>
          <a:p>
            <a:endParaRPr lang="en-US" sz="2800" dirty="0"/>
          </a:p>
          <a:p>
            <a:pPr marL="0" indent="0">
              <a:buNone/>
            </a:pPr>
            <a:endParaRPr lang="en-US" dirty="0"/>
          </a:p>
        </p:txBody>
      </p:sp>
    </p:spTree>
    <p:extLst>
      <p:ext uri="{BB962C8B-B14F-4D97-AF65-F5344CB8AC3E}">
        <p14:creationId xmlns:p14="http://schemas.microsoft.com/office/powerpoint/2010/main" val="1895692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7B3FC-A9D8-0F28-DD77-53EE60D48867}"/>
              </a:ext>
            </a:extLst>
          </p:cNvPr>
          <p:cNvSpPr>
            <a:spLocks noGrp="1"/>
          </p:cNvSpPr>
          <p:nvPr>
            <p:ph type="title"/>
          </p:nvPr>
        </p:nvSpPr>
        <p:spPr/>
        <p:txBody>
          <a:bodyPr/>
          <a:lstStyle/>
          <a:p>
            <a:r>
              <a:rPr lang="en-US" dirty="0"/>
              <a:t>Matthew 5: 17 - 20</a:t>
            </a:r>
          </a:p>
        </p:txBody>
      </p:sp>
      <p:sp>
        <p:nvSpPr>
          <p:cNvPr id="3" name="Content Placeholder 2">
            <a:extLst>
              <a:ext uri="{FF2B5EF4-FFF2-40B4-BE49-F238E27FC236}">
                <a16:creationId xmlns:a16="http://schemas.microsoft.com/office/drawing/2014/main" id="{C57FE559-3138-A2BF-1F71-E850270F0878}"/>
              </a:ext>
            </a:extLst>
          </p:cNvPr>
          <p:cNvSpPr>
            <a:spLocks noGrp="1"/>
          </p:cNvSpPr>
          <p:nvPr>
            <p:ph idx="1"/>
          </p:nvPr>
        </p:nvSpPr>
        <p:spPr>
          <a:xfrm>
            <a:off x="278295" y="2292626"/>
            <a:ext cx="11635409" cy="4373218"/>
          </a:xfrm>
        </p:spPr>
        <p:txBody>
          <a:bodyPr>
            <a:normAutofit/>
          </a:bodyPr>
          <a:lstStyle/>
          <a:p>
            <a:pPr marL="0" indent="0">
              <a:buNone/>
            </a:pPr>
            <a:r>
              <a:rPr lang="en-US" sz="2800" dirty="0"/>
              <a:t>“Do not think that I have come to abolish the Law or the Prophets; I have not come to abolish them </a:t>
            </a:r>
            <a:r>
              <a:rPr lang="en-US" sz="2800" u="sng" dirty="0"/>
              <a:t>but to fulfill them</a:t>
            </a:r>
            <a:r>
              <a:rPr lang="en-US" sz="2800" dirty="0"/>
              <a:t>. I tell you the truth, until heaven and earth disappear, not the smallest letter, not the least stroke of a pen, will by any means disappear from the Law until everything is accomplished. Anyone who breaks one of the least of these commandments and teaches others to do the same will be called least in the kingdom of heaven, but whoever practices and teaches these commands will be called great in the kingdom of heaven. For I tell you that unless your righteousness surpasses that of the Pharisees and the teachers of the law, you will certainly not enter the kingdom of heaven.” </a:t>
            </a:r>
          </a:p>
        </p:txBody>
      </p:sp>
    </p:spTree>
    <p:extLst>
      <p:ext uri="{BB962C8B-B14F-4D97-AF65-F5344CB8AC3E}">
        <p14:creationId xmlns:p14="http://schemas.microsoft.com/office/powerpoint/2010/main" val="3071432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26F1-F40F-ADDC-6920-D982C0E0EC4A}"/>
              </a:ext>
            </a:extLst>
          </p:cNvPr>
          <p:cNvSpPr>
            <a:spLocks noGrp="1"/>
          </p:cNvSpPr>
          <p:nvPr>
            <p:ph type="title"/>
          </p:nvPr>
        </p:nvSpPr>
        <p:spPr>
          <a:xfrm>
            <a:off x="145775" y="963366"/>
            <a:ext cx="10148408" cy="1080938"/>
          </a:xfrm>
        </p:spPr>
        <p:txBody>
          <a:bodyPr>
            <a:normAutofit fontScale="90000"/>
          </a:bodyPr>
          <a:lstStyle/>
          <a:p>
            <a:pPr algn="ctr"/>
            <a:r>
              <a:rPr lang="en-US" sz="3100" dirty="0"/>
              <a:t>Jesus taught that both the fruit (actions we see) and the root of sin (in the heart) are wrong.</a:t>
            </a:r>
            <a:br>
              <a:rPr lang="en-US" sz="2800" dirty="0"/>
            </a:br>
            <a:endParaRPr lang="en-US" sz="2800" dirty="0"/>
          </a:p>
        </p:txBody>
      </p:sp>
      <p:graphicFrame>
        <p:nvGraphicFramePr>
          <p:cNvPr id="4" name="Content Placeholder 3">
            <a:extLst>
              <a:ext uri="{FF2B5EF4-FFF2-40B4-BE49-F238E27FC236}">
                <a16:creationId xmlns:a16="http://schemas.microsoft.com/office/drawing/2014/main" id="{EA93C12D-70D6-0533-E7E0-D43D4B9EDC11}"/>
              </a:ext>
            </a:extLst>
          </p:cNvPr>
          <p:cNvGraphicFramePr>
            <a:graphicFrameLocks noGrp="1"/>
          </p:cNvGraphicFramePr>
          <p:nvPr>
            <p:ph idx="1"/>
            <p:extLst>
              <p:ext uri="{D42A27DB-BD31-4B8C-83A1-F6EECF244321}">
                <p14:modId xmlns:p14="http://schemas.microsoft.com/office/powerpoint/2010/main" val="256253677"/>
              </p:ext>
            </p:extLst>
          </p:nvPr>
        </p:nvGraphicFramePr>
        <p:xfrm>
          <a:off x="1099176" y="2137069"/>
          <a:ext cx="9195007" cy="3627120"/>
        </p:xfrm>
        <a:graphic>
          <a:graphicData uri="http://schemas.openxmlformats.org/drawingml/2006/table">
            <a:tbl>
              <a:tblPr firstRow="1" bandRow="1">
                <a:tableStyleId>{5C22544A-7EE6-4342-B048-85BDC9FD1C3A}</a:tableStyleId>
              </a:tblPr>
              <a:tblGrid>
                <a:gridCol w="2785741">
                  <a:extLst>
                    <a:ext uri="{9D8B030D-6E8A-4147-A177-3AD203B41FA5}">
                      <a16:colId xmlns:a16="http://schemas.microsoft.com/office/drawing/2014/main" val="2480740251"/>
                    </a:ext>
                  </a:extLst>
                </a:gridCol>
                <a:gridCol w="3204633">
                  <a:extLst>
                    <a:ext uri="{9D8B030D-6E8A-4147-A177-3AD203B41FA5}">
                      <a16:colId xmlns:a16="http://schemas.microsoft.com/office/drawing/2014/main" val="1942324512"/>
                    </a:ext>
                  </a:extLst>
                </a:gridCol>
                <a:gridCol w="3204633">
                  <a:extLst>
                    <a:ext uri="{9D8B030D-6E8A-4147-A177-3AD203B41FA5}">
                      <a16:colId xmlns:a16="http://schemas.microsoft.com/office/drawing/2014/main" val="177461021"/>
                    </a:ext>
                  </a:extLst>
                </a:gridCol>
              </a:tblGrid>
              <a:tr h="370840">
                <a:tc>
                  <a:txBody>
                    <a:bodyPr/>
                    <a:lstStyle/>
                    <a:p>
                      <a:r>
                        <a:rPr lang="en-US" sz="2800" dirty="0"/>
                        <a:t>Matthew 5</a:t>
                      </a:r>
                    </a:p>
                  </a:txBody>
                  <a:tcPr/>
                </a:tc>
                <a:tc>
                  <a:txBody>
                    <a:bodyPr/>
                    <a:lstStyle/>
                    <a:p>
                      <a:r>
                        <a:rPr lang="en-US" sz="2800" dirty="0"/>
                        <a:t>Fruit of Sin</a:t>
                      </a:r>
                    </a:p>
                  </a:txBody>
                  <a:tcPr/>
                </a:tc>
                <a:tc>
                  <a:txBody>
                    <a:bodyPr/>
                    <a:lstStyle/>
                    <a:p>
                      <a:r>
                        <a:rPr lang="en-US" sz="2800" dirty="0"/>
                        <a:t>Root of sin</a:t>
                      </a:r>
                    </a:p>
                  </a:txBody>
                  <a:tcPr/>
                </a:tc>
                <a:extLst>
                  <a:ext uri="{0D108BD9-81ED-4DB2-BD59-A6C34878D82A}">
                    <a16:rowId xmlns:a16="http://schemas.microsoft.com/office/drawing/2014/main" val="1436438736"/>
                  </a:ext>
                </a:extLst>
              </a:tr>
              <a:tr h="370840">
                <a:tc>
                  <a:txBody>
                    <a:bodyPr/>
                    <a:lstStyle/>
                    <a:p>
                      <a:r>
                        <a:rPr lang="en-US" sz="2800" dirty="0"/>
                        <a:t>5: 21 – 22</a:t>
                      </a:r>
                    </a:p>
                  </a:txBody>
                  <a:tcPr/>
                </a:tc>
                <a:tc>
                  <a:txBody>
                    <a:bodyPr/>
                    <a:lstStyle/>
                    <a:p>
                      <a:r>
                        <a:rPr lang="en-US" sz="2800" dirty="0"/>
                        <a:t>Murder</a:t>
                      </a:r>
                    </a:p>
                  </a:txBody>
                  <a:tcPr/>
                </a:tc>
                <a:tc>
                  <a:txBody>
                    <a:bodyPr/>
                    <a:lstStyle/>
                    <a:p>
                      <a:r>
                        <a:rPr lang="en-US" sz="2800" dirty="0"/>
                        <a:t>Anger</a:t>
                      </a:r>
                    </a:p>
                  </a:txBody>
                  <a:tcPr/>
                </a:tc>
                <a:extLst>
                  <a:ext uri="{0D108BD9-81ED-4DB2-BD59-A6C34878D82A}">
                    <a16:rowId xmlns:a16="http://schemas.microsoft.com/office/drawing/2014/main" val="2791585555"/>
                  </a:ext>
                </a:extLst>
              </a:tr>
              <a:tr h="370840">
                <a:tc>
                  <a:txBody>
                    <a:bodyPr/>
                    <a:lstStyle/>
                    <a:p>
                      <a:r>
                        <a:rPr lang="en-US" sz="2800" dirty="0"/>
                        <a:t>5: 27 – 28</a:t>
                      </a:r>
                    </a:p>
                  </a:txBody>
                  <a:tcPr/>
                </a:tc>
                <a:tc>
                  <a:txBody>
                    <a:bodyPr/>
                    <a:lstStyle/>
                    <a:p>
                      <a:r>
                        <a:rPr lang="en-US" sz="2800" dirty="0"/>
                        <a:t>Adultery</a:t>
                      </a:r>
                    </a:p>
                  </a:txBody>
                  <a:tcPr/>
                </a:tc>
                <a:tc>
                  <a:txBody>
                    <a:bodyPr/>
                    <a:lstStyle/>
                    <a:p>
                      <a:r>
                        <a:rPr lang="en-US" sz="2800" dirty="0"/>
                        <a:t>Lust</a:t>
                      </a:r>
                    </a:p>
                  </a:txBody>
                  <a:tcPr/>
                </a:tc>
                <a:extLst>
                  <a:ext uri="{0D108BD9-81ED-4DB2-BD59-A6C34878D82A}">
                    <a16:rowId xmlns:a16="http://schemas.microsoft.com/office/drawing/2014/main" val="777875258"/>
                  </a:ext>
                </a:extLst>
              </a:tr>
              <a:tr h="370840">
                <a:tc>
                  <a:txBody>
                    <a:bodyPr/>
                    <a:lstStyle/>
                    <a:p>
                      <a:r>
                        <a:rPr lang="en-US" sz="2800" dirty="0"/>
                        <a:t>5: 31 – 32</a:t>
                      </a:r>
                    </a:p>
                  </a:txBody>
                  <a:tcPr/>
                </a:tc>
                <a:tc>
                  <a:txBody>
                    <a:bodyPr/>
                    <a:lstStyle/>
                    <a:p>
                      <a:r>
                        <a:rPr lang="en-US" sz="2800" dirty="0"/>
                        <a:t>Divorce</a:t>
                      </a:r>
                    </a:p>
                  </a:txBody>
                  <a:tcPr/>
                </a:tc>
                <a:tc>
                  <a:txBody>
                    <a:bodyPr/>
                    <a:lstStyle/>
                    <a:p>
                      <a:r>
                        <a:rPr lang="en-US" sz="2800" dirty="0"/>
                        <a:t>Selfishness</a:t>
                      </a:r>
                    </a:p>
                  </a:txBody>
                  <a:tcPr/>
                </a:tc>
                <a:extLst>
                  <a:ext uri="{0D108BD9-81ED-4DB2-BD59-A6C34878D82A}">
                    <a16:rowId xmlns:a16="http://schemas.microsoft.com/office/drawing/2014/main" val="578982258"/>
                  </a:ext>
                </a:extLst>
              </a:tr>
              <a:tr h="370840">
                <a:tc>
                  <a:txBody>
                    <a:bodyPr/>
                    <a:lstStyle/>
                    <a:p>
                      <a:r>
                        <a:rPr lang="en-US" sz="2800" dirty="0"/>
                        <a:t>5: 33 – 34 &amp; 37</a:t>
                      </a:r>
                    </a:p>
                  </a:txBody>
                  <a:tcPr/>
                </a:tc>
                <a:tc>
                  <a:txBody>
                    <a:bodyPr/>
                    <a:lstStyle/>
                    <a:p>
                      <a:r>
                        <a:rPr lang="en-US" sz="2800" dirty="0"/>
                        <a:t>Breaking oaths</a:t>
                      </a:r>
                    </a:p>
                  </a:txBody>
                  <a:tcPr/>
                </a:tc>
                <a:tc>
                  <a:txBody>
                    <a:bodyPr/>
                    <a:lstStyle/>
                    <a:p>
                      <a:r>
                        <a:rPr lang="en-US" sz="2800" dirty="0"/>
                        <a:t>Being dishonest</a:t>
                      </a:r>
                    </a:p>
                  </a:txBody>
                  <a:tcPr/>
                </a:tc>
                <a:extLst>
                  <a:ext uri="{0D108BD9-81ED-4DB2-BD59-A6C34878D82A}">
                    <a16:rowId xmlns:a16="http://schemas.microsoft.com/office/drawing/2014/main" val="198419887"/>
                  </a:ext>
                </a:extLst>
              </a:tr>
              <a:tr h="370840">
                <a:tc>
                  <a:txBody>
                    <a:bodyPr/>
                    <a:lstStyle/>
                    <a:p>
                      <a:r>
                        <a:rPr lang="en-US" sz="2800" dirty="0"/>
                        <a:t>5: 38 – 39</a:t>
                      </a:r>
                    </a:p>
                  </a:txBody>
                  <a:tcPr/>
                </a:tc>
                <a:tc>
                  <a:txBody>
                    <a:bodyPr/>
                    <a:lstStyle/>
                    <a:p>
                      <a:r>
                        <a:rPr lang="en-US" sz="2800" dirty="0"/>
                        <a:t>Revenge</a:t>
                      </a:r>
                    </a:p>
                  </a:txBody>
                  <a:tcPr/>
                </a:tc>
                <a:tc>
                  <a:txBody>
                    <a:bodyPr/>
                    <a:lstStyle/>
                    <a:p>
                      <a:r>
                        <a:rPr lang="en-US" sz="2800" dirty="0"/>
                        <a:t>Unforgiveness</a:t>
                      </a:r>
                    </a:p>
                  </a:txBody>
                  <a:tcPr/>
                </a:tc>
                <a:extLst>
                  <a:ext uri="{0D108BD9-81ED-4DB2-BD59-A6C34878D82A}">
                    <a16:rowId xmlns:a16="http://schemas.microsoft.com/office/drawing/2014/main" val="945569700"/>
                  </a:ext>
                </a:extLst>
              </a:tr>
              <a:tr h="370840">
                <a:tc>
                  <a:txBody>
                    <a:bodyPr/>
                    <a:lstStyle/>
                    <a:p>
                      <a:r>
                        <a:rPr lang="en-US" sz="2800" dirty="0"/>
                        <a:t>5: 43 – 48</a:t>
                      </a:r>
                    </a:p>
                  </a:txBody>
                  <a:tcPr/>
                </a:tc>
                <a:tc>
                  <a:txBody>
                    <a:bodyPr/>
                    <a:lstStyle/>
                    <a:p>
                      <a:r>
                        <a:rPr lang="en-US" sz="2800" dirty="0"/>
                        <a:t>Hating enemies</a:t>
                      </a:r>
                    </a:p>
                  </a:txBody>
                  <a:tcPr/>
                </a:tc>
                <a:tc>
                  <a:txBody>
                    <a:bodyPr/>
                    <a:lstStyle/>
                    <a:p>
                      <a:r>
                        <a:rPr lang="en-US" sz="2800" dirty="0"/>
                        <a:t>Lack of love</a:t>
                      </a:r>
                    </a:p>
                  </a:txBody>
                  <a:tcPr/>
                </a:tc>
                <a:extLst>
                  <a:ext uri="{0D108BD9-81ED-4DB2-BD59-A6C34878D82A}">
                    <a16:rowId xmlns:a16="http://schemas.microsoft.com/office/drawing/2014/main" val="4014324905"/>
                  </a:ext>
                </a:extLst>
              </a:tr>
            </a:tbl>
          </a:graphicData>
        </a:graphic>
      </p:graphicFrame>
      <p:sp>
        <p:nvSpPr>
          <p:cNvPr id="5" name="TextBox 4">
            <a:extLst>
              <a:ext uri="{FF2B5EF4-FFF2-40B4-BE49-F238E27FC236}">
                <a16:creationId xmlns:a16="http://schemas.microsoft.com/office/drawing/2014/main" id="{44A4B975-5CBF-E244-ACD8-467801DCCA79}"/>
              </a:ext>
            </a:extLst>
          </p:cNvPr>
          <p:cNvSpPr txBox="1"/>
          <p:nvPr/>
        </p:nvSpPr>
        <p:spPr>
          <a:xfrm>
            <a:off x="-81269" y="5856954"/>
            <a:ext cx="11555896" cy="1200329"/>
          </a:xfrm>
          <a:prstGeom prst="rect">
            <a:avLst/>
          </a:prstGeom>
          <a:noFill/>
        </p:spPr>
        <p:txBody>
          <a:bodyPr wrap="square" rtlCol="0">
            <a:spAutoFit/>
          </a:bodyPr>
          <a:lstStyle/>
          <a:p>
            <a:pPr algn="ctr"/>
            <a:r>
              <a:rPr lang="en-US" sz="2400" dirty="0"/>
              <a:t>Jesus emphasized the principles, the spirit of the Law, rather than the commandments, the letter of the law.</a:t>
            </a:r>
          </a:p>
          <a:p>
            <a:endParaRPr lang="en-US" sz="2400" dirty="0"/>
          </a:p>
        </p:txBody>
      </p:sp>
    </p:spTree>
    <p:extLst>
      <p:ext uri="{BB962C8B-B14F-4D97-AF65-F5344CB8AC3E}">
        <p14:creationId xmlns:p14="http://schemas.microsoft.com/office/powerpoint/2010/main" val="197575905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1494</TotalTime>
  <Words>1115</Words>
  <Application>Microsoft Macintosh PowerPoint</Application>
  <PresentationFormat>Widescreen</PresentationFormat>
  <Paragraphs>157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Trebuchet MS</vt:lpstr>
      <vt:lpstr>Berlin</vt:lpstr>
      <vt:lpstr>Unit 3   Chapter 8</vt:lpstr>
      <vt:lpstr>Salvation Under the Old Covenant and the New </vt:lpstr>
      <vt:lpstr>The Covenant</vt:lpstr>
      <vt:lpstr>The New Covenant explained in Hebrews:</vt:lpstr>
      <vt:lpstr>Salvation by Faith in God, through the Sacrifice He Accepts </vt:lpstr>
      <vt:lpstr>Saving Faith Through Good Works and the Spirit of the Law </vt:lpstr>
      <vt:lpstr>How do Christians fulfill the OT Law?</vt:lpstr>
      <vt:lpstr>Matthew 5: 17 - 20</vt:lpstr>
      <vt:lpstr>Jesus taught that both the fruit (actions we see) and the root of sin (in the heart) are wrong. </vt:lpstr>
      <vt:lpstr>Three Types of Laws in the Old Testament: Ceremonial, Civil, and Moral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6</cp:revision>
  <dcterms:created xsi:type="dcterms:W3CDTF">2025-10-22T00:08:58Z</dcterms:created>
  <dcterms:modified xsi:type="dcterms:W3CDTF">2025-10-29T19:55:45Z</dcterms:modified>
</cp:coreProperties>
</file>