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625"/>
    <p:restoredTop sz="94628"/>
  </p:normalViewPr>
  <p:slideViewPr>
    <p:cSldViewPr snapToGrid="0">
      <p:cViewPr>
        <p:scale>
          <a:sx n="94" d="100"/>
          <a:sy n="94" d="100"/>
        </p:scale>
        <p:origin x="280"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CECC42-B15C-9940-8437-77A8AB4EF6D2}" type="datetimeFigureOut">
              <a:rPr lang="en-US" smtClean="0"/>
              <a:t>11/19/25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47C42-260F-A14D-BFA5-E33D26306A9F}" type="slidenum">
              <a:rPr lang="en-US" smtClean="0"/>
              <a:t>‹#›</a:t>
            </a:fld>
            <a:endParaRPr lang="en-US"/>
          </a:p>
        </p:txBody>
      </p:sp>
    </p:spTree>
    <p:extLst>
      <p:ext uri="{BB962C8B-B14F-4D97-AF65-F5344CB8AC3E}">
        <p14:creationId xmlns:p14="http://schemas.microsoft.com/office/powerpoint/2010/main" val="1703907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647C42-260F-A14D-BFA5-E33D26306A9F}" type="slidenum">
              <a:rPr lang="en-US" smtClean="0"/>
              <a:t>12</a:t>
            </a:fld>
            <a:endParaRPr lang="en-US"/>
          </a:p>
        </p:txBody>
      </p:sp>
    </p:spTree>
    <p:extLst>
      <p:ext uri="{BB962C8B-B14F-4D97-AF65-F5344CB8AC3E}">
        <p14:creationId xmlns:p14="http://schemas.microsoft.com/office/powerpoint/2010/main" val="3650004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11/19/25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11/19/25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11/19/25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06416-393B-B67F-F601-03C26E09C9D6}"/>
              </a:ext>
            </a:extLst>
          </p:cNvPr>
          <p:cNvSpPr>
            <a:spLocks noGrp="1"/>
          </p:cNvSpPr>
          <p:nvPr>
            <p:ph type="ctrTitle"/>
          </p:nvPr>
        </p:nvSpPr>
        <p:spPr/>
        <p:txBody>
          <a:bodyPr>
            <a:normAutofit fontScale="90000"/>
          </a:bodyPr>
          <a:lstStyle/>
          <a:p>
            <a:r>
              <a:rPr lang="en-US" dirty="0"/>
              <a:t>9.1	&amp; 2	Keys to interpreting Poetry</a:t>
            </a:r>
          </a:p>
        </p:txBody>
      </p:sp>
      <p:sp>
        <p:nvSpPr>
          <p:cNvPr id="3" name="Subtitle 2">
            <a:extLst>
              <a:ext uri="{FF2B5EF4-FFF2-40B4-BE49-F238E27FC236}">
                <a16:creationId xmlns:a16="http://schemas.microsoft.com/office/drawing/2014/main" id="{10F2D25F-3973-A6D8-DC48-147AC03C2AF2}"/>
              </a:ext>
            </a:extLst>
          </p:cNvPr>
          <p:cNvSpPr>
            <a:spLocks noGrp="1"/>
          </p:cNvSpPr>
          <p:nvPr>
            <p:ph type="subTitle" idx="1"/>
          </p:nvPr>
        </p:nvSpPr>
        <p:spPr>
          <a:xfrm>
            <a:off x="2417780" y="3531204"/>
            <a:ext cx="8637072" cy="1811505"/>
          </a:xfrm>
        </p:spPr>
        <p:txBody>
          <a:bodyPr>
            <a:normAutofit/>
          </a:bodyPr>
          <a:lstStyle/>
          <a:p>
            <a:pPr algn="ctr"/>
            <a:r>
              <a:rPr lang="en-US" sz="3200" dirty="0"/>
              <a:t>Historical context; Parallelism; &amp; </a:t>
            </a:r>
          </a:p>
          <a:p>
            <a:pPr algn="ctr"/>
            <a:r>
              <a:rPr lang="en-US" sz="3200" dirty="0"/>
              <a:t>Figurative Language</a:t>
            </a:r>
          </a:p>
        </p:txBody>
      </p:sp>
    </p:spTree>
    <p:extLst>
      <p:ext uri="{BB962C8B-B14F-4D97-AF65-F5344CB8AC3E}">
        <p14:creationId xmlns:p14="http://schemas.microsoft.com/office/powerpoint/2010/main" val="147147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D08A0E9F-83E5-1D54-8DC2-F56F413F6C5E}"/>
              </a:ext>
            </a:extLst>
          </p:cNvPr>
          <p:cNvGraphicFramePr>
            <a:graphicFrameLocks noGrp="1"/>
          </p:cNvGraphicFramePr>
          <p:nvPr>
            <p:extLst>
              <p:ext uri="{D42A27DB-BD31-4B8C-83A1-F6EECF244321}">
                <p14:modId xmlns:p14="http://schemas.microsoft.com/office/powerpoint/2010/main" val="4022840593"/>
              </p:ext>
            </p:extLst>
          </p:nvPr>
        </p:nvGraphicFramePr>
        <p:xfrm>
          <a:off x="874643" y="228600"/>
          <a:ext cx="10442714" cy="3200400"/>
        </p:xfrm>
        <a:graphic>
          <a:graphicData uri="http://schemas.openxmlformats.org/drawingml/2006/table">
            <a:tbl>
              <a:tblPr firstRow="1" bandRow="1">
                <a:tableStyleId>{5C22544A-7EE6-4342-B048-85BDC9FD1C3A}</a:tableStyleId>
              </a:tblPr>
              <a:tblGrid>
                <a:gridCol w="5221357">
                  <a:extLst>
                    <a:ext uri="{9D8B030D-6E8A-4147-A177-3AD203B41FA5}">
                      <a16:colId xmlns:a16="http://schemas.microsoft.com/office/drawing/2014/main" val="27833310"/>
                    </a:ext>
                  </a:extLst>
                </a:gridCol>
                <a:gridCol w="5221357">
                  <a:extLst>
                    <a:ext uri="{9D8B030D-6E8A-4147-A177-3AD203B41FA5}">
                      <a16:colId xmlns:a16="http://schemas.microsoft.com/office/drawing/2014/main" val="547014892"/>
                    </a:ext>
                  </a:extLst>
                </a:gridCol>
              </a:tblGrid>
              <a:tr h="370840">
                <a:tc>
                  <a:txBody>
                    <a:bodyPr/>
                    <a:lstStyle/>
                    <a:p>
                      <a:r>
                        <a:rPr lang="en-US" sz="2400" b="0" dirty="0"/>
                        <a:t>Stanzas = groups sentences that have one thought</a:t>
                      </a:r>
                    </a:p>
                  </a:txBody>
                  <a:tcPr/>
                </a:tc>
                <a:tc>
                  <a:txBody>
                    <a:bodyPr/>
                    <a:lstStyle/>
                    <a:p>
                      <a:endParaRPr lang="en-US" b="0" dirty="0"/>
                    </a:p>
                    <a:p>
                      <a:r>
                        <a:rPr lang="en-US" sz="2400" b="0" dirty="0"/>
                        <a:t>Ps 1</a:t>
                      </a:r>
                    </a:p>
                  </a:txBody>
                  <a:tcPr/>
                </a:tc>
                <a:extLst>
                  <a:ext uri="{0D108BD9-81ED-4DB2-BD59-A6C34878D82A}">
                    <a16:rowId xmlns:a16="http://schemas.microsoft.com/office/drawing/2014/main" val="4181572887"/>
                  </a:ext>
                </a:extLst>
              </a:tr>
              <a:tr h="370840">
                <a:tc>
                  <a:txBody>
                    <a:bodyPr/>
                    <a:lstStyle/>
                    <a:p>
                      <a:pPr algn="ctr"/>
                      <a:r>
                        <a:rPr lang="en-US" sz="2400" dirty="0"/>
                        <a:t>Comparative Stanza</a:t>
                      </a:r>
                    </a:p>
                    <a:p>
                      <a:pPr algn="ctr"/>
                      <a:r>
                        <a:rPr lang="en-US" sz="2400" dirty="0"/>
                        <a:t>Righteous</a:t>
                      </a:r>
                    </a:p>
                  </a:txBody>
                  <a:tcPr/>
                </a:tc>
                <a:tc>
                  <a:txBody>
                    <a:bodyPr/>
                    <a:lstStyle/>
                    <a:p>
                      <a:endParaRPr lang="en-US" sz="2400" dirty="0"/>
                    </a:p>
                    <a:p>
                      <a:pPr algn="ctr"/>
                      <a:r>
                        <a:rPr lang="en-US" sz="2400" dirty="0"/>
                        <a:t>Wicked</a:t>
                      </a:r>
                    </a:p>
                  </a:txBody>
                  <a:tcPr/>
                </a:tc>
                <a:extLst>
                  <a:ext uri="{0D108BD9-81ED-4DB2-BD59-A6C34878D82A}">
                    <a16:rowId xmlns:a16="http://schemas.microsoft.com/office/drawing/2014/main" val="3012405674"/>
                  </a:ext>
                </a:extLst>
              </a:tr>
              <a:tr h="370840">
                <a:tc>
                  <a:txBody>
                    <a:bodyPr/>
                    <a:lstStyle/>
                    <a:p>
                      <a:pPr algn="l"/>
                      <a:r>
                        <a:rPr lang="en-US" sz="2400" dirty="0"/>
                        <a:t>He is like a tree planted by streams of water which yields its fruit in season and whose leaf does not whither.  Whatever he does prospers</a:t>
                      </a:r>
                    </a:p>
                  </a:txBody>
                  <a:tcPr/>
                </a:tc>
                <a:tc>
                  <a:txBody>
                    <a:bodyPr/>
                    <a:lstStyle/>
                    <a:p>
                      <a:endParaRPr lang="en-US" sz="2400" dirty="0"/>
                    </a:p>
                    <a:p>
                      <a:r>
                        <a:rPr lang="en-US" sz="2400" dirty="0"/>
                        <a:t>Not so the wicked! They are like chaff that the wind blows away.</a:t>
                      </a:r>
                    </a:p>
                  </a:txBody>
                  <a:tcPr/>
                </a:tc>
                <a:extLst>
                  <a:ext uri="{0D108BD9-81ED-4DB2-BD59-A6C34878D82A}">
                    <a16:rowId xmlns:a16="http://schemas.microsoft.com/office/drawing/2014/main" val="4072874666"/>
                  </a:ext>
                </a:extLst>
              </a:tr>
            </a:tbl>
          </a:graphicData>
        </a:graphic>
      </p:graphicFrame>
      <p:graphicFrame>
        <p:nvGraphicFramePr>
          <p:cNvPr id="7" name="Table 6">
            <a:extLst>
              <a:ext uri="{FF2B5EF4-FFF2-40B4-BE49-F238E27FC236}">
                <a16:creationId xmlns:a16="http://schemas.microsoft.com/office/drawing/2014/main" id="{37DF190F-FDB7-18C7-2E5A-ED5BF59EC3EA}"/>
              </a:ext>
            </a:extLst>
          </p:cNvPr>
          <p:cNvGraphicFramePr>
            <a:graphicFrameLocks noGrp="1"/>
          </p:cNvGraphicFramePr>
          <p:nvPr>
            <p:extLst>
              <p:ext uri="{D42A27DB-BD31-4B8C-83A1-F6EECF244321}">
                <p14:modId xmlns:p14="http://schemas.microsoft.com/office/powerpoint/2010/main" val="190770991"/>
              </p:ext>
            </p:extLst>
          </p:nvPr>
        </p:nvGraphicFramePr>
        <p:xfrm>
          <a:off x="874642" y="3635145"/>
          <a:ext cx="10442715" cy="310896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1468711847"/>
                    </a:ext>
                  </a:extLst>
                </a:gridCol>
                <a:gridCol w="4828210">
                  <a:extLst>
                    <a:ext uri="{9D8B030D-6E8A-4147-A177-3AD203B41FA5}">
                      <a16:colId xmlns:a16="http://schemas.microsoft.com/office/drawing/2014/main" val="1757000930"/>
                    </a:ext>
                  </a:extLst>
                </a:gridCol>
                <a:gridCol w="3480905">
                  <a:extLst>
                    <a:ext uri="{9D8B030D-6E8A-4147-A177-3AD203B41FA5}">
                      <a16:colId xmlns:a16="http://schemas.microsoft.com/office/drawing/2014/main" val="2508325507"/>
                    </a:ext>
                  </a:extLst>
                </a:gridCol>
              </a:tblGrid>
              <a:tr h="370840">
                <a:tc>
                  <a:txBody>
                    <a:bodyPr/>
                    <a:lstStyle/>
                    <a:p>
                      <a:r>
                        <a:rPr lang="en-US" sz="2400" b="0" dirty="0"/>
                        <a:t>Mood, Emotion, or Feeling</a:t>
                      </a:r>
                    </a:p>
                  </a:txBody>
                  <a:tcPr/>
                </a:tc>
                <a:tc>
                  <a:txBody>
                    <a:bodyPr/>
                    <a:lstStyle/>
                    <a:p>
                      <a:r>
                        <a:rPr lang="en-US" sz="2400" b="0" dirty="0"/>
                        <a:t>Words that reveal feelings</a:t>
                      </a:r>
                    </a:p>
                  </a:txBody>
                  <a:tcPr/>
                </a:tc>
                <a:tc>
                  <a:txBody>
                    <a:bodyPr/>
                    <a:lstStyle/>
                    <a:p>
                      <a:pPr algn="ctr"/>
                      <a:r>
                        <a:rPr lang="en-US" sz="2400" b="0" dirty="0"/>
                        <a:t>Psalms</a:t>
                      </a:r>
                    </a:p>
                  </a:txBody>
                  <a:tcPr/>
                </a:tc>
                <a:extLst>
                  <a:ext uri="{0D108BD9-81ED-4DB2-BD59-A6C34878D82A}">
                    <a16:rowId xmlns:a16="http://schemas.microsoft.com/office/drawing/2014/main" val="1815092214"/>
                  </a:ext>
                </a:extLst>
              </a:tr>
              <a:tr h="370840">
                <a:tc>
                  <a:txBody>
                    <a:bodyPr/>
                    <a:lstStyle/>
                    <a:p>
                      <a:r>
                        <a:rPr lang="en-US" sz="2400" dirty="0"/>
                        <a:t>Loneliness</a:t>
                      </a:r>
                    </a:p>
                  </a:txBody>
                  <a:tcPr/>
                </a:tc>
                <a:tc>
                  <a:txBody>
                    <a:bodyPr/>
                    <a:lstStyle/>
                    <a:p>
                      <a:r>
                        <a:rPr lang="en-US" sz="2400" dirty="0"/>
                        <a:t>The darkness is my closest friend</a:t>
                      </a:r>
                    </a:p>
                  </a:txBody>
                  <a:tcPr/>
                </a:tc>
                <a:tc>
                  <a:txBody>
                    <a:bodyPr/>
                    <a:lstStyle/>
                    <a:p>
                      <a:r>
                        <a:rPr lang="en-US" sz="2400" dirty="0"/>
                        <a:t>88:18</a:t>
                      </a:r>
                    </a:p>
                  </a:txBody>
                  <a:tcPr/>
                </a:tc>
                <a:extLst>
                  <a:ext uri="{0D108BD9-81ED-4DB2-BD59-A6C34878D82A}">
                    <a16:rowId xmlns:a16="http://schemas.microsoft.com/office/drawing/2014/main" val="3558933535"/>
                  </a:ext>
                </a:extLst>
              </a:tr>
              <a:tr h="370840">
                <a:tc>
                  <a:txBody>
                    <a:bodyPr/>
                    <a:lstStyle/>
                    <a:p>
                      <a:r>
                        <a:rPr lang="en-US" sz="2400" dirty="0"/>
                        <a:t>Longing</a:t>
                      </a:r>
                    </a:p>
                  </a:txBody>
                  <a:tcPr/>
                </a:tc>
                <a:tc>
                  <a:txBody>
                    <a:bodyPr/>
                    <a:lstStyle/>
                    <a:p>
                      <a:r>
                        <a:rPr lang="en-US" sz="2400" dirty="0"/>
                        <a:t>My soul thirsts for God, ...</a:t>
                      </a:r>
                    </a:p>
                  </a:txBody>
                  <a:tcPr/>
                </a:tc>
                <a:tc>
                  <a:txBody>
                    <a:bodyPr/>
                    <a:lstStyle/>
                    <a:p>
                      <a:r>
                        <a:rPr lang="en-US" sz="2400" dirty="0"/>
                        <a:t>42:2</a:t>
                      </a:r>
                    </a:p>
                  </a:txBody>
                  <a:tcPr/>
                </a:tc>
                <a:extLst>
                  <a:ext uri="{0D108BD9-81ED-4DB2-BD59-A6C34878D82A}">
                    <a16:rowId xmlns:a16="http://schemas.microsoft.com/office/drawing/2014/main" val="580962311"/>
                  </a:ext>
                </a:extLst>
              </a:tr>
              <a:tr h="370840">
                <a:tc>
                  <a:txBody>
                    <a:bodyPr/>
                    <a:lstStyle/>
                    <a:p>
                      <a:r>
                        <a:rPr lang="en-US" sz="2400" dirty="0"/>
                        <a:t>Despair</a:t>
                      </a:r>
                    </a:p>
                  </a:txBody>
                  <a:tcPr/>
                </a:tc>
                <a:tc>
                  <a:txBody>
                    <a:bodyPr/>
                    <a:lstStyle/>
                    <a:p>
                      <a:r>
                        <a:rPr lang="en-US" sz="2400" dirty="0"/>
                        <a:t>Why are you down cast, oh my soul</a:t>
                      </a:r>
                    </a:p>
                  </a:txBody>
                  <a:tcPr/>
                </a:tc>
                <a:tc>
                  <a:txBody>
                    <a:bodyPr/>
                    <a:lstStyle/>
                    <a:p>
                      <a:r>
                        <a:rPr lang="en-US" sz="2400" dirty="0"/>
                        <a:t>42:5</a:t>
                      </a:r>
                    </a:p>
                  </a:txBody>
                  <a:tcPr/>
                </a:tc>
                <a:extLst>
                  <a:ext uri="{0D108BD9-81ED-4DB2-BD59-A6C34878D82A}">
                    <a16:rowId xmlns:a16="http://schemas.microsoft.com/office/drawing/2014/main" val="1408704186"/>
                  </a:ext>
                </a:extLst>
              </a:tr>
              <a:tr h="370840">
                <a:tc>
                  <a:txBody>
                    <a:bodyPr/>
                    <a:lstStyle/>
                    <a:p>
                      <a:r>
                        <a:rPr lang="en-US" sz="2400" dirty="0"/>
                        <a:t>Guilt</a:t>
                      </a:r>
                    </a:p>
                  </a:txBody>
                  <a:tcPr/>
                </a:tc>
                <a:tc>
                  <a:txBody>
                    <a:bodyPr/>
                    <a:lstStyle/>
                    <a:p>
                      <a:r>
                        <a:rPr lang="en-US" sz="2400" dirty="0"/>
                        <a:t>Hide Your face from my sins...</a:t>
                      </a:r>
                    </a:p>
                  </a:txBody>
                  <a:tcPr/>
                </a:tc>
                <a:tc>
                  <a:txBody>
                    <a:bodyPr/>
                    <a:lstStyle/>
                    <a:p>
                      <a:r>
                        <a:rPr lang="en-US" sz="2400" dirty="0"/>
                        <a:t>51:9</a:t>
                      </a:r>
                    </a:p>
                  </a:txBody>
                  <a:tcPr/>
                </a:tc>
                <a:extLst>
                  <a:ext uri="{0D108BD9-81ED-4DB2-BD59-A6C34878D82A}">
                    <a16:rowId xmlns:a16="http://schemas.microsoft.com/office/drawing/2014/main" val="648722309"/>
                  </a:ext>
                </a:extLst>
              </a:tr>
              <a:tr h="370840">
                <a:tc>
                  <a:txBody>
                    <a:bodyPr/>
                    <a:lstStyle/>
                    <a:p>
                      <a:r>
                        <a:rPr lang="en-US" sz="2400" dirty="0"/>
                        <a:t>Joy</a:t>
                      </a:r>
                    </a:p>
                  </a:txBody>
                  <a:tcPr/>
                </a:tc>
                <a:tc>
                  <a:txBody>
                    <a:bodyPr/>
                    <a:lstStyle/>
                    <a:p>
                      <a:r>
                        <a:rPr lang="en-US" sz="2400" dirty="0"/>
                        <a:t>Glorify the Lord with me...</a:t>
                      </a:r>
                    </a:p>
                  </a:txBody>
                  <a:tcPr/>
                </a:tc>
                <a:tc>
                  <a:txBody>
                    <a:bodyPr/>
                    <a:lstStyle/>
                    <a:p>
                      <a:r>
                        <a:rPr lang="en-US" sz="2400" dirty="0"/>
                        <a:t>34:3</a:t>
                      </a:r>
                    </a:p>
                  </a:txBody>
                  <a:tcPr/>
                </a:tc>
                <a:extLst>
                  <a:ext uri="{0D108BD9-81ED-4DB2-BD59-A6C34878D82A}">
                    <a16:rowId xmlns:a16="http://schemas.microsoft.com/office/drawing/2014/main" val="1275308631"/>
                  </a:ext>
                </a:extLst>
              </a:tr>
            </a:tbl>
          </a:graphicData>
        </a:graphic>
      </p:graphicFrame>
    </p:spTree>
    <p:extLst>
      <p:ext uri="{BB962C8B-B14F-4D97-AF65-F5344CB8AC3E}">
        <p14:creationId xmlns:p14="http://schemas.microsoft.com/office/powerpoint/2010/main" val="3851207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0FF409-6A80-36D6-7215-223F5820A3A6}"/>
              </a:ext>
            </a:extLst>
          </p:cNvPr>
          <p:cNvSpPr txBox="1"/>
          <p:nvPr/>
        </p:nvSpPr>
        <p:spPr>
          <a:xfrm>
            <a:off x="596348" y="172278"/>
            <a:ext cx="10880035" cy="523220"/>
          </a:xfrm>
          <a:prstGeom prst="rect">
            <a:avLst/>
          </a:prstGeom>
          <a:noFill/>
        </p:spPr>
        <p:txBody>
          <a:bodyPr wrap="square" rtlCol="0">
            <a:spAutoFit/>
          </a:bodyPr>
          <a:lstStyle/>
          <a:p>
            <a:pPr algn="ctr"/>
            <a:r>
              <a:rPr lang="en-US" sz="2800" dirty="0"/>
              <a:t>Types and Forms of Psalms</a:t>
            </a:r>
          </a:p>
        </p:txBody>
      </p:sp>
      <p:graphicFrame>
        <p:nvGraphicFramePr>
          <p:cNvPr id="3" name="Table 2">
            <a:extLst>
              <a:ext uri="{FF2B5EF4-FFF2-40B4-BE49-F238E27FC236}">
                <a16:creationId xmlns:a16="http://schemas.microsoft.com/office/drawing/2014/main" id="{185B1C70-1199-3626-00BA-7330CBB0E860}"/>
              </a:ext>
            </a:extLst>
          </p:cNvPr>
          <p:cNvGraphicFramePr>
            <a:graphicFrameLocks noGrp="1"/>
          </p:cNvGraphicFramePr>
          <p:nvPr>
            <p:extLst>
              <p:ext uri="{D42A27DB-BD31-4B8C-83A1-F6EECF244321}">
                <p14:modId xmlns:p14="http://schemas.microsoft.com/office/powerpoint/2010/main" val="2521286572"/>
              </p:ext>
            </p:extLst>
          </p:nvPr>
        </p:nvGraphicFramePr>
        <p:xfrm>
          <a:off x="503584" y="719666"/>
          <a:ext cx="11277600" cy="5760720"/>
        </p:xfrm>
        <a:graphic>
          <a:graphicData uri="http://schemas.openxmlformats.org/drawingml/2006/table">
            <a:tbl>
              <a:tblPr firstRow="1" bandRow="1">
                <a:tableStyleId>{5C22544A-7EE6-4342-B048-85BDC9FD1C3A}</a:tableStyleId>
              </a:tblPr>
              <a:tblGrid>
                <a:gridCol w="3445564">
                  <a:extLst>
                    <a:ext uri="{9D8B030D-6E8A-4147-A177-3AD203B41FA5}">
                      <a16:colId xmlns:a16="http://schemas.microsoft.com/office/drawing/2014/main" val="3458341499"/>
                    </a:ext>
                  </a:extLst>
                </a:gridCol>
                <a:gridCol w="4072836">
                  <a:extLst>
                    <a:ext uri="{9D8B030D-6E8A-4147-A177-3AD203B41FA5}">
                      <a16:colId xmlns:a16="http://schemas.microsoft.com/office/drawing/2014/main" val="3904230935"/>
                    </a:ext>
                  </a:extLst>
                </a:gridCol>
                <a:gridCol w="3759200">
                  <a:extLst>
                    <a:ext uri="{9D8B030D-6E8A-4147-A177-3AD203B41FA5}">
                      <a16:colId xmlns:a16="http://schemas.microsoft.com/office/drawing/2014/main" val="2174817259"/>
                    </a:ext>
                  </a:extLst>
                </a:gridCol>
              </a:tblGrid>
              <a:tr h="370840">
                <a:tc>
                  <a:txBody>
                    <a:bodyPr/>
                    <a:lstStyle/>
                    <a:p>
                      <a:pPr algn="ctr"/>
                      <a:r>
                        <a:rPr lang="en-US" sz="2400" b="0" dirty="0"/>
                        <a:t>Form</a:t>
                      </a:r>
                    </a:p>
                  </a:txBody>
                  <a:tcPr/>
                </a:tc>
                <a:tc>
                  <a:txBody>
                    <a:bodyPr/>
                    <a:lstStyle/>
                    <a:p>
                      <a:pPr algn="ctr"/>
                      <a:r>
                        <a:rPr lang="en-US" sz="2400" b="0" dirty="0"/>
                        <a:t>Type of Psalm</a:t>
                      </a:r>
                    </a:p>
                  </a:txBody>
                  <a:tcPr/>
                </a:tc>
                <a:tc>
                  <a:txBody>
                    <a:bodyPr/>
                    <a:lstStyle/>
                    <a:p>
                      <a:pPr algn="ctr"/>
                      <a:r>
                        <a:rPr lang="en-US" sz="2400" b="0" dirty="0"/>
                        <a:t>Psalm</a:t>
                      </a:r>
                    </a:p>
                  </a:txBody>
                  <a:tcPr/>
                </a:tc>
                <a:extLst>
                  <a:ext uri="{0D108BD9-81ED-4DB2-BD59-A6C34878D82A}">
                    <a16:rowId xmlns:a16="http://schemas.microsoft.com/office/drawing/2014/main" val="2686418909"/>
                  </a:ext>
                </a:extLst>
              </a:tr>
              <a:tr h="370840">
                <a:tc>
                  <a:txBody>
                    <a:bodyPr/>
                    <a:lstStyle/>
                    <a:p>
                      <a:r>
                        <a:rPr lang="en-US" sz="2400" dirty="0"/>
                        <a:t>Praise &amp; Worship-3 parts</a:t>
                      </a:r>
                    </a:p>
                    <a:p>
                      <a:pPr marL="457200" indent="-457200">
                        <a:buAutoNum type="arabicPeriod"/>
                      </a:pPr>
                      <a:r>
                        <a:rPr lang="en-US" sz="2400" dirty="0"/>
                        <a:t>Call to worship</a:t>
                      </a:r>
                    </a:p>
                    <a:p>
                      <a:pPr marL="457200" indent="-457200">
                        <a:buAutoNum type="arabicPeriod"/>
                      </a:pPr>
                      <a:r>
                        <a:rPr lang="en-US" sz="2400" dirty="0"/>
                        <a:t>Development</a:t>
                      </a:r>
                    </a:p>
                    <a:p>
                      <a:pPr marL="457200" indent="-457200">
                        <a:buAutoNum type="arabicPeriod"/>
                      </a:pPr>
                      <a:r>
                        <a:rPr lang="en-US" sz="2400" dirty="0"/>
                        <a:t>Conclusion</a:t>
                      </a:r>
                    </a:p>
                  </a:txBody>
                  <a:tcPr/>
                </a:tc>
                <a:tc>
                  <a:txBody>
                    <a:bodyPr/>
                    <a:lstStyle/>
                    <a:p>
                      <a:r>
                        <a:rPr lang="en-US" sz="2400" dirty="0"/>
                        <a:t>1. Hallelujah or Praise</a:t>
                      </a:r>
                    </a:p>
                  </a:txBody>
                  <a:tcPr/>
                </a:tc>
                <a:tc>
                  <a:txBody>
                    <a:bodyPr/>
                    <a:lstStyle/>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8, 21, 33–34, 103–106, 111–</a:t>
                      </a:r>
                    </a:p>
                    <a:p>
                      <a:r>
                        <a:rPr lang="en-US" sz="2400" kern="1200" dirty="0">
                          <a:solidFill>
                            <a:schemeClr val="dk1"/>
                          </a:solidFill>
                          <a:effectLst/>
                          <a:latin typeface="+mn-lt"/>
                          <a:ea typeface="+mn-ea"/>
                          <a:cs typeface="+mn-cs"/>
                        </a:rPr>
                        <a:t>113, 115–117, 135, 145–150</a:t>
                      </a:r>
                    </a:p>
                  </a:txBody>
                  <a:tcPr/>
                </a:tc>
                <a:extLst>
                  <a:ext uri="{0D108BD9-81ED-4DB2-BD59-A6C34878D82A}">
                    <a16:rowId xmlns:a16="http://schemas.microsoft.com/office/drawing/2014/main" val="842060935"/>
                  </a:ext>
                </a:extLst>
              </a:tr>
              <a:tr h="370840">
                <a:tc>
                  <a:txBody>
                    <a:bodyPr/>
                    <a:lstStyle/>
                    <a:p>
                      <a:endParaRPr lang="en-US" sz="2400" dirty="0"/>
                    </a:p>
                  </a:txBody>
                  <a:tcPr/>
                </a:tc>
                <a:tc>
                  <a:txBody>
                    <a:bodyPr/>
                    <a:lstStyle/>
                    <a:p>
                      <a:r>
                        <a:rPr lang="en-US" sz="2400" dirty="0"/>
                        <a:t>2. Songs about Creation or Nature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8, 19, 29, 33, 65, 104</a:t>
                      </a:r>
                    </a:p>
                  </a:txBody>
                  <a:tcPr/>
                </a:tc>
                <a:extLst>
                  <a:ext uri="{0D108BD9-81ED-4DB2-BD59-A6C34878D82A}">
                    <a16:rowId xmlns:a16="http://schemas.microsoft.com/office/drawing/2014/main" val="3350035504"/>
                  </a:ext>
                </a:extLst>
              </a:tr>
              <a:tr h="370840">
                <a:tc>
                  <a:txBody>
                    <a:bodyPr/>
                    <a:lstStyle/>
                    <a:p>
                      <a:endParaRPr lang="en-US" sz="2400" dirty="0"/>
                    </a:p>
                  </a:txBody>
                  <a:tcPr/>
                </a:tc>
                <a:tc>
                  <a:txBody>
                    <a:bodyPr/>
                    <a:lstStyle/>
                    <a:p>
                      <a:r>
                        <a:rPr lang="en-US" sz="2400" dirty="0"/>
                        <a:t>3. Ps on the King &amp; Messiah</a:t>
                      </a:r>
                    </a:p>
                  </a:txBody>
                  <a:tcPr/>
                </a:tc>
                <a:tc>
                  <a:txBody>
                    <a:bodyPr/>
                    <a:lstStyle/>
                    <a:p>
                      <a:r>
                        <a:rPr lang="en-US" sz="2400" kern="1200" dirty="0">
                          <a:solidFill>
                            <a:schemeClr val="dk1"/>
                          </a:solidFill>
                          <a:effectLst/>
                          <a:latin typeface="+mn-lt"/>
                          <a:ea typeface="+mn-ea"/>
                          <a:cs typeface="+mn-cs"/>
                        </a:rPr>
                        <a:t>2, 8, 16, 20–22, 40–41, 45,</a:t>
                      </a:r>
                    </a:p>
                    <a:p>
                      <a:r>
                        <a:rPr lang="en-US" sz="2400" kern="1200" dirty="0">
                          <a:solidFill>
                            <a:schemeClr val="dk1"/>
                          </a:solidFill>
                          <a:effectLst/>
                          <a:latin typeface="+mn-lt"/>
                          <a:ea typeface="+mn-ea"/>
                          <a:cs typeface="+mn-cs"/>
                        </a:rPr>
                        <a:t>68–69, 72, 89, 102, 110, 118</a:t>
                      </a:r>
                    </a:p>
                  </a:txBody>
                  <a:tcPr/>
                </a:tc>
                <a:extLst>
                  <a:ext uri="{0D108BD9-81ED-4DB2-BD59-A6C34878D82A}">
                    <a16:rowId xmlns:a16="http://schemas.microsoft.com/office/drawing/2014/main" val="2562587400"/>
                  </a:ext>
                </a:extLst>
              </a:tr>
              <a:tr h="370840">
                <a:tc>
                  <a:txBody>
                    <a:bodyPr/>
                    <a:lstStyle/>
                    <a:p>
                      <a:endParaRPr lang="en-US" sz="2400" dirty="0"/>
                    </a:p>
                  </a:txBody>
                  <a:tcPr/>
                </a:tc>
                <a:tc>
                  <a:txBody>
                    <a:bodyPr/>
                    <a:lstStyle/>
                    <a:p>
                      <a:r>
                        <a:rPr lang="en-US" sz="2400" dirty="0"/>
                        <a:t>4. Ps praising God as King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24, 47, 93, 96–99</a:t>
                      </a:r>
                    </a:p>
                  </a:txBody>
                  <a:tcPr/>
                </a:tc>
                <a:extLst>
                  <a:ext uri="{0D108BD9-81ED-4DB2-BD59-A6C34878D82A}">
                    <a16:rowId xmlns:a16="http://schemas.microsoft.com/office/drawing/2014/main" val="157033025"/>
                  </a:ext>
                </a:extLst>
              </a:tr>
              <a:tr h="370840">
                <a:tc>
                  <a:txBody>
                    <a:bodyPr/>
                    <a:lstStyle/>
                    <a:p>
                      <a:endParaRPr lang="en-US" sz="2400" dirty="0"/>
                    </a:p>
                  </a:txBody>
                  <a:tcPr/>
                </a:tc>
                <a:tc>
                  <a:txBody>
                    <a:bodyPr/>
                    <a:lstStyle/>
                    <a:p>
                      <a:r>
                        <a:rPr lang="en-US" sz="2400" dirty="0"/>
                        <a:t>5. </a:t>
                      </a:r>
                      <a:r>
                        <a:rPr lang="en-US" sz="2400" kern="1200" dirty="0">
                          <a:solidFill>
                            <a:schemeClr val="dk1"/>
                          </a:solidFill>
                          <a:effectLst/>
                          <a:latin typeface="+mn-lt"/>
                          <a:ea typeface="+mn-ea"/>
                          <a:cs typeface="+mn-cs"/>
                        </a:rPr>
                        <a:t>Songs of Zion and the</a:t>
                      </a:r>
                    </a:p>
                    <a:p>
                      <a:r>
                        <a:rPr lang="en-US" sz="2400" kern="1200" dirty="0">
                          <a:solidFill>
                            <a:schemeClr val="dk1"/>
                          </a:solidFill>
                          <a:effectLst/>
                          <a:latin typeface="+mn-lt"/>
                          <a:ea typeface="+mn-ea"/>
                          <a:cs typeface="+mn-cs"/>
                        </a:rPr>
                        <a:t>Ascent to Zion</a:t>
                      </a:r>
                    </a:p>
                  </a:txBody>
                  <a:tcPr/>
                </a:tc>
                <a:tc>
                  <a:txBody>
                    <a:bodyPr/>
                    <a:lstStyle/>
                    <a:p>
                      <a:r>
                        <a:rPr lang="en-US" sz="2400" kern="1200" dirty="0">
                          <a:solidFill>
                            <a:schemeClr val="dk1"/>
                          </a:solidFill>
                          <a:effectLst/>
                          <a:latin typeface="+mn-lt"/>
                          <a:ea typeface="+mn-ea"/>
                          <a:cs typeface="+mn-cs"/>
                        </a:rPr>
                        <a:t>43, 46, 48, 76, 84, 87;</a:t>
                      </a:r>
                    </a:p>
                    <a:p>
                      <a:r>
                        <a:rPr lang="en-US" sz="2400" kern="1200" dirty="0">
                          <a:solidFill>
                            <a:schemeClr val="dk1"/>
                          </a:solidFill>
                          <a:effectLst/>
                          <a:latin typeface="+mn-lt"/>
                          <a:ea typeface="+mn-ea"/>
                          <a:cs typeface="+mn-cs"/>
                        </a:rPr>
                        <a:t>120–134</a:t>
                      </a:r>
                    </a:p>
                  </a:txBody>
                  <a:tcPr/>
                </a:tc>
                <a:extLst>
                  <a:ext uri="{0D108BD9-81ED-4DB2-BD59-A6C34878D82A}">
                    <a16:rowId xmlns:a16="http://schemas.microsoft.com/office/drawing/2014/main" val="1346592231"/>
                  </a:ext>
                </a:extLst>
              </a:tr>
              <a:tr h="370840">
                <a:tc>
                  <a:txBody>
                    <a:bodyPr/>
                    <a:lstStyle/>
                    <a:p>
                      <a:endParaRPr lang="en-US" sz="2400" dirty="0"/>
                    </a:p>
                  </a:txBody>
                  <a:tcPr/>
                </a:tc>
                <a:tc>
                  <a:txBody>
                    <a:bodyPr/>
                    <a:lstStyle/>
                    <a:p>
                      <a:r>
                        <a:rPr lang="en-US" sz="2400" kern="1200" dirty="0">
                          <a:solidFill>
                            <a:schemeClr val="dk1"/>
                          </a:solidFill>
                          <a:effectLst/>
                          <a:latin typeface="+mn-lt"/>
                          <a:ea typeface="+mn-ea"/>
                          <a:cs typeface="+mn-cs"/>
                        </a:rPr>
                        <a:t>6. Historical Songs of Salvation</a:t>
                      </a:r>
                    </a:p>
                    <a:p>
                      <a:endParaRPr lang="en-US" sz="24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78, 105–106, 108, 114, 126, 137</a:t>
                      </a:r>
                    </a:p>
                  </a:txBody>
                  <a:tcPr/>
                </a:tc>
                <a:extLst>
                  <a:ext uri="{0D108BD9-81ED-4DB2-BD59-A6C34878D82A}">
                    <a16:rowId xmlns:a16="http://schemas.microsoft.com/office/drawing/2014/main" val="2273081351"/>
                  </a:ext>
                </a:extLst>
              </a:tr>
            </a:tbl>
          </a:graphicData>
        </a:graphic>
      </p:graphicFrame>
    </p:spTree>
    <p:extLst>
      <p:ext uri="{BB962C8B-B14F-4D97-AF65-F5344CB8AC3E}">
        <p14:creationId xmlns:p14="http://schemas.microsoft.com/office/powerpoint/2010/main" val="782286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FC490A-CFF0-185F-26A2-420A29CD31C1}"/>
              </a:ext>
            </a:extLst>
          </p:cNvPr>
          <p:cNvGraphicFramePr>
            <a:graphicFrameLocks noGrp="1"/>
          </p:cNvGraphicFramePr>
          <p:nvPr>
            <p:extLst>
              <p:ext uri="{D42A27DB-BD31-4B8C-83A1-F6EECF244321}">
                <p14:modId xmlns:p14="http://schemas.microsoft.com/office/powerpoint/2010/main" val="1515680901"/>
              </p:ext>
            </p:extLst>
          </p:nvPr>
        </p:nvGraphicFramePr>
        <p:xfrm>
          <a:off x="377192" y="137160"/>
          <a:ext cx="11437616" cy="6501111"/>
        </p:xfrm>
        <a:graphic>
          <a:graphicData uri="http://schemas.openxmlformats.org/drawingml/2006/table">
            <a:tbl>
              <a:tblPr firstRow="1" bandRow="1">
                <a:tableStyleId>{5C22544A-7EE6-4342-B048-85BDC9FD1C3A}</a:tableStyleId>
              </a:tblPr>
              <a:tblGrid>
                <a:gridCol w="3132813">
                  <a:extLst>
                    <a:ext uri="{9D8B030D-6E8A-4147-A177-3AD203B41FA5}">
                      <a16:colId xmlns:a16="http://schemas.microsoft.com/office/drawing/2014/main" val="548734869"/>
                    </a:ext>
                  </a:extLst>
                </a:gridCol>
                <a:gridCol w="4470191">
                  <a:extLst>
                    <a:ext uri="{9D8B030D-6E8A-4147-A177-3AD203B41FA5}">
                      <a16:colId xmlns:a16="http://schemas.microsoft.com/office/drawing/2014/main" val="1128127585"/>
                    </a:ext>
                  </a:extLst>
                </a:gridCol>
                <a:gridCol w="3834612">
                  <a:extLst>
                    <a:ext uri="{9D8B030D-6E8A-4147-A177-3AD203B41FA5}">
                      <a16:colId xmlns:a16="http://schemas.microsoft.com/office/drawing/2014/main" val="3360476969"/>
                    </a:ext>
                  </a:extLst>
                </a:gridCol>
              </a:tblGrid>
              <a:tr h="440029">
                <a:tc>
                  <a:txBody>
                    <a:bodyPr/>
                    <a:lstStyle/>
                    <a:p>
                      <a:pPr algn="ctr"/>
                      <a:r>
                        <a:rPr lang="en-US" sz="2400" b="0" dirty="0"/>
                        <a:t>Form</a:t>
                      </a:r>
                    </a:p>
                  </a:txBody>
                  <a:tcPr/>
                </a:tc>
                <a:tc>
                  <a:txBody>
                    <a:bodyPr/>
                    <a:lstStyle/>
                    <a:p>
                      <a:pPr algn="ctr"/>
                      <a:r>
                        <a:rPr lang="en-US" sz="2400" b="0" dirty="0"/>
                        <a:t>Type</a:t>
                      </a:r>
                    </a:p>
                  </a:txBody>
                  <a:tcPr/>
                </a:tc>
                <a:tc>
                  <a:txBody>
                    <a:bodyPr/>
                    <a:lstStyle/>
                    <a:p>
                      <a:pPr algn="ctr"/>
                      <a:r>
                        <a:rPr lang="en-US" sz="2400" b="0" dirty="0"/>
                        <a:t>Psalm</a:t>
                      </a:r>
                    </a:p>
                  </a:txBody>
                  <a:tcPr/>
                </a:tc>
                <a:extLst>
                  <a:ext uri="{0D108BD9-81ED-4DB2-BD59-A6C34878D82A}">
                    <a16:rowId xmlns:a16="http://schemas.microsoft.com/office/drawing/2014/main" val="2307216134"/>
                  </a:ext>
                </a:extLst>
              </a:tr>
              <a:tr h="1790032">
                <a:tc>
                  <a:txBody>
                    <a:bodyPr/>
                    <a:lstStyle/>
                    <a:p>
                      <a:r>
                        <a:rPr lang="en-US" sz="2400" b="1" kern="1200" dirty="0">
                          <a:solidFill>
                            <a:schemeClr val="dk1"/>
                          </a:solidFill>
                          <a:effectLst/>
                          <a:latin typeface="+mn-lt"/>
                          <a:ea typeface="+mn-ea"/>
                          <a:cs typeface="+mn-cs"/>
                        </a:rPr>
                        <a:t>Praise and Worship</a:t>
                      </a:r>
                      <a:endParaRPr lang="en-US" sz="2400" kern="1200" dirty="0">
                        <a:solidFill>
                          <a:schemeClr val="dk1"/>
                        </a:solidFill>
                        <a:effectLst/>
                        <a:latin typeface="+mn-lt"/>
                        <a:ea typeface="+mn-ea"/>
                        <a:cs typeface="+mn-cs"/>
                      </a:endParaRPr>
                    </a:p>
                    <a:p>
                      <a:r>
                        <a:rPr lang="en-US" sz="2400" b="1" kern="1200" dirty="0">
                          <a:solidFill>
                            <a:schemeClr val="dk1"/>
                          </a:solidFill>
                          <a:effectLst/>
                          <a:latin typeface="+mn-lt"/>
                          <a:ea typeface="+mn-ea"/>
                          <a:cs typeface="+mn-cs"/>
                        </a:rPr>
                        <a:t>Three Parts:</a:t>
                      </a:r>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1. Call to worship</a:t>
                      </a:r>
                    </a:p>
                    <a:p>
                      <a:r>
                        <a:rPr lang="en-US" sz="2400" kern="1200" dirty="0">
                          <a:solidFill>
                            <a:schemeClr val="dk1"/>
                          </a:solidFill>
                          <a:effectLst/>
                          <a:latin typeface="+mn-lt"/>
                          <a:ea typeface="+mn-ea"/>
                          <a:cs typeface="+mn-cs"/>
                        </a:rPr>
                        <a:t>2. Development</a:t>
                      </a:r>
                    </a:p>
                    <a:p>
                      <a:r>
                        <a:rPr lang="en-US" sz="2400" kern="1200" dirty="0">
                          <a:solidFill>
                            <a:schemeClr val="dk1"/>
                          </a:solidFill>
                          <a:effectLst/>
                          <a:latin typeface="+mn-lt"/>
                          <a:ea typeface="+mn-ea"/>
                          <a:cs typeface="+mn-cs"/>
                        </a:rPr>
                        <a:t>3. Conclusion</a:t>
                      </a:r>
                    </a:p>
                  </a:txBody>
                  <a:tcPr/>
                </a:tc>
                <a:tc>
                  <a:txBody>
                    <a:bodyPr/>
                    <a:lstStyle/>
                    <a:p>
                      <a:endParaRPr lang="en-US" sz="2400" dirty="0"/>
                    </a:p>
                    <a:p>
                      <a:endParaRPr lang="en-US" sz="2400" dirty="0"/>
                    </a:p>
                    <a:p>
                      <a:r>
                        <a:rPr lang="en-US" sz="2400" dirty="0"/>
                        <a:t>Psalms of Wisdom and Teaching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1, 34, 37, 73, 112, 119, 133</a:t>
                      </a:r>
                    </a:p>
                    <a:p>
                      <a:endParaRPr lang="en-US" sz="2400" dirty="0"/>
                    </a:p>
                  </a:txBody>
                  <a:tcPr/>
                </a:tc>
                <a:extLst>
                  <a:ext uri="{0D108BD9-81ED-4DB2-BD59-A6C34878D82A}">
                    <a16:rowId xmlns:a16="http://schemas.microsoft.com/office/drawing/2014/main" val="3971460350"/>
                  </a:ext>
                </a:extLst>
              </a:tr>
              <a:tr h="2111991">
                <a:tc>
                  <a:txBody>
                    <a:bodyPr/>
                    <a:lstStyle/>
                    <a:p>
                      <a:r>
                        <a:rPr lang="en-US" sz="2400" b="1" kern="1200" dirty="0">
                          <a:solidFill>
                            <a:schemeClr val="dk1"/>
                          </a:solidFill>
                          <a:effectLst/>
                          <a:latin typeface="+mn-lt"/>
                          <a:ea typeface="+mn-ea"/>
                          <a:cs typeface="+mn-cs"/>
                        </a:rPr>
                        <a:t>Lament and</a:t>
                      </a:r>
                      <a:r>
                        <a:rPr lang="en-US" sz="2400" b="0" kern="1200" dirty="0">
                          <a:solidFill>
                            <a:schemeClr val="dk1"/>
                          </a:solidFill>
                          <a:effectLst/>
                          <a:latin typeface="+mn-lt"/>
                          <a:ea typeface="+mn-ea"/>
                          <a:cs typeface="+mn-cs"/>
                        </a:rPr>
                        <a:t> S</a:t>
                      </a:r>
                      <a:r>
                        <a:rPr lang="en-US" sz="2400" b="1" kern="1200" dirty="0">
                          <a:solidFill>
                            <a:schemeClr val="dk1"/>
                          </a:solidFill>
                          <a:effectLst/>
                          <a:latin typeface="+mn-lt"/>
                          <a:ea typeface="+mn-ea"/>
                          <a:cs typeface="+mn-cs"/>
                        </a:rPr>
                        <a:t>orrow</a:t>
                      </a:r>
                      <a:endParaRPr lang="en-US" sz="2400" kern="1200" dirty="0">
                        <a:solidFill>
                          <a:schemeClr val="dk1"/>
                        </a:solidFill>
                        <a:effectLst/>
                        <a:latin typeface="+mn-lt"/>
                        <a:ea typeface="+mn-ea"/>
                        <a:cs typeface="+mn-cs"/>
                      </a:endParaRPr>
                    </a:p>
                    <a:p>
                      <a:r>
                        <a:rPr lang="en-US" sz="2400" b="1" kern="1200" dirty="0">
                          <a:solidFill>
                            <a:schemeClr val="dk1"/>
                          </a:solidFill>
                          <a:effectLst/>
                          <a:latin typeface="+mn-lt"/>
                          <a:ea typeface="+mn-ea"/>
                          <a:cs typeface="+mn-cs"/>
                        </a:rPr>
                        <a:t>Five Parts:</a:t>
                      </a:r>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1. Cry for help</a:t>
                      </a:r>
                    </a:p>
                    <a:p>
                      <a:r>
                        <a:rPr lang="en-US" sz="2400" kern="1200" dirty="0">
                          <a:solidFill>
                            <a:schemeClr val="dk1"/>
                          </a:solidFill>
                          <a:effectLst/>
                          <a:latin typeface="+mn-lt"/>
                          <a:ea typeface="+mn-ea"/>
                          <a:cs typeface="+mn-cs"/>
                        </a:rPr>
                        <a:t>2. The problem</a:t>
                      </a:r>
                    </a:p>
                    <a:p>
                      <a:r>
                        <a:rPr lang="en-US" sz="2400" kern="1200" dirty="0">
                          <a:solidFill>
                            <a:schemeClr val="dk1"/>
                          </a:solidFill>
                          <a:effectLst/>
                          <a:latin typeface="+mn-lt"/>
                          <a:ea typeface="+mn-ea"/>
                          <a:cs typeface="+mn-cs"/>
                        </a:rPr>
                        <a:t>3. Prayer for help</a:t>
                      </a:r>
                    </a:p>
                  </a:txBody>
                  <a:tcPr/>
                </a:tc>
                <a:tc>
                  <a:txBody>
                    <a:bodyPr/>
                    <a:lstStyle/>
                    <a:p>
                      <a:r>
                        <a:rPr lang="en-US" sz="2400" kern="1200" dirty="0">
                          <a:solidFill>
                            <a:schemeClr val="dk1"/>
                          </a:solidFill>
                          <a:effectLst/>
                          <a:latin typeface="+mn-lt"/>
                          <a:ea typeface="+mn-ea"/>
                          <a:cs typeface="+mn-cs"/>
                        </a:rPr>
                        <a:t>10. Laments: Prayer &amp; Petition</a:t>
                      </a:r>
                    </a:p>
                    <a:p>
                      <a:pPr marL="457200" indent="-457200">
                        <a:buAutoNum type="alphaLcPeriod"/>
                      </a:pPr>
                      <a:r>
                        <a:rPr lang="en-US" sz="2400" kern="1200" dirty="0">
                          <a:solidFill>
                            <a:schemeClr val="dk1"/>
                          </a:solidFill>
                          <a:effectLst/>
                          <a:latin typeface="+mn-lt"/>
                          <a:ea typeface="+mn-ea"/>
                          <a:cs typeface="+mn-cs"/>
                        </a:rPr>
                        <a:t>By one person (individual)</a:t>
                      </a:r>
                    </a:p>
                    <a:p>
                      <a:pPr marL="457200" indent="-457200">
                        <a:buAutoNum type="alphaLcPeriod"/>
                      </a:pPr>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b.    By a group (corporate)</a:t>
                      </a:r>
                    </a:p>
                    <a:p>
                      <a:endParaRPr lang="en-US" sz="2400" dirty="0"/>
                    </a:p>
                  </a:txBody>
                  <a:tcPr/>
                </a:tc>
                <a:tc>
                  <a:txBody>
                    <a:bodyPr/>
                    <a:lstStyle/>
                    <a:p>
                      <a:r>
                        <a:rPr lang="en-US" sz="2400" kern="1200" dirty="0">
                          <a:solidFill>
                            <a:schemeClr val="dk1"/>
                          </a:solidFill>
                          <a:effectLst/>
                          <a:latin typeface="+mn-lt"/>
                          <a:ea typeface="+mn-ea"/>
                          <a:cs typeface="+mn-cs"/>
                        </a:rPr>
                        <a:t>a. 3, 4, 13, 22, 31, 39, 42, 57,</a:t>
                      </a:r>
                    </a:p>
                    <a:p>
                      <a:r>
                        <a:rPr lang="en-US" sz="2400" kern="1200" dirty="0">
                          <a:solidFill>
                            <a:schemeClr val="dk1"/>
                          </a:solidFill>
                          <a:effectLst/>
                          <a:latin typeface="+mn-lt"/>
                          <a:ea typeface="+mn-ea"/>
                          <a:cs typeface="+mn-cs"/>
                        </a:rPr>
                        <a:t>71, 120, 142</a:t>
                      </a:r>
                    </a:p>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b. 12, 44, 80, 94, 137</a:t>
                      </a:r>
                    </a:p>
                  </a:txBody>
                  <a:tcPr/>
                </a:tc>
                <a:extLst>
                  <a:ext uri="{0D108BD9-81ED-4DB2-BD59-A6C34878D82A}">
                    <a16:rowId xmlns:a16="http://schemas.microsoft.com/office/drawing/2014/main" val="3133004646"/>
                  </a:ext>
                </a:extLst>
              </a:tr>
              <a:tr h="792053">
                <a:tc>
                  <a:txBody>
                    <a:bodyPr/>
                    <a:lstStyle/>
                    <a:p>
                      <a:r>
                        <a:rPr lang="en-US" sz="2400" kern="1200" dirty="0">
                          <a:solidFill>
                            <a:schemeClr val="dk1"/>
                          </a:solidFill>
                          <a:effectLst/>
                          <a:latin typeface="+mn-lt"/>
                          <a:ea typeface="+mn-ea"/>
                          <a:cs typeface="+mn-cs"/>
                        </a:rPr>
                        <a:t>4. The confidence</a:t>
                      </a:r>
                    </a:p>
                    <a:p>
                      <a:r>
                        <a:rPr lang="en-US" sz="2400" kern="1200" dirty="0">
                          <a:solidFill>
                            <a:schemeClr val="dk1"/>
                          </a:solidFill>
                          <a:effectLst/>
                          <a:latin typeface="+mn-lt"/>
                          <a:ea typeface="+mn-ea"/>
                          <a:cs typeface="+mn-cs"/>
                        </a:rPr>
                        <a:t>5. Conclusion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11. Repentance Psalms</a:t>
                      </a:r>
                    </a:p>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28, 32, 51, 130</a:t>
                      </a:r>
                    </a:p>
                  </a:txBody>
                  <a:tcPr/>
                </a:tc>
                <a:extLst>
                  <a:ext uri="{0D108BD9-81ED-4DB2-BD59-A6C34878D82A}">
                    <a16:rowId xmlns:a16="http://schemas.microsoft.com/office/drawing/2014/main" val="2613813253"/>
                  </a:ext>
                </a:extLst>
              </a:tr>
              <a:tr h="792053">
                <a:tc>
                  <a:txBody>
                    <a:bodyPr/>
                    <a:lstStyle/>
                    <a:p>
                      <a:endParaRPr lang="en-US" sz="24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12. Psalms of Judgment</a:t>
                      </a:r>
                    </a:p>
                    <a:p>
                      <a:endParaRPr lang="en-US" sz="2400" dirty="0"/>
                    </a:p>
                  </a:txBody>
                  <a:tcPr/>
                </a:tc>
                <a:tc>
                  <a:txBody>
                    <a:bodyPr/>
                    <a:lstStyle/>
                    <a:p>
                      <a:r>
                        <a:rPr lang="en-US" sz="2400" kern="1200" dirty="0">
                          <a:solidFill>
                            <a:schemeClr val="dk1"/>
                          </a:solidFill>
                          <a:effectLst/>
                          <a:latin typeface="+mn-lt"/>
                          <a:ea typeface="+mn-ea"/>
                          <a:cs typeface="+mn-cs"/>
                        </a:rPr>
                        <a:t>7, 35, 55, 58–59, 69, 109, 137,</a:t>
                      </a:r>
                    </a:p>
                    <a:p>
                      <a:r>
                        <a:rPr lang="en-US" sz="2400" kern="1200" dirty="0">
                          <a:solidFill>
                            <a:schemeClr val="dk1"/>
                          </a:solidFill>
                          <a:effectLst/>
                          <a:latin typeface="+mn-lt"/>
                          <a:ea typeface="+mn-ea"/>
                          <a:cs typeface="+mn-cs"/>
                        </a:rPr>
                        <a:t>139:19–22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dk1"/>
                        </a:solidFill>
                        <a:effectLst/>
                        <a:latin typeface="+mn-lt"/>
                        <a:ea typeface="+mn-ea"/>
                        <a:cs typeface="+mn-cs"/>
                      </a:endParaRPr>
                    </a:p>
                  </a:txBody>
                  <a:tcPr/>
                </a:tc>
                <a:extLst>
                  <a:ext uri="{0D108BD9-81ED-4DB2-BD59-A6C34878D82A}">
                    <a16:rowId xmlns:a16="http://schemas.microsoft.com/office/drawing/2014/main" val="3835374731"/>
                  </a:ext>
                </a:extLst>
              </a:tr>
            </a:tbl>
          </a:graphicData>
        </a:graphic>
      </p:graphicFrame>
    </p:spTree>
    <p:extLst>
      <p:ext uri="{BB962C8B-B14F-4D97-AF65-F5344CB8AC3E}">
        <p14:creationId xmlns:p14="http://schemas.microsoft.com/office/powerpoint/2010/main" val="2587289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91E8182-E089-28CE-2D58-B4918580BB37}"/>
              </a:ext>
            </a:extLst>
          </p:cNvPr>
          <p:cNvGraphicFramePr>
            <a:graphicFrameLocks noGrp="1"/>
          </p:cNvGraphicFramePr>
          <p:nvPr>
            <p:extLst>
              <p:ext uri="{D42A27DB-BD31-4B8C-83A1-F6EECF244321}">
                <p14:modId xmlns:p14="http://schemas.microsoft.com/office/powerpoint/2010/main" val="184883553"/>
              </p:ext>
            </p:extLst>
          </p:nvPr>
        </p:nvGraphicFramePr>
        <p:xfrm>
          <a:off x="504967" y="1552179"/>
          <a:ext cx="11423175" cy="3108960"/>
        </p:xfrm>
        <a:graphic>
          <a:graphicData uri="http://schemas.openxmlformats.org/drawingml/2006/table">
            <a:tbl>
              <a:tblPr firstRow="1" bandRow="1">
                <a:tableStyleId>{5C22544A-7EE6-4342-B048-85BDC9FD1C3A}</a:tableStyleId>
              </a:tblPr>
              <a:tblGrid>
                <a:gridCol w="3807725">
                  <a:extLst>
                    <a:ext uri="{9D8B030D-6E8A-4147-A177-3AD203B41FA5}">
                      <a16:colId xmlns:a16="http://schemas.microsoft.com/office/drawing/2014/main" val="1401356358"/>
                    </a:ext>
                  </a:extLst>
                </a:gridCol>
                <a:gridCol w="3807725">
                  <a:extLst>
                    <a:ext uri="{9D8B030D-6E8A-4147-A177-3AD203B41FA5}">
                      <a16:colId xmlns:a16="http://schemas.microsoft.com/office/drawing/2014/main" val="3084865366"/>
                    </a:ext>
                  </a:extLst>
                </a:gridCol>
                <a:gridCol w="3807725">
                  <a:extLst>
                    <a:ext uri="{9D8B030D-6E8A-4147-A177-3AD203B41FA5}">
                      <a16:colId xmlns:a16="http://schemas.microsoft.com/office/drawing/2014/main" val="887853763"/>
                    </a:ext>
                  </a:extLst>
                </a:gridCol>
              </a:tblGrid>
              <a:tr h="370840">
                <a:tc>
                  <a:txBody>
                    <a:bodyPr/>
                    <a:lstStyle/>
                    <a:p>
                      <a:pPr algn="ctr"/>
                      <a:r>
                        <a:rPr lang="en-US" sz="2400" b="0" dirty="0"/>
                        <a:t>Form</a:t>
                      </a:r>
                    </a:p>
                  </a:txBody>
                  <a:tcPr/>
                </a:tc>
                <a:tc>
                  <a:txBody>
                    <a:bodyPr/>
                    <a:lstStyle/>
                    <a:p>
                      <a:pPr algn="ctr"/>
                      <a:r>
                        <a:rPr lang="en-US" sz="2400" b="0" dirty="0"/>
                        <a:t>Type</a:t>
                      </a:r>
                    </a:p>
                  </a:txBody>
                  <a:tcPr/>
                </a:tc>
                <a:tc>
                  <a:txBody>
                    <a:bodyPr/>
                    <a:lstStyle/>
                    <a:p>
                      <a:pPr algn="ctr"/>
                      <a:r>
                        <a:rPr lang="en-US" sz="2400" b="0" dirty="0"/>
                        <a:t>Psalm</a:t>
                      </a:r>
                    </a:p>
                  </a:txBody>
                  <a:tcPr/>
                </a:tc>
                <a:extLst>
                  <a:ext uri="{0D108BD9-81ED-4DB2-BD59-A6C34878D82A}">
                    <a16:rowId xmlns:a16="http://schemas.microsoft.com/office/drawing/2014/main" val="882403671"/>
                  </a:ext>
                </a:extLst>
              </a:tr>
              <a:tr h="370840">
                <a:tc>
                  <a:txBody>
                    <a:bodyPr/>
                    <a:lstStyle/>
                    <a:p>
                      <a:r>
                        <a:rPr lang="en-US" sz="2400" b="1" kern="1200" dirty="0">
                          <a:solidFill>
                            <a:schemeClr val="dk1"/>
                          </a:solidFill>
                          <a:effectLst/>
                          <a:latin typeface="+mn-lt"/>
                          <a:ea typeface="+mn-ea"/>
                          <a:cs typeface="+mn-cs"/>
                        </a:rPr>
                        <a:t>Thanksgiving</a:t>
                      </a:r>
                      <a:endParaRPr lang="en-US" sz="2400" kern="1200" dirty="0">
                        <a:solidFill>
                          <a:schemeClr val="dk1"/>
                        </a:solidFill>
                        <a:effectLst/>
                        <a:latin typeface="+mn-lt"/>
                        <a:ea typeface="+mn-ea"/>
                        <a:cs typeface="+mn-cs"/>
                      </a:endParaRPr>
                    </a:p>
                    <a:p>
                      <a:r>
                        <a:rPr lang="en-US" sz="2400" b="1" kern="1200" dirty="0">
                          <a:solidFill>
                            <a:schemeClr val="dk1"/>
                          </a:solidFill>
                          <a:effectLst/>
                          <a:latin typeface="+mn-lt"/>
                          <a:ea typeface="+mn-ea"/>
                          <a:cs typeface="+mn-cs"/>
                        </a:rPr>
                        <a:t>Five Parts:</a:t>
                      </a:r>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1. Call to give thanks</a:t>
                      </a:r>
                    </a:p>
                    <a:p>
                      <a:r>
                        <a:rPr lang="en-US" sz="2400" kern="1200" dirty="0">
                          <a:solidFill>
                            <a:schemeClr val="dk1"/>
                          </a:solidFill>
                          <a:effectLst/>
                          <a:latin typeface="+mn-lt"/>
                          <a:ea typeface="+mn-ea"/>
                          <a:cs typeface="+mn-cs"/>
                        </a:rPr>
                        <a:t>2. The problem</a:t>
                      </a:r>
                    </a:p>
                    <a:p>
                      <a:r>
                        <a:rPr lang="en-US" sz="2400" kern="1200" dirty="0">
                          <a:solidFill>
                            <a:schemeClr val="dk1"/>
                          </a:solidFill>
                          <a:effectLst/>
                          <a:latin typeface="+mn-lt"/>
                          <a:ea typeface="+mn-ea"/>
                          <a:cs typeface="+mn-cs"/>
                        </a:rPr>
                        <a:t>3. The prayer recalled</a:t>
                      </a:r>
                    </a:p>
                    <a:p>
                      <a:r>
                        <a:rPr lang="en-US" sz="2400" kern="1200" dirty="0">
                          <a:solidFill>
                            <a:schemeClr val="dk1"/>
                          </a:solidFill>
                          <a:effectLst/>
                          <a:latin typeface="+mn-lt"/>
                          <a:ea typeface="+mn-ea"/>
                          <a:cs typeface="+mn-cs"/>
                        </a:rPr>
                        <a:t>4. God’s answer</a:t>
                      </a:r>
                    </a:p>
                    <a:p>
                      <a:r>
                        <a:rPr lang="en-US" sz="2400" kern="1200" dirty="0">
                          <a:solidFill>
                            <a:schemeClr val="dk1"/>
                          </a:solidFill>
                          <a:effectLst/>
                          <a:latin typeface="+mn-lt"/>
                          <a:ea typeface="+mn-ea"/>
                          <a:cs typeface="+mn-cs"/>
                        </a:rPr>
                        <a:t>5. Promise to be faithful</a:t>
                      </a:r>
                    </a:p>
                  </a:txBody>
                  <a:tcPr/>
                </a:tc>
                <a:tc>
                  <a:txBody>
                    <a:bodyPr/>
                    <a:lstStyle/>
                    <a:p>
                      <a:r>
                        <a:rPr lang="en-US" sz="2400" kern="1200" dirty="0">
                          <a:solidFill>
                            <a:schemeClr val="dk1"/>
                          </a:solidFill>
                          <a:effectLst/>
                          <a:latin typeface="+mn-lt"/>
                          <a:ea typeface="+mn-ea"/>
                          <a:cs typeface="+mn-cs"/>
                        </a:rPr>
                        <a:t>13. Thanksgiving Songs</a:t>
                      </a:r>
                    </a:p>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a. By one person</a:t>
                      </a:r>
                    </a:p>
                    <a:p>
                      <a:r>
                        <a:rPr lang="en-US" sz="2400" kern="1200" dirty="0">
                          <a:solidFill>
                            <a:schemeClr val="dk1"/>
                          </a:solidFill>
                          <a:effectLst/>
                          <a:latin typeface="+mn-lt"/>
                          <a:ea typeface="+mn-ea"/>
                          <a:cs typeface="+mn-cs"/>
                        </a:rPr>
                        <a:t>(individual)</a:t>
                      </a:r>
                    </a:p>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b. By a group (corporate)</a:t>
                      </a:r>
                    </a:p>
                    <a:p>
                      <a:pPr algn="l"/>
                      <a:endParaRPr lang="en-US" sz="2400" dirty="0"/>
                    </a:p>
                  </a:txBody>
                  <a:tcPr/>
                </a:tc>
                <a:tc>
                  <a:txBody>
                    <a:bodyPr/>
                    <a:lstStyle/>
                    <a:p>
                      <a:endParaRPr lang="en-US" sz="2400" kern="1200" dirty="0">
                        <a:solidFill>
                          <a:schemeClr val="dk1"/>
                        </a:solidFill>
                        <a:effectLst/>
                        <a:latin typeface="+mn-lt"/>
                        <a:ea typeface="+mn-ea"/>
                        <a:cs typeface="+mn-cs"/>
                      </a:endParaRPr>
                    </a:p>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a. 18, 30, 34, 41, 92, 103, 106,</a:t>
                      </a:r>
                    </a:p>
                    <a:p>
                      <a:r>
                        <a:rPr lang="en-US" sz="2400" kern="1200" dirty="0">
                          <a:solidFill>
                            <a:schemeClr val="dk1"/>
                          </a:solidFill>
                          <a:effectLst/>
                          <a:latin typeface="+mn-lt"/>
                          <a:ea typeface="+mn-ea"/>
                          <a:cs typeface="+mn-cs"/>
                        </a:rPr>
                        <a:t>116, 118, 138</a:t>
                      </a:r>
                    </a:p>
                    <a:p>
                      <a:endParaRPr lang="en-US" sz="2400" kern="1200" dirty="0">
                        <a:solidFill>
                          <a:schemeClr val="dk1"/>
                        </a:solidFill>
                        <a:effectLst/>
                        <a:latin typeface="+mn-lt"/>
                        <a:ea typeface="+mn-ea"/>
                        <a:cs typeface="+mn-cs"/>
                      </a:endParaRPr>
                    </a:p>
                    <a:p>
                      <a:r>
                        <a:rPr lang="en-US" sz="2400" kern="1200" dirty="0">
                          <a:solidFill>
                            <a:schemeClr val="dk1"/>
                          </a:solidFill>
                          <a:effectLst/>
                          <a:latin typeface="+mn-lt"/>
                          <a:ea typeface="+mn-ea"/>
                          <a:cs typeface="+mn-cs"/>
                        </a:rPr>
                        <a:t>b. 65, 75, 107, 124, 136</a:t>
                      </a:r>
                    </a:p>
                    <a:p>
                      <a:pPr algn="l"/>
                      <a:endParaRPr lang="en-US" sz="2400" dirty="0"/>
                    </a:p>
                  </a:txBody>
                  <a:tcPr/>
                </a:tc>
                <a:extLst>
                  <a:ext uri="{0D108BD9-81ED-4DB2-BD59-A6C34878D82A}">
                    <a16:rowId xmlns:a16="http://schemas.microsoft.com/office/drawing/2014/main" val="266778506"/>
                  </a:ext>
                </a:extLst>
              </a:tr>
            </a:tbl>
          </a:graphicData>
        </a:graphic>
      </p:graphicFrame>
    </p:spTree>
    <p:extLst>
      <p:ext uri="{BB962C8B-B14F-4D97-AF65-F5344CB8AC3E}">
        <p14:creationId xmlns:p14="http://schemas.microsoft.com/office/powerpoint/2010/main" val="63216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4612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07A857-C5BF-5EF3-0689-24AB9979D09E}"/>
              </a:ext>
            </a:extLst>
          </p:cNvPr>
          <p:cNvSpPr>
            <a:spLocks noGrp="1"/>
          </p:cNvSpPr>
          <p:nvPr>
            <p:ph type="title"/>
          </p:nvPr>
        </p:nvSpPr>
        <p:spPr/>
        <p:txBody>
          <a:bodyPr/>
          <a:lstStyle/>
          <a:p>
            <a:r>
              <a:rPr lang="en-US" dirty="0"/>
              <a:t>Authors of the 5 books of Psalms:</a:t>
            </a:r>
            <a:br>
              <a:rPr lang="en-US" dirty="0"/>
            </a:br>
            <a:r>
              <a:rPr lang="en-US" dirty="0"/>
              <a:t>							</a:t>
            </a:r>
            <a:r>
              <a:rPr lang="en-US" sz="2400" dirty="0"/>
              <a:t>(Adams 1992, 759)</a:t>
            </a:r>
            <a:endParaRPr lang="en-US" dirty="0"/>
          </a:p>
        </p:txBody>
      </p:sp>
      <p:graphicFrame>
        <p:nvGraphicFramePr>
          <p:cNvPr id="16" name="Content Placeholder 15">
            <a:extLst>
              <a:ext uri="{FF2B5EF4-FFF2-40B4-BE49-F238E27FC236}">
                <a16:creationId xmlns:a16="http://schemas.microsoft.com/office/drawing/2014/main" id="{6A3076C8-1FA2-39A7-764E-D8196F086975}"/>
              </a:ext>
            </a:extLst>
          </p:cNvPr>
          <p:cNvGraphicFramePr>
            <a:graphicFrameLocks noGrp="1"/>
          </p:cNvGraphicFramePr>
          <p:nvPr>
            <p:ph idx="1"/>
            <p:extLst>
              <p:ext uri="{D42A27DB-BD31-4B8C-83A1-F6EECF244321}">
                <p14:modId xmlns:p14="http://schemas.microsoft.com/office/powerpoint/2010/main" val="67707923"/>
              </p:ext>
            </p:extLst>
          </p:nvPr>
        </p:nvGraphicFramePr>
        <p:xfrm>
          <a:off x="1450975" y="2016125"/>
          <a:ext cx="9604374" cy="2743200"/>
        </p:xfrm>
        <a:graphic>
          <a:graphicData uri="http://schemas.openxmlformats.org/drawingml/2006/table">
            <a:tbl>
              <a:tblPr firstRow="1" bandRow="1">
                <a:tableStyleId>{5C22544A-7EE6-4342-B048-85BDC9FD1C3A}</a:tableStyleId>
              </a:tblPr>
              <a:tblGrid>
                <a:gridCol w="1600729">
                  <a:extLst>
                    <a:ext uri="{9D8B030D-6E8A-4147-A177-3AD203B41FA5}">
                      <a16:colId xmlns:a16="http://schemas.microsoft.com/office/drawing/2014/main" val="3353699931"/>
                    </a:ext>
                  </a:extLst>
                </a:gridCol>
                <a:gridCol w="1600729">
                  <a:extLst>
                    <a:ext uri="{9D8B030D-6E8A-4147-A177-3AD203B41FA5}">
                      <a16:colId xmlns:a16="http://schemas.microsoft.com/office/drawing/2014/main" val="398538382"/>
                    </a:ext>
                  </a:extLst>
                </a:gridCol>
                <a:gridCol w="1600729">
                  <a:extLst>
                    <a:ext uri="{9D8B030D-6E8A-4147-A177-3AD203B41FA5}">
                      <a16:colId xmlns:a16="http://schemas.microsoft.com/office/drawing/2014/main" val="4286079973"/>
                    </a:ext>
                  </a:extLst>
                </a:gridCol>
                <a:gridCol w="1600729">
                  <a:extLst>
                    <a:ext uri="{9D8B030D-6E8A-4147-A177-3AD203B41FA5}">
                      <a16:colId xmlns:a16="http://schemas.microsoft.com/office/drawing/2014/main" val="302746491"/>
                    </a:ext>
                  </a:extLst>
                </a:gridCol>
                <a:gridCol w="1600729">
                  <a:extLst>
                    <a:ext uri="{9D8B030D-6E8A-4147-A177-3AD203B41FA5}">
                      <a16:colId xmlns:a16="http://schemas.microsoft.com/office/drawing/2014/main" val="761227276"/>
                    </a:ext>
                  </a:extLst>
                </a:gridCol>
                <a:gridCol w="1600729">
                  <a:extLst>
                    <a:ext uri="{9D8B030D-6E8A-4147-A177-3AD203B41FA5}">
                      <a16:colId xmlns:a16="http://schemas.microsoft.com/office/drawing/2014/main" val="504180444"/>
                    </a:ext>
                  </a:extLst>
                </a:gridCol>
              </a:tblGrid>
              <a:tr h="370840">
                <a:tc>
                  <a:txBody>
                    <a:bodyPr/>
                    <a:lstStyle/>
                    <a:p>
                      <a:endParaRPr lang="en-US"/>
                    </a:p>
                  </a:txBody>
                  <a:tcPr/>
                </a:tc>
                <a:tc>
                  <a:txBody>
                    <a:bodyPr/>
                    <a:lstStyle/>
                    <a:p>
                      <a:r>
                        <a:rPr lang="en-US" sz="2800" dirty="0"/>
                        <a:t>Book 1</a:t>
                      </a:r>
                    </a:p>
                    <a:p>
                      <a:r>
                        <a:rPr lang="en-US" sz="2800" dirty="0"/>
                        <a:t>Ps 1– 41</a:t>
                      </a:r>
                    </a:p>
                  </a:txBody>
                  <a:tcPr/>
                </a:tc>
                <a:tc>
                  <a:txBody>
                    <a:bodyPr/>
                    <a:lstStyle/>
                    <a:p>
                      <a:r>
                        <a:rPr lang="en-US" sz="2800" dirty="0"/>
                        <a:t>Book 2</a:t>
                      </a:r>
                    </a:p>
                    <a:p>
                      <a:r>
                        <a:rPr lang="en-US" sz="2800" dirty="0"/>
                        <a:t>42 – 72</a:t>
                      </a:r>
                    </a:p>
                  </a:txBody>
                  <a:tcPr/>
                </a:tc>
                <a:tc>
                  <a:txBody>
                    <a:bodyPr/>
                    <a:lstStyle/>
                    <a:p>
                      <a:r>
                        <a:rPr lang="en-US" sz="2800" dirty="0"/>
                        <a:t>Book 3</a:t>
                      </a:r>
                    </a:p>
                    <a:p>
                      <a:r>
                        <a:rPr lang="en-US" sz="2800" dirty="0"/>
                        <a:t>73 – 89</a:t>
                      </a:r>
                    </a:p>
                  </a:txBody>
                  <a:tcPr/>
                </a:tc>
                <a:tc>
                  <a:txBody>
                    <a:bodyPr/>
                    <a:lstStyle/>
                    <a:p>
                      <a:r>
                        <a:rPr lang="en-US" sz="2800" dirty="0"/>
                        <a:t>Book 4</a:t>
                      </a:r>
                    </a:p>
                    <a:p>
                      <a:r>
                        <a:rPr lang="en-US" sz="2800" dirty="0"/>
                        <a:t>90 – 106</a:t>
                      </a:r>
                    </a:p>
                  </a:txBody>
                  <a:tcPr/>
                </a:tc>
                <a:tc>
                  <a:txBody>
                    <a:bodyPr/>
                    <a:lstStyle/>
                    <a:p>
                      <a:r>
                        <a:rPr lang="en-US" sz="2800" dirty="0"/>
                        <a:t>Book 5</a:t>
                      </a:r>
                    </a:p>
                    <a:p>
                      <a:r>
                        <a:rPr lang="en-US" sz="2800" dirty="0"/>
                        <a:t>107-150</a:t>
                      </a:r>
                    </a:p>
                  </a:txBody>
                  <a:tcPr/>
                </a:tc>
                <a:extLst>
                  <a:ext uri="{0D108BD9-81ED-4DB2-BD59-A6C34878D82A}">
                    <a16:rowId xmlns:a16="http://schemas.microsoft.com/office/drawing/2014/main" val="1528210282"/>
                  </a:ext>
                </a:extLst>
              </a:tr>
              <a:tr h="370840">
                <a:tc>
                  <a:txBody>
                    <a:bodyPr/>
                    <a:lstStyle/>
                    <a:p>
                      <a:r>
                        <a:rPr lang="en-US" sz="2800" dirty="0"/>
                        <a:t>Author:</a:t>
                      </a:r>
                    </a:p>
                  </a:txBody>
                  <a:tcPr/>
                </a:tc>
                <a:tc>
                  <a:txBody>
                    <a:bodyPr/>
                    <a:lstStyle/>
                    <a:p>
                      <a:r>
                        <a:rPr lang="en-US" sz="2800" dirty="0"/>
                        <a:t>Mostly David</a:t>
                      </a:r>
                    </a:p>
                  </a:txBody>
                  <a:tcPr/>
                </a:tc>
                <a:tc>
                  <a:txBody>
                    <a:bodyPr/>
                    <a:lstStyle/>
                    <a:p>
                      <a:r>
                        <a:rPr lang="en-US" sz="2800" dirty="0"/>
                        <a:t>Mostly David &amp; *Sons of Korah</a:t>
                      </a:r>
                    </a:p>
                  </a:txBody>
                  <a:tcPr/>
                </a:tc>
                <a:tc>
                  <a:txBody>
                    <a:bodyPr/>
                    <a:lstStyle/>
                    <a:p>
                      <a:r>
                        <a:rPr lang="en-US" sz="2800" dirty="0"/>
                        <a:t>Mostly **Asaph</a:t>
                      </a:r>
                    </a:p>
                  </a:txBody>
                  <a:tcPr/>
                </a:tc>
                <a:tc>
                  <a:txBody>
                    <a:bodyPr/>
                    <a:lstStyle/>
                    <a:p>
                      <a:r>
                        <a:rPr lang="en-US" sz="2800" dirty="0"/>
                        <a:t>Mostly Unknown</a:t>
                      </a:r>
                    </a:p>
                  </a:txBody>
                  <a:tcPr/>
                </a:tc>
                <a:tc>
                  <a:txBody>
                    <a:bodyPr/>
                    <a:lstStyle/>
                    <a:p>
                      <a:r>
                        <a:rPr lang="en-US" sz="2800" dirty="0"/>
                        <a:t>Mostly Unknown or David</a:t>
                      </a:r>
                    </a:p>
                  </a:txBody>
                  <a:tcPr/>
                </a:tc>
                <a:extLst>
                  <a:ext uri="{0D108BD9-81ED-4DB2-BD59-A6C34878D82A}">
                    <a16:rowId xmlns:a16="http://schemas.microsoft.com/office/drawing/2014/main" val="2911675109"/>
                  </a:ext>
                </a:extLst>
              </a:tr>
            </a:tbl>
          </a:graphicData>
        </a:graphic>
      </p:graphicFrame>
      <p:sp>
        <p:nvSpPr>
          <p:cNvPr id="17" name="TextBox 16">
            <a:extLst>
              <a:ext uri="{FF2B5EF4-FFF2-40B4-BE49-F238E27FC236}">
                <a16:creationId xmlns:a16="http://schemas.microsoft.com/office/drawing/2014/main" id="{988C914C-BDEB-F35B-7C46-BEB44E0F6386}"/>
              </a:ext>
            </a:extLst>
          </p:cNvPr>
          <p:cNvSpPr txBox="1"/>
          <p:nvPr/>
        </p:nvSpPr>
        <p:spPr>
          <a:xfrm>
            <a:off x="217714" y="4759325"/>
            <a:ext cx="11756572" cy="1384995"/>
          </a:xfrm>
          <a:prstGeom prst="rect">
            <a:avLst/>
          </a:prstGeom>
          <a:noFill/>
        </p:spPr>
        <p:txBody>
          <a:bodyPr wrap="square" rtlCol="0">
            <a:spAutoFit/>
          </a:bodyPr>
          <a:lstStyle/>
          <a:p>
            <a:r>
              <a:rPr lang="en-US" sz="2800" dirty="0"/>
              <a:t>*Sons of Korah= Levites during Moses’ time – Korah was Moses’ cousin (Numbers 16 – Korah’s rebellion)</a:t>
            </a:r>
          </a:p>
          <a:p>
            <a:r>
              <a:rPr lang="en-US" sz="2800" dirty="0"/>
              <a:t>**Asaph= A Levite who was David’s Chief Musician also called a ‘seer’ (prophet)</a:t>
            </a:r>
          </a:p>
        </p:txBody>
      </p:sp>
    </p:spTree>
    <p:extLst>
      <p:ext uri="{BB962C8B-B14F-4D97-AF65-F5344CB8AC3E}">
        <p14:creationId xmlns:p14="http://schemas.microsoft.com/office/powerpoint/2010/main" val="3669071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6C17A-8D43-A09A-107F-EEDD5688E3B2}"/>
              </a:ext>
            </a:extLst>
          </p:cNvPr>
          <p:cNvSpPr>
            <a:spLocks noGrp="1"/>
          </p:cNvSpPr>
          <p:nvPr>
            <p:ph type="title"/>
          </p:nvPr>
        </p:nvSpPr>
        <p:spPr/>
        <p:txBody>
          <a:bodyPr>
            <a:normAutofit fontScale="90000"/>
          </a:bodyPr>
          <a:lstStyle/>
          <a:p>
            <a:pPr algn="ctr"/>
            <a:r>
              <a:rPr lang="en-US" b="1" dirty="0"/>
              <a:t>Discovering the Historical Context</a:t>
            </a:r>
            <a:br>
              <a:rPr lang="en-US" b="1" dirty="0"/>
            </a:br>
            <a:r>
              <a:rPr lang="en-US" b="1" dirty="0"/>
              <a:t>look for 4 elements:</a:t>
            </a:r>
            <a:br>
              <a:rPr lang="en-US" dirty="0"/>
            </a:br>
            <a:endParaRPr lang="en-US" dirty="0"/>
          </a:p>
        </p:txBody>
      </p:sp>
      <p:sp>
        <p:nvSpPr>
          <p:cNvPr id="3" name="Content Placeholder 2">
            <a:extLst>
              <a:ext uri="{FF2B5EF4-FFF2-40B4-BE49-F238E27FC236}">
                <a16:creationId xmlns:a16="http://schemas.microsoft.com/office/drawing/2014/main" id="{979588D9-DB63-B598-9838-F32F9EFE9DE4}"/>
              </a:ext>
            </a:extLst>
          </p:cNvPr>
          <p:cNvSpPr>
            <a:spLocks noGrp="1"/>
          </p:cNvSpPr>
          <p:nvPr>
            <p:ph idx="1"/>
          </p:nvPr>
        </p:nvSpPr>
        <p:spPr>
          <a:xfrm>
            <a:off x="1451579" y="2460754"/>
            <a:ext cx="9603275" cy="2988515"/>
          </a:xfrm>
        </p:spPr>
        <p:txBody>
          <a:bodyPr>
            <a:normAutofit/>
          </a:bodyPr>
          <a:lstStyle/>
          <a:p>
            <a:pPr marL="0" indent="0">
              <a:buNone/>
            </a:pPr>
            <a:r>
              <a:rPr lang="en-US" sz="3200" dirty="0"/>
              <a:t>1. The superscription</a:t>
            </a:r>
          </a:p>
          <a:p>
            <a:pPr marL="0" indent="0">
              <a:buNone/>
            </a:pPr>
            <a:r>
              <a:rPr lang="en-US" sz="3200" dirty="0"/>
              <a:t>2. The author</a:t>
            </a:r>
          </a:p>
          <a:p>
            <a:pPr marL="0" indent="0">
              <a:buNone/>
            </a:pPr>
            <a:r>
              <a:rPr lang="en-US" sz="3200" dirty="0"/>
              <a:t>3. The date</a:t>
            </a:r>
          </a:p>
          <a:p>
            <a:pPr marL="0" indent="0">
              <a:buNone/>
            </a:pPr>
            <a:r>
              <a:rPr lang="en-US" sz="3200" dirty="0"/>
              <a:t>4. The setting or circumstances</a:t>
            </a:r>
          </a:p>
          <a:p>
            <a:endParaRPr lang="en-US" sz="3200" dirty="0"/>
          </a:p>
        </p:txBody>
      </p:sp>
    </p:spTree>
    <p:extLst>
      <p:ext uri="{BB962C8B-B14F-4D97-AF65-F5344CB8AC3E}">
        <p14:creationId xmlns:p14="http://schemas.microsoft.com/office/powerpoint/2010/main" val="2936077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892E40-8427-4DA0-F6BA-5E9CA3E1AFD1}"/>
              </a:ext>
            </a:extLst>
          </p:cNvPr>
          <p:cNvSpPr>
            <a:spLocks noGrp="1"/>
          </p:cNvSpPr>
          <p:nvPr>
            <p:ph idx="1"/>
          </p:nvPr>
        </p:nvSpPr>
        <p:spPr>
          <a:xfrm>
            <a:off x="217714" y="117567"/>
            <a:ext cx="11756571" cy="6014986"/>
          </a:xfrm>
        </p:spPr>
        <p:txBody>
          <a:bodyPr>
            <a:normAutofit lnSpcReduction="10000"/>
          </a:bodyPr>
          <a:lstStyle/>
          <a:p>
            <a:pPr marL="0" indent="0">
              <a:buNone/>
            </a:pPr>
            <a:r>
              <a:rPr lang="en-US" sz="2800" b="1" u="sng" dirty="0"/>
              <a:t>1) Superscriptions</a:t>
            </a:r>
            <a:r>
              <a:rPr lang="en-US" sz="2800" dirty="0"/>
              <a:t>: </a:t>
            </a:r>
          </a:p>
          <a:p>
            <a:pPr marL="0" indent="0">
              <a:buNone/>
            </a:pPr>
            <a:r>
              <a:rPr lang="en-US" sz="2800" dirty="0"/>
              <a:t>Writings Above the Psalms = headings above the Psalms between the Ps’ number and first verse. 116 of the 150 have superscriptions.</a:t>
            </a:r>
          </a:p>
          <a:p>
            <a:pPr marL="0" indent="0">
              <a:buNone/>
            </a:pPr>
            <a:r>
              <a:rPr lang="en-US" sz="2800" dirty="0"/>
              <a:t>Very old - before Septuagint (250 BC)</a:t>
            </a:r>
          </a:p>
          <a:p>
            <a:r>
              <a:rPr lang="en-US" sz="2800" u="sng" dirty="0"/>
              <a:t>The Author’s name</a:t>
            </a:r>
            <a:r>
              <a:rPr lang="en-US" sz="2800" dirty="0"/>
              <a:t> = Ps 47 says, “Of the sons of Korah”</a:t>
            </a:r>
          </a:p>
          <a:p>
            <a:r>
              <a:rPr lang="en-US" sz="2800" u="sng" dirty="0"/>
              <a:t>The type of Psalms</a:t>
            </a:r>
            <a:r>
              <a:rPr lang="en-US" sz="2800" dirty="0"/>
              <a:t> = Ps 37 says, “A Maskil” meaning it contains teaching or other types of psalms like:  “song of ascent” – sung by priests as they ascended into the Tabernacle or Temple or Sabbath, prayers, or praise, etc.</a:t>
            </a:r>
          </a:p>
          <a:p>
            <a:r>
              <a:rPr lang="en-US" sz="2800" u="sng" dirty="0"/>
              <a:t>Musical terms</a:t>
            </a:r>
            <a:r>
              <a:rPr lang="en-US" sz="2800" dirty="0"/>
              <a:t>= Ps 4 says, “For the director of music. With stringed instruments.” “</a:t>
            </a:r>
            <a:r>
              <a:rPr lang="en-US" sz="2800" i="1" dirty="0"/>
              <a:t>Selah</a:t>
            </a:r>
            <a:r>
              <a:rPr lang="en-US" sz="2800" dirty="0"/>
              <a:t>” in 39 psalms, a musical term meaning ‘to pause or contemplate’. Others say it means ‘forever’ kind of like an ‘amen’</a:t>
            </a:r>
          </a:p>
          <a:p>
            <a:pPr marL="0" indent="0">
              <a:buNone/>
            </a:pPr>
            <a:endParaRPr lang="en-US" sz="2800" dirty="0"/>
          </a:p>
          <a:p>
            <a:endParaRPr lang="en-US" sz="2800" dirty="0"/>
          </a:p>
          <a:p>
            <a:endParaRPr lang="en-US" sz="2800" dirty="0"/>
          </a:p>
        </p:txBody>
      </p:sp>
    </p:spTree>
    <p:extLst>
      <p:ext uri="{BB962C8B-B14F-4D97-AF65-F5344CB8AC3E}">
        <p14:creationId xmlns:p14="http://schemas.microsoft.com/office/powerpoint/2010/main" val="176746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1C9345-6E3E-5539-04E2-2B9940D0E449}"/>
              </a:ext>
            </a:extLst>
          </p:cNvPr>
          <p:cNvSpPr>
            <a:spLocks noGrp="1"/>
          </p:cNvSpPr>
          <p:nvPr>
            <p:ph idx="1"/>
          </p:nvPr>
        </p:nvSpPr>
        <p:spPr>
          <a:xfrm>
            <a:off x="426720" y="378823"/>
            <a:ext cx="11338560" cy="5917474"/>
          </a:xfrm>
        </p:spPr>
        <p:txBody>
          <a:bodyPr>
            <a:normAutofit fontScale="92500" lnSpcReduction="10000"/>
          </a:bodyPr>
          <a:lstStyle/>
          <a:p>
            <a:r>
              <a:rPr lang="en-US" sz="2800" u="sng" dirty="0"/>
              <a:t>Type of Service </a:t>
            </a:r>
            <a:r>
              <a:rPr lang="en-US" sz="2800" dirty="0"/>
              <a:t>= Ps 45 says,  “A Wedding Song”</a:t>
            </a:r>
          </a:p>
          <a:p>
            <a:r>
              <a:rPr lang="en-US" sz="2800" u="sng" dirty="0"/>
              <a:t>Historical Notes</a:t>
            </a:r>
            <a:r>
              <a:rPr lang="en-US" sz="2800" dirty="0"/>
              <a:t> = 14 refer to events in David’s life. Ps 3 says, “A psalm of David when he fled from his son Absalom”</a:t>
            </a:r>
          </a:p>
          <a:p>
            <a:pPr marL="0" indent="0">
              <a:buNone/>
            </a:pPr>
            <a:r>
              <a:rPr lang="en-US" sz="2800" dirty="0"/>
              <a:t>	Ps 142 – “A maskil of David. When he was in the cave.  A prayer” The 	cave of Adullam (I Sam 22) where he hid from King Saul.</a:t>
            </a:r>
          </a:p>
          <a:p>
            <a:pPr marL="0" indent="0">
              <a:buNone/>
            </a:pPr>
            <a:endParaRPr lang="en-US" sz="2800" dirty="0"/>
          </a:p>
          <a:p>
            <a:pPr marL="0" indent="0">
              <a:buNone/>
            </a:pPr>
            <a:r>
              <a:rPr lang="en-US" sz="2800" dirty="0"/>
              <a:t>	Psalms 120 – 134 = “A Song of Ascents” The Jews (not only the 		Priests) sang these Psalms as they were ascending up to Jerusalem for 	one of their Holy Days. They traveled to Jerusalem at least three times a 	year: in spring it was Passover and the Feast of Unleavened Bread, in 	summer it was the Festival of Weeks (Pentecost), and in the fall it was 	the Feast of Atonement and Feast of the Tabernacles.</a:t>
            </a:r>
          </a:p>
          <a:p>
            <a:pPr marL="0" indent="0">
              <a:buNone/>
            </a:pPr>
            <a:endParaRPr lang="en-US" sz="2800" dirty="0"/>
          </a:p>
        </p:txBody>
      </p:sp>
    </p:spTree>
    <p:extLst>
      <p:ext uri="{BB962C8B-B14F-4D97-AF65-F5344CB8AC3E}">
        <p14:creationId xmlns:p14="http://schemas.microsoft.com/office/powerpoint/2010/main" val="2769966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F17D1B-32C0-DA9A-6F3E-20E660CB0014}"/>
              </a:ext>
            </a:extLst>
          </p:cNvPr>
          <p:cNvSpPr>
            <a:spLocks noGrp="1"/>
          </p:cNvSpPr>
          <p:nvPr>
            <p:ph idx="1"/>
          </p:nvPr>
        </p:nvSpPr>
        <p:spPr>
          <a:xfrm>
            <a:off x="322217" y="248194"/>
            <a:ext cx="11547565" cy="5995851"/>
          </a:xfrm>
        </p:spPr>
        <p:txBody>
          <a:bodyPr>
            <a:normAutofit lnSpcReduction="10000"/>
          </a:bodyPr>
          <a:lstStyle/>
          <a:p>
            <a:pPr marL="514350" indent="-514350">
              <a:buAutoNum type="arabicParenR" startAt="2"/>
            </a:pPr>
            <a:r>
              <a:rPr lang="en-US" sz="2800" b="1" dirty="0"/>
              <a:t>Authors: </a:t>
            </a:r>
            <a:r>
              <a:rPr lang="en-US" sz="2800" dirty="0"/>
              <a:t>David wrote 73 psalms.  In Acts 2, Peter says Ps 16 &amp; 110 were written by David. Hebrews 4 connects Ps 95 to David.  Asaph wrote 12 psalms according to I Chron 15 &amp; II Chron 29. The sons of Korah wrote 10; Solomon wrote 2; Heman wrote 1; Ethan wrote 1; and Moses wrote 1 (Ps 90). David, Hezekiah, and Ezra helped collect the Psalms (II Chron 29 and Nehemiah 12)</a:t>
            </a:r>
          </a:p>
          <a:p>
            <a:pPr marL="0" indent="0">
              <a:buNone/>
            </a:pPr>
            <a:endParaRPr lang="en-US" sz="2800" dirty="0"/>
          </a:p>
          <a:p>
            <a:pPr marL="0" indent="0">
              <a:buNone/>
            </a:pPr>
            <a:r>
              <a:rPr lang="en-US" sz="2800" b="1" dirty="0"/>
              <a:t>3)  Dates: </a:t>
            </a:r>
            <a:r>
              <a:rPr lang="en-US" sz="2800" dirty="0"/>
              <a:t>Written over 1,000 years from 1400bc to 400bc. Ps. 90 written by Moses is the oldest psalm written in the 15</a:t>
            </a:r>
            <a:r>
              <a:rPr lang="en-US" sz="2800" baseline="30000" dirty="0"/>
              <a:t>th</a:t>
            </a:r>
            <a:r>
              <a:rPr lang="en-US" sz="2800" dirty="0"/>
              <a:t> century bc. Ps 137 was written during the Babylonia captivity between 586bc – 538bc. King David lived from 1010 – 970 bc. The book of psalms (1-150) were completed during the time of Ezra and Nehemiah (450 – 400 bc).</a:t>
            </a:r>
            <a:endParaRPr lang="en-US" sz="2800" b="1" dirty="0"/>
          </a:p>
        </p:txBody>
      </p:sp>
    </p:spTree>
    <p:extLst>
      <p:ext uri="{BB962C8B-B14F-4D97-AF65-F5344CB8AC3E}">
        <p14:creationId xmlns:p14="http://schemas.microsoft.com/office/powerpoint/2010/main" val="3281201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B38014-2CBF-C54E-3BD3-FD76A5F6995D}"/>
              </a:ext>
            </a:extLst>
          </p:cNvPr>
          <p:cNvSpPr>
            <a:spLocks noGrp="1"/>
          </p:cNvSpPr>
          <p:nvPr>
            <p:ph idx="1"/>
          </p:nvPr>
        </p:nvSpPr>
        <p:spPr>
          <a:xfrm>
            <a:off x="367937" y="182880"/>
            <a:ext cx="11456126" cy="6609806"/>
          </a:xfrm>
        </p:spPr>
        <p:txBody>
          <a:bodyPr>
            <a:normAutofit/>
          </a:bodyPr>
          <a:lstStyle/>
          <a:p>
            <a:r>
              <a:rPr lang="en-US" sz="2800" u="sng" dirty="0"/>
              <a:t>A psalm often had 2 settings</a:t>
            </a:r>
            <a:r>
              <a:rPr lang="en-US" sz="2800" dirty="0"/>
              <a:t>: first when the author actually wrote the psalm and 2</a:t>
            </a:r>
            <a:r>
              <a:rPr lang="en-US" sz="2800" baseline="30000" dirty="0"/>
              <a:t>nd</a:t>
            </a:r>
            <a:r>
              <a:rPr lang="en-US" sz="2800" dirty="0"/>
              <a:t> when the poem was put to music and used in worship services. Ps 23 written when David was a shepherd, later put to music for worship services. Ps 3 – David’s flight from Absalom (II Sam 13). Ps 18 – David fled from Saul (II Sam 22). Ps 30 the dedication of the threshing floor where the Temple would be built (II Sam 24). Ps 51 David’s prayer of repentance after his sin against Bathsheba (II Sam 11-12)</a:t>
            </a:r>
          </a:p>
          <a:p>
            <a:r>
              <a:rPr lang="en-US" sz="2800" dirty="0"/>
              <a:t>Often used as a part of worship – Ps 24 is a song led by priests with people’s response – corral ready – back and forth back and forth</a:t>
            </a:r>
            <a:r>
              <a:rPr lang="en-US" sz="2800"/>
              <a:t>, etc.</a:t>
            </a:r>
            <a:endParaRPr lang="en-US" sz="2800" dirty="0"/>
          </a:p>
          <a:p>
            <a:pPr marL="0" indent="0">
              <a:buNone/>
            </a:pPr>
            <a:r>
              <a:rPr lang="en-US" sz="2800" dirty="0"/>
              <a:t>	Priests sang, “The earth is the Lord’s and everything in it”</a:t>
            </a:r>
          </a:p>
          <a:p>
            <a:pPr marL="0" indent="0">
              <a:buNone/>
            </a:pPr>
            <a:r>
              <a:rPr lang="en-US" sz="2800" dirty="0"/>
              <a:t>	People sang back, </a:t>
            </a:r>
            <a:r>
              <a:rPr lang="en-US" sz="2600" dirty="0"/>
              <a:t>“Who may ascend the hill of the Lord?” “Who may stand 	</a:t>
            </a:r>
            <a:r>
              <a:rPr lang="en-US" sz="2600" dirty="0">
                <a:solidFill>
                  <a:schemeClr val="bg1"/>
                </a:solidFill>
              </a:rPr>
              <a:t>in his holy place?”... Etc.</a:t>
            </a:r>
          </a:p>
          <a:p>
            <a:pPr marL="0" indent="0">
              <a:buNone/>
            </a:pPr>
            <a:endParaRPr lang="en-US" sz="2800" dirty="0"/>
          </a:p>
        </p:txBody>
      </p:sp>
    </p:spTree>
    <p:extLst>
      <p:ext uri="{BB962C8B-B14F-4D97-AF65-F5344CB8AC3E}">
        <p14:creationId xmlns:p14="http://schemas.microsoft.com/office/powerpoint/2010/main" val="1922222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88662-1A0B-9B27-3DC5-C0E62DFD9012}"/>
              </a:ext>
            </a:extLst>
          </p:cNvPr>
          <p:cNvSpPr>
            <a:spLocks noGrp="1"/>
          </p:cNvSpPr>
          <p:nvPr>
            <p:ph type="title"/>
          </p:nvPr>
        </p:nvSpPr>
        <p:spPr/>
        <p:txBody>
          <a:bodyPr/>
          <a:lstStyle/>
          <a:p>
            <a:r>
              <a:rPr lang="en-US" dirty="0"/>
              <a:t>Parallelism in Psalms</a:t>
            </a:r>
          </a:p>
        </p:txBody>
      </p:sp>
      <p:sp>
        <p:nvSpPr>
          <p:cNvPr id="3" name="Content Placeholder 2">
            <a:extLst>
              <a:ext uri="{FF2B5EF4-FFF2-40B4-BE49-F238E27FC236}">
                <a16:creationId xmlns:a16="http://schemas.microsoft.com/office/drawing/2014/main" id="{D82F0673-8129-1757-4664-5CD417137CE9}"/>
              </a:ext>
            </a:extLst>
          </p:cNvPr>
          <p:cNvSpPr>
            <a:spLocks noGrp="1"/>
          </p:cNvSpPr>
          <p:nvPr>
            <p:ph idx="1"/>
          </p:nvPr>
        </p:nvSpPr>
        <p:spPr>
          <a:xfrm>
            <a:off x="284922" y="1703693"/>
            <a:ext cx="11622156" cy="4445316"/>
          </a:xfrm>
        </p:spPr>
        <p:txBody>
          <a:bodyPr>
            <a:normAutofit/>
          </a:bodyPr>
          <a:lstStyle/>
          <a:p>
            <a:r>
              <a:rPr lang="en-US" sz="2800" dirty="0"/>
              <a:t>Synonyms in parallel line:</a:t>
            </a:r>
          </a:p>
          <a:p>
            <a:endParaRPr lang="en-US" sz="2800" dirty="0"/>
          </a:p>
          <a:p>
            <a:endParaRPr lang="en-US" sz="2800" dirty="0"/>
          </a:p>
          <a:p>
            <a:endParaRPr lang="en-US" sz="2800" dirty="0"/>
          </a:p>
          <a:p>
            <a:r>
              <a:rPr lang="en-US" sz="2800" dirty="0"/>
              <a:t>Synonyms in reverse parallel lines:</a:t>
            </a:r>
          </a:p>
        </p:txBody>
      </p:sp>
      <p:graphicFrame>
        <p:nvGraphicFramePr>
          <p:cNvPr id="6" name="Table 5">
            <a:extLst>
              <a:ext uri="{FF2B5EF4-FFF2-40B4-BE49-F238E27FC236}">
                <a16:creationId xmlns:a16="http://schemas.microsoft.com/office/drawing/2014/main" id="{629844B9-8172-D63F-9FBD-0F49BA84BAA1}"/>
              </a:ext>
            </a:extLst>
          </p:cNvPr>
          <p:cNvGraphicFramePr>
            <a:graphicFrameLocks noGrp="1"/>
          </p:cNvGraphicFramePr>
          <p:nvPr>
            <p:extLst>
              <p:ext uri="{D42A27DB-BD31-4B8C-83A1-F6EECF244321}">
                <p14:modId xmlns:p14="http://schemas.microsoft.com/office/powerpoint/2010/main" val="865963518"/>
              </p:ext>
            </p:extLst>
          </p:nvPr>
        </p:nvGraphicFramePr>
        <p:xfrm>
          <a:off x="1345562" y="2637686"/>
          <a:ext cx="8127999" cy="13817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427448257"/>
                    </a:ext>
                  </a:extLst>
                </a:gridCol>
                <a:gridCol w="2709333">
                  <a:extLst>
                    <a:ext uri="{9D8B030D-6E8A-4147-A177-3AD203B41FA5}">
                      <a16:colId xmlns:a16="http://schemas.microsoft.com/office/drawing/2014/main" val="3686896272"/>
                    </a:ext>
                  </a:extLst>
                </a:gridCol>
                <a:gridCol w="2709333">
                  <a:extLst>
                    <a:ext uri="{9D8B030D-6E8A-4147-A177-3AD203B41FA5}">
                      <a16:colId xmlns:a16="http://schemas.microsoft.com/office/drawing/2014/main" val="3588987142"/>
                    </a:ext>
                  </a:extLst>
                </a:gridCol>
              </a:tblGrid>
              <a:tr h="370840">
                <a:tc>
                  <a:txBody>
                    <a:bodyPr/>
                    <a:lstStyle/>
                    <a:p>
                      <a:r>
                        <a:rPr lang="en-US" dirty="0"/>
                        <a:t>Parallel Lines: (Ps 19:1)</a:t>
                      </a:r>
                    </a:p>
                  </a:txBody>
                  <a:tcPr/>
                </a:tc>
                <a:tc>
                  <a:txBody>
                    <a:bodyPr/>
                    <a:lstStyle/>
                    <a:p>
                      <a:pPr algn="ctr"/>
                      <a:r>
                        <a:rPr lang="en-US" dirty="0"/>
                        <a:t>A</a:t>
                      </a:r>
                    </a:p>
                  </a:txBody>
                  <a:tcPr/>
                </a:tc>
                <a:tc>
                  <a:txBody>
                    <a:bodyPr/>
                    <a:lstStyle/>
                    <a:p>
                      <a:pPr algn="ctr"/>
                      <a:r>
                        <a:rPr lang="en-US" dirty="0"/>
                        <a:t>B</a:t>
                      </a:r>
                    </a:p>
                  </a:txBody>
                  <a:tcPr/>
                </a:tc>
                <a:extLst>
                  <a:ext uri="{0D108BD9-81ED-4DB2-BD59-A6C34878D82A}">
                    <a16:rowId xmlns:a16="http://schemas.microsoft.com/office/drawing/2014/main" val="3560805313"/>
                  </a:ext>
                </a:extLst>
              </a:tr>
              <a:tr h="370840">
                <a:tc>
                  <a:txBody>
                    <a:bodyPr/>
                    <a:lstStyle/>
                    <a:p>
                      <a:r>
                        <a:rPr lang="en-US" dirty="0"/>
                        <a:t>Line 1:</a:t>
                      </a:r>
                    </a:p>
                  </a:txBody>
                  <a:tcPr/>
                </a:tc>
                <a:tc>
                  <a:txBody>
                    <a:bodyPr/>
                    <a:lstStyle/>
                    <a:p>
                      <a:r>
                        <a:rPr lang="en-US" dirty="0"/>
                        <a:t>The heavens</a:t>
                      </a:r>
                    </a:p>
                  </a:txBody>
                  <a:tcPr/>
                </a:tc>
                <a:tc>
                  <a:txBody>
                    <a:bodyPr/>
                    <a:lstStyle/>
                    <a:p>
                      <a:r>
                        <a:rPr lang="en-US" dirty="0"/>
                        <a:t>declare the glory of God;</a:t>
                      </a:r>
                    </a:p>
                  </a:txBody>
                  <a:tcPr/>
                </a:tc>
                <a:extLst>
                  <a:ext uri="{0D108BD9-81ED-4DB2-BD59-A6C34878D82A}">
                    <a16:rowId xmlns:a16="http://schemas.microsoft.com/office/drawing/2014/main" val="3322779274"/>
                  </a:ext>
                </a:extLst>
              </a:tr>
              <a:tr h="370840">
                <a:tc>
                  <a:txBody>
                    <a:bodyPr/>
                    <a:lstStyle/>
                    <a:p>
                      <a:r>
                        <a:rPr lang="en-US" dirty="0"/>
                        <a:t>Line 2:</a:t>
                      </a:r>
                    </a:p>
                  </a:txBody>
                  <a:tcPr/>
                </a:tc>
                <a:tc>
                  <a:txBody>
                    <a:bodyPr/>
                    <a:lstStyle/>
                    <a:p>
                      <a:r>
                        <a:rPr lang="en-US" dirty="0"/>
                        <a:t>the skies</a:t>
                      </a:r>
                    </a:p>
                  </a:txBody>
                  <a:tcPr/>
                </a:tc>
                <a:tc>
                  <a:txBody>
                    <a:bodyPr/>
                    <a:lstStyle/>
                    <a:p>
                      <a:r>
                        <a:rPr lang="en-US" dirty="0"/>
                        <a:t>proclaim the works of His hands</a:t>
                      </a:r>
                    </a:p>
                  </a:txBody>
                  <a:tcPr/>
                </a:tc>
                <a:extLst>
                  <a:ext uri="{0D108BD9-81ED-4DB2-BD59-A6C34878D82A}">
                    <a16:rowId xmlns:a16="http://schemas.microsoft.com/office/drawing/2014/main" val="2366721574"/>
                  </a:ext>
                </a:extLst>
              </a:tr>
            </a:tbl>
          </a:graphicData>
        </a:graphic>
      </p:graphicFrame>
      <p:graphicFrame>
        <p:nvGraphicFramePr>
          <p:cNvPr id="7" name="Table 6">
            <a:extLst>
              <a:ext uri="{FF2B5EF4-FFF2-40B4-BE49-F238E27FC236}">
                <a16:creationId xmlns:a16="http://schemas.microsoft.com/office/drawing/2014/main" id="{B58DEA3C-EED6-DB3A-3B2C-941B62C5801E}"/>
              </a:ext>
            </a:extLst>
          </p:cNvPr>
          <p:cNvGraphicFramePr>
            <a:graphicFrameLocks noGrp="1"/>
          </p:cNvGraphicFramePr>
          <p:nvPr>
            <p:extLst>
              <p:ext uri="{D42A27DB-BD31-4B8C-83A1-F6EECF244321}">
                <p14:modId xmlns:p14="http://schemas.microsoft.com/office/powerpoint/2010/main" val="129681231"/>
              </p:ext>
            </p:extLst>
          </p:nvPr>
        </p:nvGraphicFramePr>
        <p:xfrm>
          <a:off x="1345562" y="4953439"/>
          <a:ext cx="8898369" cy="1381760"/>
        </p:xfrm>
        <a:graphic>
          <a:graphicData uri="http://schemas.openxmlformats.org/drawingml/2006/table">
            <a:tbl>
              <a:tblPr firstRow="1" bandRow="1">
                <a:tableStyleId>{5C22544A-7EE6-4342-B048-85BDC9FD1C3A}</a:tableStyleId>
              </a:tblPr>
              <a:tblGrid>
                <a:gridCol w="1967481">
                  <a:extLst>
                    <a:ext uri="{9D8B030D-6E8A-4147-A177-3AD203B41FA5}">
                      <a16:colId xmlns:a16="http://schemas.microsoft.com/office/drawing/2014/main" val="2316921969"/>
                    </a:ext>
                  </a:extLst>
                </a:gridCol>
                <a:gridCol w="3670853">
                  <a:extLst>
                    <a:ext uri="{9D8B030D-6E8A-4147-A177-3AD203B41FA5}">
                      <a16:colId xmlns:a16="http://schemas.microsoft.com/office/drawing/2014/main" val="2390018319"/>
                    </a:ext>
                  </a:extLst>
                </a:gridCol>
                <a:gridCol w="3260035">
                  <a:extLst>
                    <a:ext uri="{9D8B030D-6E8A-4147-A177-3AD203B41FA5}">
                      <a16:colId xmlns:a16="http://schemas.microsoft.com/office/drawing/2014/main" val="1367745095"/>
                    </a:ext>
                  </a:extLst>
                </a:gridCol>
              </a:tblGrid>
              <a:tr h="370840">
                <a:tc>
                  <a:txBody>
                    <a:bodyPr/>
                    <a:lstStyle/>
                    <a:p>
                      <a:r>
                        <a:rPr lang="en-US" dirty="0"/>
                        <a:t>Parallel Lines: 51: 1</a:t>
                      </a:r>
                    </a:p>
                  </a:txBody>
                  <a:tcPr/>
                </a:tc>
                <a:tc>
                  <a:txBody>
                    <a:bodyPr/>
                    <a:lstStyle/>
                    <a:p>
                      <a:pPr algn="ctr"/>
                      <a:r>
                        <a:rPr lang="en-US" dirty="0"/>
                        <a:t>A</a:t>
                      </a:r>
                    </a:p>
                  </a:txBody>
                  <a:tcPr/>
                </a:tc>
                <a:tc>
                  <a:txBody>
                    <a:bodyPr/>
                    <a:lstStyle/>
                    <a:p>
                      <a:pPr algn="ctr"/>
                      <a:r>
                        <a:rPr lang="en-US" dirty="0"/>
                        <a:t>B</a:t>
                      </a:r>
                    </a:p>
                  </a:txBody>
                  <a:tcPr/>
                </a:tc>
                <a:extLst>
                  <a:ext uri="{0D108BD9-81ED-4DB2-BD59-A6C34878D82A}">
                    <a16:rowId xmlns:a16="http://schemas.microsoft.com/office/drawing/2014/main" val="4083302410"/>
                  </a:ext>
                </a:extLst>
              </a:tr>
              <a:tr h="370840">
                <a:tc>
                  <a:txBody>
                    <a:bodyPr/>
                    <a:lstStyle/>
                    <a:p>
                      <a:r>
                        <a:rPr lang="en-US" dirty="0"/>
                        <a:t>Line 1:</a:t>
                      </a:r>
                    </a:p>
                  </a:txBody>
                  <a:tcPr/>
                </a:tc>
                <a:tc>
                  <a:txBody>
                    <a:bodyPr/>
                    <a:lstStyle/>
                    <a:p>
                      <a:r>
                        <a:rPr lang="en-US" dirty="0"/>
                        <a:t>Have mercy on me, O God</a:t>
                      </a:r>
                    </a:p>
                  </a:txBody>
                  <a:tcPr/>
                </a:tc>
                <a:tc>
                  <a:txBody>
                    <a:bodyPr/>
                    <a:lstStyle/>
                    <a:p>
                      <a:r>
                        <a:rPr lang="en-US" dirty="0"/>
                        <a:t>according to Your unfailing love;</a:t>
                      </a:r>
                    </a:p>
                  </a:txBody>
                  <a:tcPr/>
                </a:tc>
                <a:extLst>
                  <a:ext uri="{0D108BD9-81ED-4DB2-BD59-A6C34878D82A}">
                    <a16:rowId xmlns:a16="http://schemas.microsoft.com/office/drawing/2014/main" val="3649084452"/>
                  </a:ext>
                </a:extLst>
              </a:tr>
              <a:tr h="370840">
                <a:tc>
                  <a:txBody>
                    <a:bodyPr/>
                    <a:lstStyle/>
                    <a:p>
                      <a:r>
                        <a:rPr lang="en-US" dirty="0"/>
                        <a:t>Line 2:</a:t>
                      </a:r>
                    </a:p>
                  </a:txBody>
                  <a:tcPr/>
                </a:tc>
                <a:tc>
                  <a:txBody>
                    <a:bodyPr/>
                    <a:lstStyle/>
                    <a:p>
                      <a:r>
                        <a:rPr lang="en-US" dirty="0"/>
                        <a:t>according to Your great compassion</a:t>
                      </a:r>
                    </a:p>
                  </a:txBody>
                  <a:tcPr/>
                </a:tc>
                <a:tc>
                  <a:txBody>
                    <a:bodyPr/>
                    <a:lstStyle/>
                    <a:p>
                      <a:r>
                        <a:rPr lang="en-US" dirty="0"/>
                        <a:t>blot out my transgressions</a:t>
                      </a:r>
                    </a:p>
                  </a:txBody>
                  <a:tcPr/>
                </a:tc>
                <a:extLst>
                  <a:ext uri="{0D108BD9-81ED-4DB2-BD59-A6C34878D82A}">
                    <a16:rowId xmlns:a16="http://schemas.microsoft.com/office/drawing/2014/main" val="1723166755"/>
                  </a:ext>
                </a:extLst>
              </a:tr>
            </a:tbl>
          </a:graphicData>
        </a:graphic>
      </p:graphicFrame>
    </p:spTree>
    <p:extLst>
      <p:ext uri="{BB962C8B-B14F-4D97-AF65-F5344CB8AC3E}">
        <p14:creationId xmlns:p14="http://schemas.microsoft.com/office/powerpoint/2010/main" val="2401953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E16A-9EBC-557F-A939-A8ED4EDF25C4}"/>
              </a:ext>
            </a:extLst>
          </p:cNvPr>
          <p:cNvSpPr>
            <a:spLocks noGrp="1"/>
          </p:cNvSpPr>
          <p:nvPr>
            <p:ph type="title"/>
          </p:nvPr>
        </p:nvSpPr>
        <p:spPr>
          <a:xfrm>
            <a:off x="1073427" y="804519"/>
            <a:ext cx="9981428" cy="1049235"/>
          </a:xfrm>
        </p:spPr>
        <p:txBody>
          <a:bodyPr/>
          <a:lstStyle/>
          <a:p>
            <a:r>
              <a:rPr lang="en-US" dirty="0"/>
              <a:t>Contrasts and Comparisons in Parallel Lines</a:t>
            </a:r>
          </a:p>
        </p:txBody>
      </p:sp>
      <p:graphicFrame>
        <p:nvGraphicFramePr>
          <p:cNvPr id="7" name="Content Placeholder 6">
            <a:extLst>
              <a:ext uri="{FF2B5EF4-FFF2-40B4-BE49-F238E27FC236}">
                <a16:creationId xmlns:a16="http://schemas.microsoft.com/office/drawing/2014/main" id="{7503E9B1-1A9C-1E13-8A32-636B410CC980}"/>
              </a:ext>
            </a:extLst>
          </p:cNvPr>
          <p:cNvGraphicFramePr>
            <a:graphicFrameLocks noGrp="1"/>
          </p:cNvGraphicFramePr>
          <p:nvPr>
            <p:ph idx="1"/>
            <p:extLst>
              <p:ext uri="{D42A27DB-BD31-4B8C-83A1-F6EECF244321}">
                <p14:modId xmlns:p14="http://schemas.microsoft.com/office/powerpoint/2010/main" val="2288871673"/>
              </p:ext>
            </p:extLst>
          </p:nvPr>
        </p:nvGraphicFramePr>
        <p:xfrm>
          <a:off x="1450975" y="2026285"/>
          <a:ext cx="9604374" cy="914400"/>
        </p:xfrm>
        <a:graphic>
          <a:graphicData uri="http://schemas.openxmlformats.org/drawingml/2006/table">
            <a:tbl>
              <a:tblPr firstRow="1" bandRow="1">
                <a:tableStyleId>{5C22544A-7EE6-4342-B048-85BDC9FD1C3A}</a:tableStyleId>
              </a:tblPr>
              <a:tblGrid>
                <a:gridCol w="2113860">
                  <a:extLst>
                    <a:ext uri="{9D8B030D-6E8A-4147-A177-3AD203B41FA5}">
                      <a16:colId xmlns:a16="http://schemas.microsoft.com/office/drawing/2014/main" val="4191563356"/>
                    </a:ext>
                  </a:extLst>
                </a:gridCol>
                <a:gridCol w="7490514">
                  <a:extLst>
                    <a:ext uri="{9D8B030D-6E8A-4147-A177-3AD203B41FA5}">
                      <a16:colId xmlns:a16="http://schemas.microsoft.com/office/drawing/2014/main" val="2234871539"/>
                    </a:ext>
                  </a:extLst>
                </a:gridCol>
              </a:tblGrid>
              <a:tr h="365111">
                <a:tc>
                  <a:txBody>
                    <a:bodyPr/>
                    <a:lstStyle/>
                    <a:p>
                      <a:r>
                        <a:rPr lang="en-US" sz="2400" b="0" dirty="0"/>
                        <a:t>Line 1 Ps 1:6</a:t>
                      </a:r>
                    </a:p>
                  </a:txBody>
                  <a:tcPr/>
                </a:tc>
                <a:tc>
                  <a:txBody>
                    <a:bodyPr/>
                    <a:lstStyle/>
                    <a:p>
                      <a:r>
                        <a:rPr lang="en-US" sz="2400" b="0" dirty="0"/>
                        <a:t>For the Lord watches over the way of the righteous</a:t>
                      </a:r>
                    </a:p>
                  </a:txBody>
                  <a:tcPr/>
                </a:tc>
                <a:extLst>
                  <a:ext uri="{0D108BD9-81ED-4DB2-BD59-A6C34878D82A}">
                    <a16:rowId xmlns:a16="http://schemas.microsoft.com/office/drawing/2014/main" val="3467069152"/>
                  </a:ext>
                </a:extLst>
              </a:tr>
              <a:tr h="365111">
                <a:tc>
                  <a:txBody>
                    <a:bodyPr/>
                    <a:lstStyle/>
                    <a:p>
                      <a:r>
                        <a:rPr lang="en-US" sz="2400" dirty="0"/>
                        <a:t>Line 2</a:t>
                      </a:r>
                    </a:p>
                  </a:txBody>
                  <a:tcPr/>
                </a:tc>
                <a:tc>
                  <a:txBody>
                    <a:bodyPr/>
                    <a:lstStyle/>
                    <a:p>
                      <a:r>
                        <a:rPr lang="en-US" sz="2400" dirty="0"/>
                        <a:t>but the way of the wicked will perish</a:t>
                      </a:r>
                    </a:p>
                  </a:txBody>
                  <a:tcPr/>
                </a:tc>
                <a:extLst>
                  <a:ext uri="{0D108BD9-81ED-4DB2-BD59-A6C34878D82A}">
                    <a16:rowId xmlns:a16="http://schemas.microsoft.com/office/drawing/2014/main" val="3335434602"/>
                  </a:ext>
                </a:extLst>
              </a:tr>
            </a:tbl>
          </a:graphicData>
        </a:graphic>
      </p:graphicFrame>
      <p:graphicFrame>
        <p:nvGraphicFramePr>
          <p:cNvPr id="8" name="Table 7">
            <a:extLst>
              <a:ext uri="{FF2B5EF4-FFF2-40B4-BE49-F238E27FC236}">
                <a16:creationId xmlns:a16="http://schemas.microsoft.com/office/drawing/2014/main" id="{271140C6-5804-55B4-4C7A-F16EBEB196FC}"/>
              </a:ext>
            </a:extLst>
          </p:cNvPr>
          <p:cNvGraphicFramePr>
            <a:graphicFrameLocks noGrp="1"/>
          </p:cNvGraphicFramePr>
          <p:nvPr>
            <p:extLst>
              <p:ext uri="{D42A27DB-BD31-4B8C-83A1-F6EECF244321}">
                <p14:modId xmlns:p14="http://schemas.microsoft.com/office/powerpoint/2010/main" val="3762150850"/>
              </p:ext>
            </p:extLst>
          </p:nvPr>
        </p:nvGraphicFramePr>
        <p:xfrm>
          <a:off x="1607931" y="3820675"/>
          <a:ext cx="9446924" cy="1737360"/>
        </p:xfrm>
        <a:graphic>
          <a:graphicData uri="http://schemas.openxmlformats.org/drawingml/2006/table">
            <a:tbl>
              <a:tblPr firstRow="1" bandRow="1">
                <a:tableStyleId>{5C22544A-7EE6-4342-B048-85BDC9FD1C3A}</a:tableStyleId>
              </a:tblPr>
              <a:tblGrid>
                <a:gridCol w="3653182">
                  <a:extLst>
                    <a:ext uri="{9D8B030D-6E8A-4147-A177-3AD203B41FA5}">
                      <a16:colId xmlns:a16="http://schemas.microsoft.com/office/drawing/2014/main" val="2336797806"/>
                    </a:ext>
                  </a:extLst>
                </a:gridCol>
                <a:gridCol w="5793742">
                  <a:extLst>
                    <a:ext uri="{9D8B030D-6E8A-4147-A177-3AD203B41FA5}">
                      <a16:colId xmlns:a16="http://schemas.microsoft.com/office/drawing/2014/main" val="986356597"/>
                    </a:ext>
                  </a:extLst>
                </a:gridCol>
              </a:tblGrid>
              <a:tr h="370840">
                <a:tc>
                  <a:txBody>
                    <a:bodyPr/>
                    <a:lstStyle/>
                    <a:p>
                      <a:r>
                        <a:rPr lang="en-US" sz="2400" b="0" dirty="0"/>
                        <a:t>Comparisons – Ps 103:13</a:t>
                      </a:r>
                    </a:p>
                  </a:txBody>
                  <a:tcPr/>
                </a:tc>
                <a:tc>
                  <a:txBody>
                    <a:bodyPr/>
                    <a:lstStyle/>
                    <a:p>
                      <a:endParaRPr lang="en-US"/>
                    </a:p>
                  </a:txBody>
                  <a:tcPr/>
                </a:tc>
                <a:extLst>
                  <a:ext uri="{0D108BD9-81ED-4DB2-BD59-A6C34878D82A}">
                    <a16:rowId xmlns:a16="http://schemas.microsoft.com/office/drawing/2014/main" val="3699599335"/>
                  </a:ext>
                </a:extLst>
              </a:tr>
              <a:tr h="370840">
                <a:tc>
                  <a:txBody>
                    <a:bodyPr/>
                    <a:lstStyle/>
                    <a:p>
                      <a:r>
                        <a:rPr lang="en-US" sz="2400" dirty="0"/>
                        <a:t>Line 1</a:t>
                      </a:r>
                    </a:p>
                  </a:txBody>
                  <a:tcPr/>
                </a:tc>
                <a:tc>
                  <a:txBody>
                    <a:bodyPr/>
                    <a:lstStyle/>
                    <a:p>
                      <a:r>
                        <a:rPr lang="en-US" sz="2400" dirty="0"/>
                        <a:t>As a father has compassion on his children</a:t>
                      </a:r>
                    </a:p>
                  </a:txBody>
                  <a:tcPr/>
                </a:tc>
                <a:extLst>
                  <a:ext uri="{0D108BD9-81ED-4DB2-BD59-A6C34878D82A}">
                    <a16:rowId xmlns:a16="http://schemas.microsoft.com/office/drawing/2014/main" val="4289175917"/>
                  </a:ext>
                </a:extLst>
              </a:tr>
              <a:tr h="370840">
                <a:tc>
                  <a:txBody>
                    <a:bodyPr/>
                    <a:lstStyle/>
                    <a:p>
                      <a:r>
                        <a:rPr lang="en-US" sz="2400" dirty="0"/>
                        <a:t>Line 2</a:t>
                      </a:r>
                    </a:p>
                  </a:txBody>
                  <a:tcPr/>
                </a:tc>
                <a:tc>
                  <a:txBody>
                    <a:bodyPr/>
                    <a:lstStyle/>
                    <a:p>
                      <a:r>
                        <a:rPr lang="en-US" sz="2400" dirty="0"/>
                        <a:t>so the Lord has compassion on those who fear Him</a:t>
                      </a:r>
                    </a:p>
                  </a:txBody>
                  <a:tcPr/>
                </a:tc>
                <a:extLst>
                  <a:ext uri="{0D108BD9-81ED-4DB2-BD59-A6C34878D82A}">
                    <a16:rowId xmlns:a16="http://schemas.microsoft.com/office/drawing/2014/main" val="79409192"/>
                  </a:ext>
                </a:extLst>
              </a:tr>
            </a:tbl>
          </a:graphicData>
        </a:graphic>
      </p:graphicFrame>
    </p:spTree>
    <p:extLst>
      <p:ext uri="{BB962C8B-B14F-4D97-AF65-F5344CB8AC3E}">
        <p14:creationId xmlns:p14="http://schemas.microsoft.com/office/powerpoint/2010/main" val="13508963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Gallery</Template>
  <TotalTime>187</TotalTime>
  <Words>1450</Words>
  <Application>Microsoft Macintosh PowerPoint</Application>
  <PresentationFormat>Widescreen</PresentationFormat>
  <Paragraphs>191</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Arial</vt:lpstr>
      <vt:lpstr>Gill Sans MT</vt:lpstr>
      <vt:lpstr>Gallery</vt:lpstr>
      <vt:lpstr>9.1 &amp; 2 Keys to interpreting Poetry</vt:lpstr>
      <vt:lpstr>Authors of the 5 books of Psalms:        (Adams 1992, 759)</vt:lpstr>
      <vt:lpstr>Discovering the Historical Context look for 4 elements: </vt:lpstr>
      <vt:lpstr>PowerPoint Presentation</vt:lpstr>
      <vt:lpstr>PowerPoint Presentation</vt:lpstr>
      <vt:lpstr>PowerPoint Presentation</vt:lpstr>
      <vt:lpstr>PowerPoint Presentation</vt:lpstr>
      <vt:lpstr>Parallelism in Psalms</vt:lpstr>
      <vt:lpstr>Contrasts and Comparisons in Parallel Lines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5</cp:revision>
  <dcterms:created xsi:type="dcterms:W3CDTF">2025-11-12T23:18:38Z</dcterms:created>
  <dcterms:modified xsi:type="dcterms:W3CDTF">2025-11-19T23:28:26Z</dcterms:modified>
</cp:coreProperties>
</file>