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762"/>
    <p:restoredTop sz="94661"/>
  </p:normalViewPr>
  <p:slideViewPr>
    <p:cSldViewPr snapToGrid="0">
      <p:cViewPr varScale="1">
        <p:scale>
          <a:sx n="94" d="100"/>
          <a:sy n="94" d="100"/>
        </p:scale>
        <p:origin x="224" y="2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90BC57B-F5AA-5046-B157-E827AD5A3916}" type="datetimeFigureOut">
              <a:rPr lang="en-US" smtClean="0"/>
              <a:t>6/17/26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5A272E-378C-BF40-AE14-614192630964}" type="slidenum">
              <a:rPr lang="en-US" smtClean="0"/>
              <a:t>‹#›</a:t>
            </a:fld>
            <a:endParaRPr lang="en-US" dirty="0"/>
          </a:p>
        </p:txBody>
      </p:sp>
    </p:spTree>
    <p:extLst>
      <p:ext uri="{BB962C8B-B14F-4D97-AF65-F5344CB8AC3E}">
        <p14:creationId xmlns:p14="http://schemas.microsoft.com/office/powerpoint/2010/main" val="11090906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0BC57B-F5AA-5046-B157-E827AD5A3916}" type="datetimeFigureOut">
              <a:rPr lang="en-US" smtClean="0"/>
              <a:t>6/17/26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5A272E-378C-BF40-AE14-614192630964}" type="slidenum">
              <a:rPr lang="en-US" smtClean="0"/>
              <a:t>‹#›</a:t>
            </a:fld>
            <a:endParaRPr lang="en-US" dirty="0"/>
          </a:p>
        </p:txBody>
      </p:sp>
    </p:spTree>
    <p:extLst>
      <p:ext uri="{BB962C8B-B14F-4D97-AF65-F5344CB8AC3E}">
        <p14:creationId xmlns:p14="http://schemas.microsoft.com/office/powerpoint/2010/main" val="1684332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0BC57B-F5AA-5046-B157-E827AD5A3916}" type="datetimeFigureOut">
              <a:rPr lang="en-US" smtClean="0"/>
              <a:t>6/17/26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5A272E-378C-BF40-AE14-614192630964}" type="slidenum">
              <a:rPr lang="en-US" smtClean="0"/>
              <a:t>‹#›</a:t>
            </a:fld>
            <a:endParaRPr lang="en-US" dirty="0"/>
          </a:p>
        </p:txBody>
      </p:sp>
    </p:spTree>
    <p:extLst>
      <p:ext uri="{BB962C8B-B14F-4D97-AF65-F5344CB8AC3E}">
        <p14:creationId xmlns:p14="http://schemas.microsoft.com/office/powerpoint/2010/main" val="18678668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0BC57B-F5AA-5046-B157-E827AD5A3916}" type="datetimeFigureOut">
              <a:rPr lang="en-US" smtClean="0"/>
              <a:t>6/17/26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5A272E-378C-BF40-AE14-614192630964}" type="slidenum">
              <a:rPr lang="en-US" smtClean="0"/>
              <a:t>‹#›</a:t>
            </a:fld>
            <a:endParaRPr lang="en-US" dirty="0"/>
          </a:p>
        </p:txBody>
      </p:sp>
    </p:spTree>
    <p:extLst>
      <p:ext uri="{BB962C8B-B14F-4D97-AF65-F5344CB8AC3E}">
        <p14:creationId xmlns:p14="http://schemas.microsoft.com/office/powerpoint/2010/main" val="414786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shade val="82000"/>
                  </a:schemeClr>
                </a:solidFill>
              </a:defRPr>
            </a:lvl1pPr>
            <a:lvl2pPr marL="457200" indent="0">
              <a:buNone/>
              <a:defRPr sz="2000">
                <a:solidFill>
                  <a:schemeClr val="tx1">
                    <a:shade val="82000"/>
                  </a:schemeClr>
                </a:solidFill>
              </a:defRPr>
            </a:lvl2pPr>
            <a:lvl3pPr marL="914400" indent="0">
              <a:buNone/>
              <a:defRPr sz="1800">
                <a:solidFill>
                  <a:schemeClr val="tx1">
                    <a:shade val="82000"/>
                  </a:schemeClr>
                </a:solidFill>
              </a:defRPr>
            </a:lvl3pPr>
            <a:lvl4pPr marL="1371600" indent="0">
              <a:buNone/>
              <a:defRPr sz="1600">
                <a:solidFill>
                  <a:schemeClr val="tx1">
                    <a:shade val="82000"/>
                  </a:schemeClr>
                </a:solidFill>
              </a:defRPr>
            </a:lvl4pPr>
            <a:lvl5pPr marL="1828800" indent="0">
              <a:buNone/>
              <a:defRPr sz="1600">
                <a:solidFill>
                  <a:schemeClr val="tx1">
                    <a:shade val="82000"/>
                  </a:schemeClr>
                </a:solidFill>
              </a:defRPr>
            </a:lvl5pPr>
            <a:lvl6pPr marL="2286000" indent="0">
              <a:buNone/>
              <a:defRPr sz="1600">
                <a:solidFill>
                  <a:schemeClr val="tx1">
                    <a:shade val="82000"/>
                  </a:schemeClr>
                </a:solidFill>
              </a:defRPr>
            </a:lvl6pPr>
            <a:lvl7pPr marL="2743200" indent="0">
              <a:buNone/>
              <a:defRPr sz="1600">
                <a:solidFill>
                  <a:schemeClr val="tx1">
                    <a:shade val="82000"/>
                  </a:schemeClr>
                </a:solidFill>
              </a:defRPr>
            </a:lvl7pPr>
            <a:lvl8pPr marL="3200400" indent="0">
              <a:buNone/>
              <a:defRPr sz="1600">
                <a:solidFill>
                  <a:schemeClr val="tx1">
                    <a:shade val="82000"/>
                  </a:schemeClr>
                </a:solidFill>
              </a:defRPr>
            </a:lvl8pPr>
            <a:lvl9pPr marL="3657600" indent="0">
              <a:buNone/>
              <a:defRPr sz="1600">
                <a:solidFill>
                  <a:schemeClr val="tx1">
                    <a:shade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0BC57B-F5AA-5046-B157-E827AD5A3916}" type="datetimeFigureOut">
              <a:rPr lang="en-US" smtClean="0"/>
              <a:t>6/17/26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5A272E-378C-BF40-AE14-614192630964}" type="slidenum">
              <a:rPr lang="en-US" smtClean="0"/>
              <a:t>‹#›</a:t>
            </a:fld>
            <a:endParaRPr lang="en-US" dirty="0"/>
          </a:p>
        </p:txBody>
      </p:sp>
    </p:spTree>
    <p:extLst>
      <p:ext uri="{BB962C8B-B14F-4D97-AF65-F5344CB8AC3E}">
        <p14:creationId xmlns:p14="http://schemas.microsoft.com/office/powerpoint/2010/main" val="5686237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90BC57B-F5AA-5046-B157-E827AD5A3916}" type="datetimeFigureOut">
              <a:rPr lang="en-US" smtClean="0"/>
              <a:t>6/17/26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15A272E-378C-BF40-AE14-614192630964}" type="slidenum">
              <a:rPr lang="en-US" smtClean="0"/>
              <a:t>‹#›</a:t>
            </a:fld>
            <a:endParaRPr lang="en-US" dirty="0"/>
          </a:p>
        </p:txBody>
      </p:sp>
    </p:spTree>
    <p:extLst>
      <p:ext uri="{BB962C8B-B14F-4D97-AF65-F5344CB8AC3E}">
        <p14:creationId xmlns:p14="http://schemas.microsoft.com/office/powerpoint/2010/main" val="11477020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90BC57B-F5AA-5046-B157-E827AD5A3916}" type="datetimeFigureOut">
              <a:rPr lang="en-US" smtClean="0"/>
              <a:t>6/17/26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15A272E-378C-BF40-AE14-614192630964}" type="slidenum">
              <a:rPr lang="en-US" smtClean="0"/>
              <a:t>‹#›</a:t>
            </a:fld>
            <a:endParaRPr lang="en-US" dirty="0"/>
          </a:p>
        </p:txBody>
      </p:sp>
    </p:spTree>
    <p:extLst>
      <p:ext uri="{BB962C8B-B14F-4D97-AF65-F5344CB8AC3E}">
        <p14:creationId xmlns:p14="http://schemas.microsoft.com/office/powerpoint/2010/main" val="1280589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90BC57B-F5AA-5046-B157-E827AD5A3916}" type="datetimeFigureOut">
              <a:rPr lang="en-US" smtClean="0"/>
              <a:t>6/17/26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15A272E-378C-BF40-AE14-614192630964}" type="slidenum">
              <a:rPr lang="en-US" smtClean="0"/>
              <a:t>‹#›</a:t>
            </a:fld>
            <a:endParaRPr lang="en-US" dirty="0"/>
          </a:p>
        </p:txBody>
      </p:sp>
    </p:spTree>
    <p:extLst>
      <p:ext uri="{BB962C8B-B14F-4D97-AF65-F5344CB8AC3E}">
        <p14:creationId xmlns:p14="http://schemas.microsoft.com/office/powerpoint/2010/main" val="32799716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0BC57B-F5AA-5046-B157-E827AD5A3916}" type="datetimeFigureOut">
              <a:rPr lang="en-US" smtClean="0"/>
              <a:t>6/17/26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15A272E-378C-BF40-AE14-614192630964}" type="slidenum">
              <a:rPr lang="en-US" smtClean="0"/>
              <a:t>‹#›</a:t>
            </a:fld>
            <a:endParaRPr lang="en-US" dirty="0"/>
          </a:p>
        </p:txBody>
      </p:sp>
    </p:spTree>
    <p:extLst>
      <p:ext uri="{BB962C8B-B14F-4D97-AF65-F5344CB8AC3E}">
        <p14:creationId xmlns:p14="http://schemas.microsoft.com/office/powerpoint/2010/main" val="33036126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90BC57B-F5AA-5046-B157-E827AD5A3916}" type="datetimeFigureOut">
              <a:rPr lang="en-US" smtClean="0"/>
              <a:t>6/17/26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15A272E-378C-BF40-AE14-614192630964}" type="slidenum">
              <a:rPr lang="en-US" smtClean="0"/>
              <a:t>‹#›</a:t>
            </a:fld>
            <a:endParaRPr lang="en-US" dirty="0"/>
          </a:p>
        </p:txBody>
      </p:sp>
    </p:spTree>
    <p:extLst>
      <p:ext uri="{BB962C8B-B14F-4D97-AF65-F5344CB8AC3E}">
        <p14:creationId xmlns:p14="http://schemas.microsoft.com/office/powerpoint/2010/main" val="1261784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90BC57B-F5AA-5046-B157-E827AD5A3916}" type="datetimeFigureOut">
              <a:rPr lang="en-US" smtClean="0"/>
              <a:t>6/17/26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15A272E-378C-BF40-AE14-614192630964}" type="slidenum">
              <a:rPr lang="en-US" smtClean="0"/>
              <a:t>‹#›</a:t>
            </a:fld>
            <a:endParaRPr lang="en-US" dirty="0"/>
          </a:p>
        </p:txBody>
      </p:sp>
    </p:spTree>
    <p:extLst>
      <p:ext uri="{BB962C8B-B14F-4D97-AF65-F5344CB8AC3E}">
        <p14:creationId xmlns:p14="http://schemas.microsoft.com/office/powerpoint/2010/main" val="19454255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hade val="82000"/>
                  </a:schemeClr>
                </a:solidFill>
              </a:defRPr>
            </a:lvl1pPr>
          </a:lstStyle>
          <a:p>
            <a:fld id="{990BC57B-F5AA-5046-B157-E827AD5A3916}" type="datetimeFigureOut">
              <a:rPr lang="en-US" smtClean="0"/>
              <a:t>6/17/26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hade val="82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hade val="82000"/>
                  </a:schemeClr>
                </a:solidFill>
              </a:defRPr>
            </a:lvl1pPr>
          </a:lstStyle>
          <a:p>
            <a:fld id="{615A272E-378C-BF40-AE14-614192630964}" type="slidenum">
              <a:rPr lang="en-US" smtClean="0"/>
              <a:t>‹#›</a:t>
            </a:fld>
            <a:endParaRPr lang="en-US" dirty="0"/>
          </a:p>
        </p:txBody>
      </p:sp>
    </p:spTree>
    <p:extLst>
      <p:ext uri="{BB962C8B-B14F-4D97-AF65-F5344CB8AC3E}">
        <p14:creationId xmlns:p14="http://schemas.microsoft.com/office/powerpoint/2010/main" val="311312583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E1C8A-148B-BDBD-40B4-6A7D7006E8DC}"/>
              </a:ext>
            </a:extLst>
          </p:cNvPr>
          <p:cNvSpPr>
            <a:spLocks noGrp="1"/>
          </p:cNvSpPr>
          <p:nvPr>
            <p:ph type="ctrTitle"/>
          </p:nvPr>
        </p:nvSpPr>
        <p:spPr/>
        <p:txBody>
          <a:bodyPr/>
          <a:lstStyle/>
          <a:p>
            <a:r>
              <a:rPr lang="en-US" dirty="0"/>
              <a:t>Final Prep for</a:t>
            </a:r>
          </a:p>
        </p:txBody>
      </p:sp>
      <p:sp>
        <p:nvSpPr>
          <p:cNvPr id="3" name="Subtitle 2">
            <a:extLst>
              <a:ext uri="{FF2B5EF4-FFF2-40B4-BE49-F238E27FC236}">
                <a16:creationId xmlns:a16="http://schemas.microsoft.com/office/drawing/2014/main" id="{83313284-E34A-35E1-055F-FA9BA87EACD1}"/>
              </a:ext>
            </a:extLst>
          </p:cNvPr>
          <p:cNvSpPr>
            <a:spLocks noGrp="1"/>
          </p:cNvSpPr>
          <p:nvPr>
            <p:ph type="subTitle" idx="1"/>
          </p:nvPr>
        </p:nvSpPr>
        <p:spPr/>
        <p:txBody>
          <a:bodyPr>
            <a:normAutofit/>
          </a:bodyPr>
          <a:lstStyle/>
          <a:p>
            <a:r>
              <a:rPr lang="en-US" sz="6000" dirty="0"/>
              <a:t>Theo 114</a:t>
            </a:r>
          </a:p>
        </p:txBody>
      </p:sp>
    </p:spTree>
    <p:extLst>
      <p:ext uri="{BB962C8B-B14F-4D97-AF65-F5344CB8AC3E}">
        <p14:creationId xmlns:p14="http://schemas.microsoft.com/office/powerpoint/2010/main" val="9128061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B132B4-E839-0877-0D1F-87E7C569BC9F}"/>
              </a:ext>
            </a:extLst>
          </p:cNvPr>
          <p:cNvSpPr>
            <a:spLocks noGrp="1"/>
          </p:cNvSpPr>
          <p:nvPr>
            <p:ph idx="1"/>
          </p:nvPr>
        </p:nvSpPr>
        <p:spPr>
          <a:xfrm>
            <a:off x="245165" y="447260"/>
            <a:ext cx="11701670" cy="6308035"/>
          </a:xfrm>
        </p:spPr>
        <p:txBody>
          <a:bodyPr>
            <a:normAutofit lnSpcReduction="10000"/>
          </a:bodyPr>
          <a:lstStyle/>
          <a:p>
            <a:pPr marL="0" indent="0" algn="ctr">
              <a:buNone/>
            </a:pPr>
            <a:r>
              <a:rPr lang="en-US" dirty="0"/>
              <a:t>Chapter 10</a:t>
            </a:r>
          </a:p>
          <a:p>
            <a:r>
              <a:rPr lang="en-US" dirty="0"/>
              <a:t>When looking at sickness, death, etc., we know that it came into the world as a result of the Fall of Man and Satan uses sickness and diseases to oppress mankind as a part of the sin curse he caused. (Slide #2)</a:t>
            </a:r>
          </a:p>
          <a:p>
            <a:r>
              <a:rPr lang="en-US" dirty="0"/>
              <a:t>We know that since the Fall of Man, God has declared that physical death is the end waiting for every person (Chapt 10, page 63)</a:t>
            </a:r>
          </a:p>
          <a:p>
            <a:r>
              <a:rPr lang="en-US" dirty="0"/>
              <a:t>We know Jesus still heals because healing is a part of His atonement – Is 53 (Slide #4 &amp; #5)</a:t>
            </a:r>
          </a:p>
          <a:p>
            <a:r>
              <a:rPr lang="en-US" dirty="0"/>
              <a:t>The Lord will use both His divine intervention and medical doctors for healing (Slide #3)</a:t>
            </a:r>
          </a:p>
          <a:p>
            <a:r>
              <a:rPr lang="en-US" dirty="0"/>
              <a:t>We can develop a communion with Jesus for healing by guarding our time to meditate on Jesus through reading God’s Word (</a:t>
            </a:r>
            <a:r>
              <a:rPr lang="en-US" dirty="0" err="1"/>
              <a:t>pg</a:t>
            </a:r>
            <a:r>
              <a:rPr lang="en-US" dirty="0"/>
              <a:t> 61)</a:t>
            </a:r>
          </a:p>
          <a:p>
            <a:r>
              <a:rPr lang="en-US" dirty="0"/>
              <a:t>James 5 gives us the Biblical pattern for appropriating (seizing/taking) our healing: calling the elders, anointing with oil and praying (</a:t>
            </a:r>
            <a:r>
              <a:rPr lang="en-US" dirty="0" err="1"/>
              <a:t>Chpt</a:t>
            </a:r>
            <a:r>
              <a:rPr lang="en-US" dirty="0"/>
              <a:t> 11, Slide#9)</a:t>
            </a:r>
          </a:p>
          <a:p>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1977316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6"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43"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44" dur="10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p:cTn id="49" dur="10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50" dur="10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51"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4686142-E392-1370-420F-25843FE839B9}"/>
              </a:ext>
            </a:extLst>
          </p:cNvPr>
          <p:cNvSpPr>
            <a:spLocks noGrp="1"/>
          </p:cNvSpPr>
          <p:nvPr>
            <p:ph idx="1"/>
          </p:nvPr>
        </p:nvSpPr>
        <p:spPr>
          <a:xfrm>
            <a:off x="357809" y="450574"/>
            <a:ext cx="11502887" cy="6135756"/>
          </a:xfrm>
        </p:spPr>
        <p:txBody>
          <a:bodyPr/>
          <a:lstStyle/>
          <a:p>
            <a:pPr marL="0" indent="0" algn="ctr">
              <a:buNone/>
            </a:pPr>
            <a:r>
              <a:rPr lang="en-US" dirty="0"/>
              <a:t>Chapter 11</a:t>
            </a:r>
          </a:p>
          <a:p>
            <a:r>
              <a:rPr lang="en-US" dirty="0"/>
              <a:t>Keep in mind, our physical bodies will not be fully redeemed (healed) until death and we gain our resurrected/immortal bodies (Slide #10)</a:t>
            </a:r>
          </a:p>
          <a:p>
            <a:endParaRPr lang="en-US" dirty="0"/>
          </a:p>
          <a:p>
            <a:pPr marL="0" indent="0" algn="ctr">
              <a:buNone/>
            </a:pPr>
            <a:r>
              <a:rPr lang="en-US" dirty="0"/>
              <a:t>Chapter 12	Our Blessed Hope</a:t>
            </a:r>
          </a:p>
          <a:p>
            <a:r>
              <a:rPr lang="en-US" dirty="0"/>
              <a:t>As we await His imminent (true business) return, Jesus spoke of an increase of persecution and  calamities to occur (Matt 24-28) {Slide #2}</a:t>
            </a:r>
          </a:p>
          <a:p>
            <a:endParaRPr lang="en-US" dirty="0"/>
          </a:p>
          <a:p>
            <a:r>
              <a:rPr lang="en-US" dirty="0"/>
              <a:t>As A/G members, we are pre-tribulation rapture believers (Slide #3)</a:t>
            </a:r>
          </a:p>
          <a:p>
            <a:endParaRPr lang="en-US" dirty="0"/>
          </a:p>
          <a:p>
            <a:r>
              <a:rPr lang="en-US" dirty="0"/>
              <a:t>Paul teaches in II Thess, that the trumpet of the Lord will sound, the dead in Christ shall rise first then we who are still living will meet Him in the clouds...this is not the second coming, it is the rapture.</a:t>
            </a:r>
          </a:p>
          <a:p>
            <a:endParaRPr lang="en-US" dirty="0"/>
          </a:p>
          <a:p>
            <a:endParaRPr lang="en-US" dirty="0"/>
          </a:p>
        </p:txBody>
      </p:sp>
    </p:spTree>
    <p:extLst>
      <p:ext uri="{BB962C8B-B14F-4D97-AF65-F5344CB8AC3E}">
        <p14:creationId xmlns:p14="http://schemas.microsoft.com/office/powerpoint/2010/main" val="3099120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 calcmode="lin" valueType="num">
                                      <p:cBhvr additive="base">
                                        <p:cTn id="3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0B29DC-4789-5B6F-8A29-C0B8D138E53A}"/>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a:solidFill>
                  <a:srgbClr val="FFFFFF"/>
                </a:solidFill>
                <a:latin typeface="+mj-lt"/>
                <a:ea typeface="+mj-ea"/>
                <a:cs typeface="+mj-cs"/>
              </a:rPr>
              <a:t> </a:t>
            </a:r>
          </a:p>
        </p:txBody>
      </p:sp>
      <p:pic>
        <p:nvPicPr>
          <p:cNvPr id="4" name="Content Placeholder 4">
            <a:extLst>
              <a:ext uri="{FF2B5EF4-FFF2-40B4-BE49-F238E27FC236}">
                <a16:creationId xmlns:a16="http://schemas.microsoft.com/office/drawing/2014/main" id="{76D75197-1851-F85F-D0B6-0739C17B066D}"/>
              </a:ext>
            </a:extLst>
          </p:cNvPr>
          <p:cNvPicPr>
            <a:picLocks noGrp="1" noChangeAspect="1"/>
          </p:cNvPicPr>
          <p:nvPr>
            <p:ph idx="1"/>
          </p:nvPr>
        </p:nvPicPr>
        <p:blipFill>
          <a:blip r:embed="rId2"/>
          <a:srcRect l="7525" t="9441" r="5821" b="35206"/>
          <a:stretch>
            <a:fillRect/>
          </a:stretch>
        </p:blipFill>
        <p:spPr>
          <a:xfrm>
            <a:off x="4527804" y="729800"/>
            <a:ext cx="7200370" cy="5525226"/>
          </a:xfrm>
          <a:prstGeom prst="rect">
            <a:avLst/>
          </a:prstGeom>
        </p:spPr>
      </p:pic>
      <p:sp>
        <p:nvSpPr>
          <p:cNvPr id="5" name="TextBox 4">
            <a:extLst>
              <a:ext uri="{FF2B5EF4-FFF2-40B4-BE49-F238E27FC236}">
                <a16:creationId xmlns:a16="http://schemas.microsoft.com/office/drawing/2014/main" id="{6C9DF752-9169-0426-30BA-58EF93339C90}"/>
              </a:ext>
            </a:extLst>
          </p:cNvPr>
          <p:cNvSpPr txBox="1"/>
          <p:nvPr/>
        </p:nvSpPr>
        <p:spPr>
          <a:xfrm>
            <a:off x="1028700" y="2843060"/>
            <a:ext cx="2628900" cy="584775"/>
          </a:xfrm>
          <a:prstGeom prst="rect">
            <a:avLst/>
          </a:prstGeom>
          <a:noFill/>
        </p:spPr>
        <p:txBody>
          <a:bodyPr wrap="square" rtlCol="0">
            <a:spAutoFit/>
          </a:bodyPr>
          <a:lstStyle/>
          <a:p>
            <a:pPr algn="ctr"/>
            <a:r>
              <a:rPr lang="en-US" sz="3200" dirty="0"/>
              <a:t>Know this:</a:t>
            </a:r>
          </a:p>
        </p:txBody>
      </p:sp>
    </p:spTree>
    <p:extLst>
      <p:ext uri="{BB962C8B-B14F-4D97-AF65-F5344CB8AC3E}">
        <p14:creationId xmlns:p14="http://schemas.microsoft.com/office/powerpoint/2010/main" val="6365238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12E98FC-1ED5-C993-1D41-DB4FA7985A6D}"/>
              </a:ext>
            </a:extLst>
          </p:cNvPr>
          <p:cNvSpPr>
            <a:spLocks noGrp="1"/>
          </p:cNvSpPr>
          <p:nvPr>
            <p:ph idx="1"/>
          </p:nvPr>
        </p:nvSpPr>
        <p:spPr>
          <a:xfrm>
            <a:off x="331304" y="384312"/>
            <a:ext cx="11569148" cy="6294783"/>
          </a:xfrm>
        </p:spPr>
        <p:txBody>
          <a:bodyPr/>
          <a:lstStyle/>
          <a:p>
            <a:r>
              <a:rPr lang="en-US" dirty="0"/>
              <a:t>Consider the “Day of the Lord” starts at the rapture (catching up of the believers) until the 2</a:t>
            </a:r>
            <a:r>
              <a:rPr lang="en-US" baseline="30000" dirty="0"/>
              <a:t>nd</a:t>
            </a:r>
            <a:r>
              <a:rPr lang="en-US" dirty="0"/>
              <a:t> Coming of Christ (Slide #8)</a:t>
            </a:r>
          </a:p>
          <a:p>
            <a:pPr marL="0" indent="0" algn="ctr">
              <a:buNone/>
            </a:pPr>
            <a:endParaRPr lang="en-US" sz="3200" dirty="0"/>
          </a:p>
          <a:p>
            <a:pPr marL="0" indent="0" algn="ctr">
              <a:buNone/>
            </a:pPr>
            <a:r>
              <a:rPr lang="en-US" sz="3200" dirty="0"/>
              <a:t>Chapter 13</a:t>
            </a:r>
          </a:p>
          <a:p>
            <a:r>
              <a:rPr lang="en-US" dirty="0"/>
              <a:t>The Great Tribulation is defined as God’s judgement on unbelievers. This time period includes seals, trumpets, and bowls of judgement as defined in the Book of Rev. (Slide #11)</a:t>
            </a:r>
          </a:p>
          <a:p>
            <a:r>
              <a:rPr lang="en-US" dirty="0"/>
              <a:t>Events in heaven during the tribulation include:  (Slide #8)</a:t>
            </a:r>
          </a:p>
          <a:p>
            <a:pPr marL="0" indent="0">
              <a:buNone/>
            </a:pPr>
            <a:r>
              <a:rPr lang="en-US" dirty="0"/>
              <a:t>	(1) the judgment seat of Christ, where believers’ works are judged (I 	     Cor 3: 13) sometimes known as the bema judgement and </a:t>
            </a:r>
          </a:p>
          <a:p>
            <a:pPr marL="0" indent="0">
              <a:buNone/>
            </a:pPr>
            <a:r>
              <a:rPr lang="en-US" dirty="0"/>
              <a:t>	(2) the Marriage Supper of the Lamb (Revelation 19:9). </a:t>
            </a:r>
          </a:p>
          <a:p>
            <a:endParaRPr lang="en-US" dirty="0"/>
          </a:p>
          <a:p>
            <a:endParaRPr lang="en-US" dirty="0"/>
          </a:p>
          <a:p>
            <a:endParaRPr lang="en-US" dirty="0"/>
          </a:p>
        </p:txBody>
      </p:sp>
    </p:spTree>
    <p:extLst>
      <p:ext uri="{BB962C8B-B14F-4D97-AF65-F5344CB8AC3E}">
        <p14:creationId xmlns:p14="http://schemas.microsoft.com/office/powerpoint/2010/main" val="1662682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p:cTn id="21"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p:cTn id="28"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p:cTn id="35"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36"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37" dur="10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 calcmode="lin" valueType="num">
                                      <p:cBhvr>
                                        <p:cTn id="42" dur="10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43" dur="10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44"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341D9F4-6341-AAAB-5DA9-EE6D2DA8C58F}"/>
              </a:ext>
            </a:extLst>
          </p:cNvPr>
          <p:cNvSpPr>
            <a:spLocks noGrp="1"/>
          </p:cNvSpPr>
          <p:nvPr>
            <p:ph idx="1"/>
          </p:nvPr>
        </p:nvSpPr>
        <p:spPr>
          <a:xfrm>
            <a:off x="344557" y="450574"/>
            <a:ext cx="11423373" cy="6042991"/>
          </a:xfrm>
        </p:spPr>
        <p:txBody>
          <a:bodyPr/>
          <a:lstStyle/>
          <a:p>
            <a:r>
              <a:rPr lang="en-US" dirty="0"/>
              <a:t>Rev. 20 tells of the Great White Throne Judgement...one of the saddest section of the Bible...the wicked dead will be resurrected, judged, and cast into the lake of fire for eternity... (page 77)</a:t>
            </a:r>
          </a:p>
          <a:p>
            <a:endParaRPr lang="en-US" dirty="0"/>
          </a:p>
          <a:p>
            <a:endParaRPr lang="en-US" dirty="0"/>
          </a:p>
          <a:p>
            <a:r>
              <a:rPr lang="en-US" dirty="0"/>
              <a:t>Consider: Slide #13 refers to the ‘sins that so easily entangle us’ from Heb 12... these sins refer to our unbelief and our failure to mature in Christ...</a:t>
            </a:r>
            <a:r>
              <a:rPr lang="en-US" baseline="30000" dirty="0"/>
              <a:t> </a:t>
            </a:r>
          </a:p>
          <a:p>
            <a:pPr marL="0" indent="0">
              <a:buNone/>
            </a:pPr>
            <a:r>
              <a:rPr lang="en-US" baseline="30000" dirty="0"/>
              <a:t>    1</a:t>
            </a:r>
            <a:r>
              <a:rPr lang="en-US" dirty="0"/>
              <a:t>Therefore, since we are surrounded by such a great cloud of witnesses, 	let us throw off everything that hinders and the sin that so easily 	entangles. And let us run with perseverance the race marked out for 	us, </a:t>
            </a:r>
            <a:r>
              <a:rPr lang="en-US" b="1" baseline="30000" dirty="0"/>
              <a:t>2 </a:t>
            </a:r>
            <a:r>
              <a:rPr lang="en-US" dirty="0"/>
              <a:t>fixing our eyes on Jesus, the pioneer and perfecter of faith. For 	the joy set before him he endured the cross, scorning its shame, 	and sat down at the right hand of the throne of God.</a:t>
            </a:r>
          </a:p>
          <a:p>
            <a:endParaRPr lang="en-US" dirty="0"/>
          </a:p>
        </p:txBody>
      </p:sp>
    </p:spTree>
    <p:extLst>
      <p:ext uri="{BB962C8B-B14F-4D97-AF65-F5344CB8AC3E}">
        <p14:creationId xmlns:p14="http://schemas.microsoft.com/office/powerpoint/2010/main" val="2972688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1000"/>
                                        <p:tgtEl>
                                          <p:spTgt spid="3">
                                            <p:txEl>
                                              <p:pRg st="3" end="3"/>
                                            </p:txEl>
                                          </p:spTgt>
                                        </p:tgtEl>
                                      </p:cBhvr>
                                    </p:animEffect>
                                    <p:anim calcmode="lin" valueType="num">
                                      <p:cBhvr>
                                        <p:cTn id="1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3">
                                            <p:txEl>
                                              <p:pRg st="3" end="3"/>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3">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1000"/>
                                        <p:tgtEl>
                                          <p:spTgt spid="3">
                                            <p:txEl>
                                              <p:pRg st="4" end="4"/>
                                            </p:txEl>
                                          </p:spTgt>
                                        </p:tgtEl>
                                      </p:cBhvr>
                                    </p:animEffect>
                                    <p:anim calcmode="lin" valueType="num">
                                      <p:cBhvr>
                                        <p:cTn id="2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5" dur="900" decel="100000" fill="hold"/>
                                        <p:tgtEl>
                                          <p:spTgt spid="3">
                                            <p:txEl>
                                              <p:pRg st="4" end="4"/>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3">
                                            <p:txEl>
                                              <p:pRg st="4" end="4"/>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D66C4DE-365D-2E1D-80AD-2561155DF6DE}"/>
              </a:ext>
            </a:extLst>
          </p:cNvPr>
          <p:cNvSpPr>
            <a:spLocks noGrp="1"/>
          </p:cNvSpPr>
          <p:nvPr>
            <p:ph idx="1"/>
          </p:nvPr>
        </p:nvSpPr>
        <p:spPr>
          <a:xfrm>
            <a:off x="838200" y="574766"/>
            <a:ext cx="10515600" cy="5602197"/>
          </a:xfrm>
        </p:spPr>
        <p:txBody>
          <a:bodyPr/>
          <a:lstStyle/>
          <a:p>
            <a:pPr marL="0" indent="0">
              <a:buNone/>
            </a:pPr>
            <a:r>
              <a:rPr lang="en-US" dirty="0"/>
              <a:t>From ppt #1</a:t>
            </a:r>
          </a:p>
          <a:p>
            <a:pPr marL="0" indent="0">
              <a:buNone/>
            </a:pPr>
            <a:endParaRPr lang="en-US" dirty="0"/>
          </a:p>
          <a:p>
            <a:r>
              <a:rPr lang="en-US" dirty="0"/>
              <a:t>From ppt slide #10...know the definition of “biblical doctrine”</a:t>
            </a:r>
          </a:p>
          <a:p>
            <a:r>
              <a:rPr lang="en-US" dirty="0"/>
              <a:t>The Assemblies of God doctrines are called, “Statement of Fundamental Truths” and sometimes the “16 Fundamental Truths of the A/G” (Slide #8)</a:t>
            </a:r>
          </a:p>
          <a:p>
            <a:r>
              <a:rPr lang="en-US" dirty="0"/>
              <a:t>Understand what ‘natural law” is and know that natural law cannot be a standard (measurement) for righteous living because we are sinners (fallen) and cannot be righteous by nature alone (Slide #12)</a:t>
            </a:r>
          </a:p>
          <a:p>
            <a:r>
              <a:rPr lang="en-US" dirty="0"/>
              <a:t>The Bible is God inspired and not like any other book... (Slide #13)</a:t>
            </a:r>
          </a:p>
          <a:p>
            <a:endParaRPr lang="en-US" dirty="0"/>
          </a:p>
          <a:p>
            <a:endParaRPr lang="en-US" dirty="0"/>
          </a:p>
        </p:txBody>
      </p:sp>
    </p:spTree>
    <p:extLst>
      <p:ext uri="{BB962C8B-B14F-4D97-AF65-F5344CB8AC3E}">
        <p14:creationId xmlns:p14="http://schemas.microsoft.com/office/powerpoint/2010/main" val="3571770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74000D-8B1C-0D7A-3D0E-E050F863747E}"/>
              </a:ext>
            </a:extLst>
          </p:cNvPr>
          <p:cNvSpPr>
            <a:spLocks noGrp="1"/>
          </p:cNvSpPr>
          <p:nvPr>
            <p:ph idx="1"/>
          </p:nvPr>
        </p:nvSpPr>
        <p:spPr>
          <a:xfrm>
            <a:off x="274320" y="195943"/>
            <a:ext cx="11795760" cy="6439988"/>
          </a:xfrm>
        </p:spPr>
        <p:txBody>
          <a:bodyPr>
            <a:normAutofit/>
          </a:bodyPr>
          <a:lstStyle/>
          <a:p>
            <a:pPr marL="0" indent="0" algn="ctr">
              <a:buNone/>
            </a:pPr>
            <a:r>
              <a:rPr lang="en-US" dirty="0"/>
              <a:t>Ppt #2	Chapters 2 and 3</a:t>
            </a:r>
          </a:p>
          <a:p>
            <a:pPr marL="0" indent="0" algn="ctr">
              <a:buNone/>
            </a:pPr>
            <a:endParaRPr lang="en-US" dirty="0"/>
          </a:p>
          <a:p>
            <a:pPr marL="0" indent="0">
              <a:buNone/>
            </a:pPr>
            <a:r>
              <a:rPr lang="en-US" dirty="0"/>
              <a:t>Chapter 2</a:t>
            </a:r>
          </a:p>
          <a:p>
            <a:r>
              <a:rPr lang="en-US" dirty="0"/>
              <a:t>One of the major proofs that God exists is that He exists in creation (Slide #2)</a:t>
            </a:r>
          </a:p>
          <a:p>
            <a:r>
              <a:rPr lang="en-US" dirty="0"/>
              <a:t>To be saved, you must believe that Jesus is the divine Son of God</a:t>
            </a:r>
          </a:p>
          <a:p>
            <a:r>
              <a:rPr lang="en-US" dirty="0"/>
              <a:t>We know that Adam and Eve were real people who were the original ancestors of the human race. (Slide #4)</a:t>
            </a:r>
          </a:p>
          <a:p>
            <a:r>
              <a:rPr lang="en-US" dirty="0"/>
              <a:t>We know that pride was the first sin committed by Satan causing God to through him out of heaven (Slide #5)</a:t>
            </a:r>
          </a:p>
          <a:p>
            <a:r>
              <a:rPr lang="en-US" dirty="0"/>
              <a:t>We often struggle with ‘white lies’, thinking nothing wrong, however, white lies destroy the foundation of our relationship with God...as we give excuses for unholiness (Slide #8)</a:t>
            </a:r>
          </a:p>
          <a:p>
            <a:endParaRPr lang="en-US" dirty="0"/>
          </a:p>
          <a:p>
            <a:endParaRPr lang="en-US" dirty="0"/>
          </a:p>
        </p:txBody>
      </p:sp>
    </p:spTree>
    <p:extLst>
      <p:ext uri="{BB962C8B-B14F-4D97-AF65-F5344CB8AC3E}">
        <p14:creationId xmlns:p14="http://schemas.microsoft.com/office/powerpoint/2010/main" val="1220055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98677F-5859-9715-F140-662F83F4FB4E}"/>
              </a:ext>
            </a:extLst>
          </p:cNvPr>
          <p:cNvSpPr>
            <a:spLocks noGrp="1"/>
          </p:cNvSpPr>
          <p:nvPr>
            <p:ph idx="1"/>
          </p:nvPr>
        </p:nvSpPr>
        <p:spPr>
          <a:xfrm>
            <a:off x="470263" y="418010"/>
            <a:ext cx="11338560" cy="6309361"/>
          </a:xfrm>
        </p:spPr>
        <p:txBody>
          <a:bodyPr>
            <a:normAutofit lnSpcReduction="10000"/>
          </a:bodyPr>
          <a:lstStyle/>
          <a:p>
            <a:r>
              <a:rPr lang="en-US" dirty="0"/>
              <a:t>Throughout history, there were lots of ‘apostasy” taught and confusing the doctrine of Who Jesus is. Apostasy is defined as ‘turning one’s back on Christ after having tasted the heavenly gift (salvation).</a:t>
            </a:r>
          </a:p>
          <a:p>
            <a:endParaRPr lang="en-US" dirty="0"/>
          </a:p>
          <a:p>
            <a:r>
              <a:rPr lang="en-US" dirty="0"/>
              <a:t>Know the Calvinistic acrostic of TULIP (page 36 and Chapter 4 Slide #6)</a:t>
            </a:r>
          </a:p>
          <a:p>
            <a:r>
              <a:rPr lang="en-US" dirty="0"/>
              <a:t>The A/G view of becoming holy is called ‘progressive sanctification’, simply meaning, ‘the process of becoming more like Jesus’ (Slide #15 &amp; Chpt 5-Slide 7)</a:t>
            </a:r>
          </a:p>
          <a:p>
            <a:r>
              <a:rPr lang="en-US" dirty="0"/>
              <a:t>As we move toward the doctrine of the Baptism of the Holy Spirit, know that those who desire a healthy spirit-filled life should have daily communion with the Lord, pray in the Spirit, and daily walk in the Spirit (pg 44)</a:t>
            </a:r>
          </a:p>
          <a:p>
            <a:r>
              <a:rPr lang="en-US" dirty="0"/>
              <a:t>We sometimes experience a delay in being filled with the Holy Spirit - the most common reason for this delay is being self-conscious and not pursue God consciousness (pg 44)</a:t>
            </a:r>
          </a:p>
          <a:p>
            <a:endParaRPr lang="en-US" dirty="0"/>
          </a:p>
          <a:p>
            <a:endParaRPr lang="en-US" dirty="0"/>
          </a:p>
        </p:txBody>
      </p:sp>
    </p:spTree>
    <p:extLst>
      <p:ext uri="{BB962C8B-B14F-4D97-AF65-F5344CB8AC3E}">
        <p14:creationId xmlns:p14="http://schemas.microsoft.com/office/powerpoint/2010/main" val="3630706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ECA98C7-DBF6-C051-4587-22D5F3A44726}"/>
              </a:ext>
            </a:extLst>
          </p:cNvPr>
          <p:cNvSpPr>
            <a:spLocks noGrp="1"/>
          </p:cNvSpPr>
          <p:nvPr>
            <p:ph idx="1"/>
          </p:nvPr>
        </p:nvSpPr>
        <p:spPr>
          <a:xfrm>
            <a:off x="365760" y="574766"/>
            <a:ext cx="11521440" cy="6008914"/>
          </a:xfrm>
        </p:spPr>
        <p:txBody>
          <a:bodyPr>
            <a:normAutofit/>
          </a:bodyPr>
          <a:lstStyle/>
          <a:p>
            <a:pPr marL="0" indent="0">
              <a:buNone/>
            </a:pPr>
            <a:r>
              <a:rPr lang="en-US" dirty="0"/>
              <a:t>Chapter 6</a:t>
            </a:r>
          </a:p>
          <a:p>
            <a:pPr marL="0" indent="0">
              <a:buNone/>
            </a:pPr>
            <a:endParaRPr lang="en-US" dirty="0"/>
          </a:p>
          <a:p>
            <a:r>
              <a:rPr lang="en-US" sz="3200" dirty="0"/>
              <a:t>There are 3 distinct purposes for Speaking in Tongues (another language): </a:t>
            </a:r>
          </a:p>
          <a:p>
            <a:pPr marL="457200" lvl="1" indent="0">
              <a:buNone/>
            </a:pPr>
            <a:r>
              <a:rPr lang="en-US" sz="3200" dirty="0"/>
              <a:t>1) Being filled with the Holy Spirit, this is the initial physical evidence of being baptized in the Spirit – tongues does not have to be interpreted.</a:t>
            </a:r>
          </a:p>
          <a:p>
            <a:pPr marL="457200" lvl="1" indent="0">
              <a:buNone/>
            </a:pPr>
            <a:r>
              <a:rPr lang="en-US" sz="3200" dirty="0"/>
              <a:t>2) Your private/devotional language of worship – is not interpreted...this is between you and God</a:t>
            </a:r>
          </a:p>
          <a:p>
            <a:pPr marL="457200" lvl="1" indent="0">
              <a:buNone/>
            </a:pPr>
            <a:r>
              <a:rPr lang="en-US" sz="3200" dirty="0"/>
              <a:t>3) The Gift of Speaking in Tongues – I Cor 12 – 14 – says this is a gift for the congregation and must be interpreted (Slide #14)</a:t>
            </a:r>
          </a:p>
          <a:p>
            <a:pPr marL="457200" lvl="1" indent="0">
              <a:buNone/>
            </a:pPr>
            <a:endParaRPr lang="en-US" dirty="0"/>
          </a:p>
          <a:p>
            <a:pPr marL="457200" lvl="1" indent="0">
              <a:buNone/>
            </a:pPr>
            <a:endParaRPr lang="en-US" dirty="0"/>
          </a:p>
        </p:txBody>
      </p:sp>
    </p:spTree>
    <p:extLst>
      <p:ext uri="{BB962C8B-B14F-4D97-AF65-F5344CB8AC3E}">
        <p14:creationId xmlns:p14="http://schemas.microsoft.com/office/powerpoint/2010/main" val="714682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p:cTn id="7"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3" end="3"/>
                                            </p:txEl>
                                          </p:spTgt>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 calcmode="lin" valueType="num">
                                      <p:cBhvr>
                                        <p:cTn id="12"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13"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14" dur="1000"/>
                                        <p:tgtEl>
                                          <p:spTgt spid="3">
                                            <p:txEl>
                                              <p:pRg st="4" end="4"/>
                                            </p:txEl>
                                          </p:spTgt>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 calcmode="lin" valueType="num">
                                      <p:cBhvr>
                                        <p:cTn id="17"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18"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19"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708332A-F098-A194-221F-D1BD5A90A80C}"/>
              </a:ext>
            </a:extLst>
          </p:cNvPr>
          <p:cNvSpPr>
            <a:spLocks noGrp="1"/>
          </p:cNvSpPr>
          <p:nvPr>
            <p:ph idx="1"/>
          </p:nvPr>
        </p:nvSpPr>
        <p:spPr>
          <a:xfrm>
            <a:off x="444137" y="404948"/>
            <a:ext cx="11430000" cy="6335485"/>
          </a:xfrm>
        </p:spPr>
        <p:txBody>
          <a:bodyPr/>
          <a:lstStyle/>
          <a:p>
            <a:pPr marL="0" indent="0">
              <a:buNone/>
            </a:pPr>
            <a:r>
              <a:rPr lang="en-US" dirty="0"/>
              <a:t>Chapter 7</a:t>
            </a:r>
          </a:p>
          <a:p>
            <a:pPr marL="0" indent="0">
              <a:buNone/>
            </a:pPr>
            <a:endParaRPr lang="en-US" dirty="0"/>
          </a:p>
          <a:p>
            <a:r>
              <a:rPr lang="en-US" dirty="0"/>
              <a:t>Note: we cannot teach about the Gifts of the Holy Spirit without comparing them side by side to the Fruit of the Spirit. Paul gives the contrasts of the fruit of the Spirit by identifying the works of the flesh in Galatians 5</a:t>
            </a:r>
          </a:p>
          <a:p>
            <a:pPr marL="0" indent="0">
              <a:buNone/>
            </a:pPr>
            <a:r>
              <a:rPr lang="en-US" dirty="0"/>
              <a:t>Four major Scripture passages list gifts and ministries of the Holy Spirit: </a:t>
            </a:r>
          </a:p>
          <a:p>
            <a:pPr marL="0" indent="0">
              <a:buNone/>
            </a:pPr>
            <a:r>
              <a:rPr lang="en-US" dirty="0"/>
              <a:t>			1 Corinthians 12:8–10; </a:t>
            </a:r>
          </a:p>
          <a:p>
            <a:pPr marL="0" indent="0">
              <a:buNone/>
            </a:pPr>
            <a:r>
              <a:rPr lang="en-US" dirty="0"/>
              <a:t>			1 Corinthians 12:28–30; </a:t>
            </a:r>
          </a:p>
          <a:p>
            <a:pPr marL="0" indent="0">
              <a:buNone/>
            </a:pPr>
            <a:r>
              <a:rPr lang="en-US" dirty="0"/>
              <a:t>			Romans 12:4–8; and </a:t>
            </a:r>
          </a:p>
          <a:p>
            <a:pPr marL="0" indent="0">
              <a:buNone/>
            </a:pPr>
            <a:r>
              <a:rPr lang="en-US" dirty="0"/>
              <a:t>			Ephesians 4:11–12. </a:t>
            </a:r>
            <a:br>
              <a:rPr lang="en-US" dirty="0"/>
            </a:br>
            <a:r>
              <a:rPr lang="en-US" dirty="0"/>
              <a:t>Note: that prophecy is the only gift that is mentioned in all 4 groups of texts. (Slide #7 of chapter 7)</a:t>
            </a:r>
          </a:p>
          <a:p>
            <a:endParaRPr lang="en-US" dirty="0"/>
          </a:p>
          <a:p>
            <a:endParaRPr lang="en-US" dirty="0"/>
          </a:p>
        </p:txBody>
      </p:sp>
    </p:spTree>
    <p:extLst>
      <p:ext uri="{BB962C8B-B14F-4D97-AF65-F5344CB8AC3E}">
        <p14:creationId xmlns:p14="http://schemas.microsoft.com/office/powerpoint/2010/main" val="3287637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p:cTn id="21"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p:cTn id="28"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p:cTn id="35"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36"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37" dur="10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 calcmode="lin" valueType="num">
                                      <p:cBhvr>
                                        <p:cTn id="42" dur="10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43" dur="10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44" dur="10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p:cTn id="49" dur="1000" fill="hold"/>
                                        <p:tgtEl>
                                          <p:spTgt spid="3">
                                            <p:txEl>
                                              <p:pRg st="7" end="7"/>
                                            </p:txEl>
                                          </p:spTgt>
                                        </p:tgtEl>
                                        <p:attrNameLst>
                                          <p:attrName>ppt_w</p:attrName>
                                        </p:attrNameLst>
                                      </p:cBhvr>
                                      <p:tavLst>
                                        <p:tav tm="0">
                                          <p:val>
                                            <p:strVal val="#ppt_w*0.70"/>
                                          </p:val>
                                        </p:tav>
                                        <p:tav tm="100000">
                                          <p:val>
                                            <p:strVal val="#ppt_w"/>
                                          </p:val>
                                        </p:tav>
                                      </p:tavLst>
                                    </p:anim>
                                    <p:anim calcmode="lin" valueType="num">
                                      <p:cBhvr>
                                        <p:cTn id="50" dur="1000" fill="hold"/>
                                        <p:tgtEl>
                                          <p:spTgt spid="3">
                                            <p:txEl>
                                              <p:pRg st="7" end="7"/>
                                            </p:txEl>
                                          </p:spTgt>
                                        </p:tgtEl>
                                        <p:attrNameLst>
                                          <p:attrName>ppt_h</p:attrName>
                                        </p:attrNameLst>
                                      </p:cBhvr>
                                      <p:tavLst>
                                        <p:tav tm="0">
                                          <p:val>
                                            <p:strVal val="#ppt_h"/>
                                          </p:val>
                                        </p:tav>
                                        <p:tav tm="100000">
                                          <p:val>
                                            <p:strVal val="#ppt_h"/>
                                          </p:val>
                                        </p:tav>
                                      </p:tavLst>
                                    </p:anim>
                                    <p:animEffect transition="in" filter="fade">
                                      <p:cBhvr>
                                        <p:cTn id="51" dur="1000"/>
                                        <p:tgtEl>
                                          <p:spTgt spid="3">
                                            <p:txEl>
                                              <p:pRg st="7" end="7"/>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grpId="1" nodeType="clickEffect">
                                  <p:stCondLst>
                                    <p:cond delay="0"/>
                                  </p:stCondLst>
                                  <p:childTnLst>
                                    <p:set>
                                      <p:cBhvr>
                                        <p:cTn id="55" dur="1" fill="hold">
                                          <p:stCondLst>
                                            <p:cond delay="0"/>
                                          </p:stCondLst>
                                        </p:cTn>
                                        <p:tgtEl>
                                          <p:spTgt spid="3">
                                            <p:txEl>
                                              <p:pRg st="0" end="0"/>
                                            </p:txEl>
                                          </p:spTgt>
                                        </p:tgtEl>
                                        <p:attrNameLst>
                                          <p:attrName>style.visibility</p:attrName>
                                        </p:attrNameLst>
                                      </p:cBhvr>
                                      <p:to>
                                        <p:strVal val="visible"/>
                                      </p:to>
                                    </p:set>
                                    <p:anim calcmode="lin" valueType="num">
                                      <p:cBhvr>
                                        <p:cTn id="56"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57"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58" dur="1000"/>
                                        <p:tgtEl>
                                          <p:spTgt spid="3">
                                            <p:txEl>
                                              <p:pRg st="0" end="0"/>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5" presetClass="entr" presetSubtype="0" fill="hold" grpId="1" nodeType="clickEffect">
                                  <p:stCondLst>
                                    <p:cond delay="0"/>
                                  </p:stCondLst>
                                  <p:childTnLst>
                                    <p:set>
                                      <p:cBhvr>
                                        <p:cTn id="62" dur="1" fill="hold">
                                          <p:stCondLst>
                                            <p:cond delay="0"/>
                                          </p:stCondLst>
                                        </p:cTn>
                                        <p:tgtEl>
                                          <p:spTgt spid="3">
                                            <p:txEl>
                                              <p:pRg st="2" end="2"/>
                                            </p:txEl>
                                          </p:spTgt>
                                        </p:tgtEl>
                                        <p:attrNameLst>
                                          <p:attrName>style.visibility</p:attrName>
                                        </p:attrNameLst>
                                      </p:cBhvr>
                                      <p:to>
                                        <p:strVal val="visible"/>
                                      </p:to>
                                    </p:set>
                                    <p:anim calcmode="lin" valueType="num">
                                      <p:cBhvr>
                                        <p:cTn id="63"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64"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65" dur="1000"/>
                                        <p:tgtEl>
                                          <p:spTgt spid="3">
                                            <p:txEl>
                                              <p:pRg st="2" end="2"/>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55" presetClass="entr" presetSubtype="0" fill="hold" grpId="1" nodeType="clickEffect">
                                  <p:stCondLst>
                                    <p:cond delay="0"/>
                                  </p:stCondLst>
                                  <p:childTnLst>
                                    <p:set>
                                      <p:cBhvr>
                                        <p:cTn id="69" dur="1" fill="hold">
                                          <p:stCondLst>
                                            <p:cond delay="0"/>
                                          </p:stCondLst>
                                        </p:cTn>
                                        <p:tgtEl>
                                          <p:spTgt spid="3">
                                            <p:txEl>
                                              <p:pRg st="3" end="3"/>
                                            </p:txEl>
                                          </p:spTgt>
                                        </p:tgtEl>
                                        <p:attrNameLst>
                                          <p:attrName>style.visibility</p:attrName>
                                        </p:attrNameLst>
                                      </p:cBhvr>
                                      <p:to>
                                        <p:strVal val="visible"/>
                                      </p:to>
                                    </p:set>
                                    <p:anim calcmode="lin" valueType="num">
                                      <p:cBhvr>
                                        <p:cTn id="70"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71"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72" dur="1000"/>
                                        <p:tgtEl>
                                          <p:spTgt spid="3">
                                            <p:txEl>
                                              <p:pRg st="3" end="3"/>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55" presetClass="entr" presetSubtype="0" fill="hold" grpId="1" nodeType="clickEffect">
                                  <p:stCondLst>
                                    <p:cond delay="0"/>
                                  </p:stCondLst>
                                  <p:childTnLst>
                                    <p:set>
                                      <p:cBhvr>
                                        <p:cTn id="76" dur="1" fill="hold">
                                          <p:stCondLst>
                                            <p:cond delay="0"/>
                                          </p:stCondLst>
                                        </p:cTn>
                                        <p:tgtEl>
                                          <p:spTgt spid="3">
                                            <p:txEl>
                                              <p:pRg st="4" end="4"/>
                                            </p:txEl>
                                          </p:spTgt>
                                        </p:tgtEl>
                                        <p:attrNameLst>
                                          <p:attrName>style.visibility</p:attrName>
                                        </p:attrNameLst>
                                      </p:cBhvr>
                                      <p:to>
                                        <p:strVal val="visible"/>
                                      </p:to>
                                    </p:set>
                                    <p:anim calcmode="lin" valueType="num">
                                      <p:cBhvr>
                                        <p:cTn id="77"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78"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79" dur="1000"/>
                                        <p:tgtEl>
                                          <p:spTgt spid="3">
                                            <p:txEl>
                                              <p:pRg st="4" end="4"/>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55" presetClass="entr" presetSubtype="0" fill="hold" grpId="1" nodeType="clickEffect">
                                  <p:stCondLst>
                                    <p:cond delay="0"/>
                                  </p:stCondLst>
                                  <p:childTnLst>
                                    <p:set>
                                      <p:cBhvr>
                                        <p:cTn id="83" dur="1" fill="hold">
                                          <p:stCondLst>
                                            <p:cond delay="0"/>
                                          </p:stCondLst>
                                        </p:cTn>
                                        <p:tgtEl>
                                          <p:spTgt spid="3">
                                            <p:txEl>
                                              <p:pRg st="5" end="5"/>
                                            </p:txEl>
                                          </p:spTgt>
                                        </p:tgtEl>
                                        <p:attrNameLst>
                                          <p:attrName>style.visibility</p:attrName>
                                        </p:attrNameLst>
                                      </p:cBhvr>
                                      <p:to>
                                        <p:strVal val="visible"/>
                                      </p:to>
                                    </p:set>
                                    <p:anim calcmode="lin" valueType="num">
                                      <p:cBhvr>
                                        <p:cTn id="84"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85"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86" dur="1000"/>
                                        <p:tgtEl>
                                          <p:spTgt spid="3">
                                            <p:txEl>
                                              <p:pRg st="5" end="5"/>
                                            </p:txEl>
                                          </p:spTgt>
                                        </p:tgtEl>
                                      </p:cBhvr>
                                    </p:animEffect>
                                  </p:childTnLst>
                                </p:cTn>
                              </p:par>
                            </p:childTnLst>
                          </p:cTn>
                        </p:par>
                      </p:childTnLst>
                    </p:cTn>
                  </p:par>
                  <p:par>
                    <p:cTn id="87" fill="hold">
                      <p:stCondLst>
                        <p:cond delay="indefinite"/>
                      </p:stCondLst>
                      <p:childTnLst>
                        <p:par>
                          <p:cTn id="88" fill="hold">
                            <p:stCondLst>
                              <p:cond delay="0"/>
                            </p:stCondLst>
                            <p:childTnLst>
                              <p:par>
                                <p:cTn id="89" presetID="55" presetClass="entr" presetSubtype="0" fill="hold" grpId="1" nodeType="clickEffect">
                                  <p:stCondLst>
                                    <p:cond delay="0"/>
                                  </p:stCondLst>
                                  <p:childTnLst>
                                    <p:set>
                                      <p:cBhvr>
                                        <p:cTn id="90" dur="1" fill="hold">
                                          <p:stCondLst>
                                            <p:cond delay="0"/>
                                          </p:stCondLst>
                                        </p:cTn>
                                        <p:tgtEl>
                                          <p:spTgt spid="3">
                                            <p:txEl>
                                              <p:pRg st="6" end="6"/>
                                            </p:txEl>
                                          </p:spTgt>
                                        </p:tgtEl>
                                        <p:attrNameLst>
                                          <p:attrName>style.visibility</p:attrName>
                                        </p:attrNameLst>
                                      </p:cBhvr>
                                      <p:to>
                                        <p:strVal val="visible"/>
                                      </p:to>
                                    </p:set>
                                    <p:anim calcmode="lin" valueType="num">
                                      <p:cBhvr>
                                        <p:cTn id="91" dur="10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92" dur="10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93" dur="1000"/>
                                        <p:tgtEl>
                                          <p:spTgt spid="3">
                                            <p:txEl>
                                              <p:pRg st="6" end="6"/>
                                            </p:txEl>
                                          </p:spTgt>
                                        </p:tgtEl>
                                      </p:cBhvr>
                                    </p:animEffect>
                                  </p:childTnLst>
                                </p:cTn>
                              </p:par>
                            </p:childTnLst>
                          </p:cTn>
                        </p:par>
                      </p:childTnLst>
                    </p:cTn>
                  </p:par>
                  <p:par>
                    <p:cTn id="94" fill="hold">
                      <p:stCondLst>
                        <p:cond delay="indefinite"/>
                      </p:stCondLst>
                      <p:childTnLst>
                        <p:par>
                          <p:cTn id="95" fill="hold">
                            <p:stCondLst>
                              <p:cond delay="0"/>
                            </p:stCondLst>
                            <p:childTnLst>
                              <p:par>
                                <p:cTn id="96" presetID="55" presetClass="entr" presetSubtype="0" fill="hold" grpId="1" nodeType="clickEffect">
                                  <p:stCondLst>
                                    <p:cond delay="0"/>
                                  </p:stCondLst>
                                  <p:childTnLst>
                                    <p:set>
                                      <p:cBhvr>
                                        <p:cTn id="97" dur="1" fill="hold">
                                          <p:stCondLst>
                                            <p:cond delay="0"/>
                                          </p:stCondLst>
                                        </p:cTn>
                                        <p:tgtEl>
                                          <p:spTgt spid="3">
                                            <p:txEl>
                                              <p:pRg st="7" end="7"/>
                                            </p:txEl>
                                          </p:spTgt>
                                        </p:tgtEl>
                                        <p:attrNameLst>
                                          <p:attrName>style.visibility</p:attrName>
                                        </p:attrNameLst>
                                      </p:cBhvr>
                                      <p:to>
                                        <p:strVal val="visible"/>
                                      </p:to>
                                    </p:set>
                                    <p:anim calcmode="lin" valueType="num">
                                      <p:cBhvr>
                                        <p:cTn id="98" dur="1000" fill="hold"/>
                                        <p:tgtEl>
                                          <p:spTgt spid="3">
                                            <p:txEl>
                                              <p:pRg st="7" end="7"/>
                                            </p:txEl>
                                          </p:spTgt>
                                        </p:tgtEl>
                                        <p:attrNameLst>
                                          <p:attrName>ppt_w</p:attrName>
                                        </p:attrNameLst>
                                      </p:cBhvr>
                                      <p:tavLst>
                                        <p:tav tm="0">
                                          <p:val>
                                            <p:strVal val="#ppt_w*0.70"/>
                                          </p:val>
                                        </p:tav>
                                        <p:tav tm="100000">
                                          <p:val>
                                            <p:strVal val="#ppt_w"/>
                                          </p:val>
                                        </p:tav>
                                      </p:tavLst>
                                    </p:anim>
                                    <p:anim calcmode="lin" valueType="num">
                                      <p:cBhvr>
                                        <p:cTn id="99" dur="1000" fill="hold"/>
                                        <p:tgtEl>
                                          <p:spTgt spid="3">
                                            <p:txEl>
                                              <p:pRg st="7" end="7"/>
                                            </p:txEl>
                                          </p:spTgt>
                                        </p:tgtEl>
                                        <p:attrNameLst>
                                          <p:attrName>ppt_h</p:attrName>
                                        </p:attrNameLst>
                                      </p:cBhvr>
                                      <p:tavLst>
                                        <p:tav tm="0">
                                          <p:val>
                                            <p:strVal val="#ppt_h"/>
                                          </p:val>
                                        </p:tav>
                                        <p:tav tm="100000">
                                          <p:val>
                                            <p:strVal val="#ppt_h"/>
                                          </p:val>
                                        </p:tav>
                                      </p:tavLst>
                                    </p:anim>
                                    <p:animEffect transition="in" filter="fade">
                                      <p:cBhvr>
                                        <p:cTn id="100" dur="1000"/>
                                        <p:tgtEl>
                                          <p:spTgt spid="3">
                                            <p:txEl>
                                              <p:pRg st="7" end="7"/>
                                            </p:txEl>
                                          </p:spTgt>
                                        </p:tgtEl>
                                      </p:cBhvr>
                                    </p:animEffect>
                                  </p:childTnLst>
                                </p:cTn>
                              </p:par>
                            </p:childTnLst>
                          </p:cTn>
                        </p:par>
                      </p:childTnLst>
                    </p:cTn>
                  </p:par>
                  <p:par>
                    <p:cTn id="101" fill="hold">
                      <p:stCondLst>
                        <p:cond delay="indefinite"/>
                      </p:stCondLst>
                      <p:childTnLst>
                        <p:par>
                          <p:cTn id="102" fill="hold">
                            <p:stCondLst>
                              <p:cond delay="0"/>
                            </p:stCondLst>
                            <p:childTnLst>
                              <p:par>
                                <p:cTn id="103" presetID="2" presetClass="entr" presetSubtype="4" fill="hold" grpId="2" nodeType="clickEffect">
                                  <p:stCondLst>
                                    <p:cond delay="0"/>
                                  </p:stCondLst>
                                  <p:childTnLst>
                                    <p:set>
                                      <p:cBhvr>
                                        <p:cTn id="104" dur="1" fill="hold">
                                          <p:stCondLst>
                                            <p:cond delay="0"/>
                                          </p:stCondLst>
                                        </p:cTn>
                                        <p:tgtEl>
                                          <p:spTgt spid="3">
                                            <p:txEl>
                                              <p:pRg st="0" end="0"/>
                                            </p:txEl>
                                          </p:spTgt>
                                        </p:tgtEl>
                                        <p:attrNameLst>
                                          <p:attrName>style.visibility</p:attrName>
                                        </p:attrNameLst>
                                      </p:cBhvr>
                                      <p:to>
                                        <p:strVal val="visible"/>
                                      </p:to>
                                    </p:set>
                                    <p:anim calcmode="lin" valueType="num">
                                      <p:cBhvr additive="base">
                                        <p:cTn id="10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06"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2" presetClass="entr" presetSubtype="4" fill="hold" grpId="2" nodeType="clickEffect">
                                  <p:stCondLst>
                                    <p:cond delay="0"/>
                                  </p:stCondLst>
                                  <p:childTnLst>
                                    <p:set>
                                      <p:cBhvr>
                                        <p:cTn id="110" dur="1" fill="hold">
                                          <p:stCondLst>
                                            <p:cond delay="0"/>
                                          </p:stCondLst>
                                        </p:cTn>
                                        <p:tgtEl>
                                          <p:spTgt spid="3">
                                            <p:txEl>
                                              <p:pRg st="2" end="2"/>
                                            </p:txEl>
                                          </p:spTgt>
                                        </p:tgtEl>
                                        <p:attrNameLst>
                                          <p:attrName>style.visibility</p:attrName>
                                        </p:attrNameLst>
                                      </p:cBhvr>
                                      <p:to>
                                        <p:strVal val="visible"/>
                                      </p:to>
                                    </p:set>
                                    <p:anim calcmode="lin" valueType="num">
                                      <p:cBhvr additive="base">
                                        <p:cTn id="1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1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2" presetClass="entr" presetSubtype="4" fill="hold" grpId="2" nodeType="clickEffect">
                                  <p:stCondLst>
                                    <p:cond delay="0"/>
                                  </p:stCondLst>
                                  <p:childTnLst>
                                    <p:set>
                                      <p:cBhvr>
                                        <p:cTn id="116" dur="1" fill="hold">
                                          <p:stCondLst>
                                            <p:cond delay="0"/>
                                          </p:stCondLst>
                                        </p:cTn>
                                        <p:tgtEl>
                                          <p:spTgt spid="3">
                                            <p:txEl>
                                              <p:pRg st="3" end="3"/>
                                            </p:txEl>
                                          </p:spTgt>
                                        </p:tgtEl>
                                        <p:attrNameLst>
                                          <p:attrName>style.visibility</p:attrName>
                                        </p:attrNameLst>
                                      </p:cBhvr>
                                      <p:to>
                                        <p:strVal val="visible"/>
                                      </p:to>
                                    </p:set>
                                    <p:anim calcmode="lin" valueType="num">
                                      <p:cBhvr additive="base">
                                        <p:cTn id="1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1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19" fill="hold">
                      <p:stCondLst>
                        <p:cond delay="indefinite"/>
                      </p:stCondLst>
                      <p:childTnLst>
                        <p:par>
                          <p:cTn id="120" fill="hold">
                            <p:stCondLst>
                              <p:cond delay="0"/>
                            </p:stCondLst>
                            <p:childTnLst>
                              <p:par>
                                <p:cTn id="121" presetID="2" presetClass="entr" presetSubtype="4" fill="hold" grpId="2" nodeType="clickEffect">
                                  <p:stCondLst>
                                    <p:cond delay="0"/>
                                  </p:stCondLst>
                                  <p:childTnLst>
                                    <p:set>
                                      <p:cBhvr>
                                        <p:cTn id="122" dur="1" fill="hold">
                                          <p:stCondLst>
                                            <p:cond delay="0"/>
                                          </p:stCondLst>
                                        </p:cTn>
                                        <p:tgtEl>
                                          <p:spTgt spid="3">
                                            <p:txEl>
                                              <p:pRg st="4" end="4"/>
                                            </p:txEl>
                                          </p:spTgt>
                                        </p:tgtEl>
                                        <p:attrNameLst>
                                          <p:attrName>style.visibility</p:attrName>
                                        </p:attrNameLst>
                                      </p:cBhvr>
                                      <p:to>
                                        <p:strVal val="visible"/>
                                      </p:to>
                                    </p:set>
                                    <p:anim calcmode="lin" valueType="num">
                                      <p:cBhvr additive="base">
                                        <p:cTn id="1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25" fill="hold">
                      <p:stCondLst>
                        <p:cond delay="indefinite"/>
                      </p:stCondLst>
                      <p:childTnLst>
                        <p:par>
                          <p:cTn id="126" fill="hold">
                            <p:stCondLst>
                              <p:cond delay="0"/>
                            </p:stCondLst>
                            <p:childTnLst>
                              <p:par>
                                <p:cTn id="127" presetID="2" presetClass="entr" presetSubtype="4" fill="hold" grpId="2" nodeType="clickEffect">
                                  <p:stCondLst>
                                    <p:cond delay="0"/>
                                  </p:stCondLst>
                                  <p:childTnLst>
                                    <p:set>
                                      <p:cBhvr>
                                        <p:cTn id="128" dur="1" fill="hold">
                                          <p:stCondLst>
                                            <p:cond delay="0"/>
                                          </p:stCondLst>
                                        </p:cTn>
                                        <p:tgtEl>
                                          <p:spTgt spid="3">
                                            <p:txEl>
                                              <p:pRg st="5" end="5"/>
                                            </p:txEl>
                                          </p:spTgt>
                                        </p:tgtEl>
                                        <p:attrNameLst>
                                          <p:attrName>style.visibility</p:attrName>
                                        </p:attrNameLst>
                                      </p:cBhvr>
                                      <p:to>
                                        <p:strVal val="visible"/>
                                      </p:to>
                                    </p:set>
                                    <p:anim calcmode="lin" valueType="num">
                                      <p:cBhvr additive="base">
                                        <p:cTn id="1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3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31" fill="hold">
                      <p:stCondLst>
                        <p:cond delay="indefinite"/>
                      </p:stCondLst>
                      <p:childTnLst>
                        <p:par>
                          <p:cTn id="132" fill="hold">
                            <p:stCondLst>
                              <p:cond delay="0"/>
                            </p:stCondLst>
                            <p:childTnLst>
                              <p:par>
                                <p:cTn id="133" presetID="2" presetClass="entr" presetSubtype="4" fill="hold" grpId="2" nodeType="clickEffect">
                                  <p:stCondLst>
                                    <p:cond delay="0"/>
                                  </p:stCondLst>
                                  <p:childTnLst>
                                    <p:set>
                                      <p:cBhvr>
                                        <p:cTn id="134" dur="1" fill="hold">
                                          <p:stCondLst>
                                            <p:cond delay="0"/>
                                          </p:stCondLst>
                                        </p:cTn>
                                        <p:tgtEl>
                                          <p:spTgt spid="3">
                                            <p:txEl>
                                              <p:pRg st="6" end="6"/>
                                            </p:txEl>
                                          </p:spTgt>
                                        </p:tgtEl>
                                        <p:attrNameLst>
                                          <p:attrName>style.visibility</p:attrName>
                                        </p:attrNameLst>
                                      </p:cBhvr>
                                      <p:to>
                                        <p:strVal val="visible"/>
                                      </p:to>
                                    </p:set>
                                    <p:anim calcmode="lin" valueType="num">
                                      <p:cBhvr additive="base">
                                        <p:cTn id="1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3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37" fill="hold">
                      <p:stCondLst>
                        <p:cond delay="indefinite"/>
                      </p:stCondLst>
                      <p:childTnLst>
                        <p:par>
                          <p:cTn id="138" fill="hold">
                            <p:stCondLst>
                              <p:cond delay="0"/>
                            </p:stCondLst>
                            <p:childTnLst>
                              <p:par>
                                <p:cTn id="139" presetID="2" presetClass="entr" presetSubtype="4" fill="hold" grpId="2" nodeType="clickEffect">
                                  <p:stCondLst>
                                    <p:cond delay="0"/>
                                  </p:stCondLst>
                                  <p:childTnLst>
                                    <p:set>
                                      <p:cBhvr>
                                        <p:cTn id="140" dur="1" fill="hold">
                                          <p:stCondLst>
                                            <p:cond delay="0"/>
                                          </p:stCondLst>
                                        </p:cTn>
                                        <p:tgtEl>
                                          <p:spTgt spid="3">
                                            <p:txEl>
                                              <p:pRg st="7" end="7"/>
                                            </p:txEl>
                                          </p:spTgt>
                                        </p:tgtEl>
                                        <p:attrNameLst>
                                          <p:attrName>style.visibility</p:attrName>
                                        </p:attrNameLst>
                                      </p:cBhvr>
                                      <p:to>
                                        <p:strVal val="visible"/>
                                      </p:to>
                                    </p:set>
                                    <p:anim calcmode="lin" valueType="num">
                                      <p:cBhvr additive="base">
                                        <p:cTn id="14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14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P spid="3" grpId="2"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C5C3BB5-638E-B386-F75C-5C1B54226F7A}"/>
              </a:ext>
            </a:extLst>
          </p:cNvPr>
          <p:cNvSpPr>
            <a:spLocks noGrp="1"/>
          </p:cNvSpPr>
          <p:nvPr>
            <p:ph idx="1"/>
          </p:nvPr>
        </p:nvSpPr>
        <p:spPr>
          <a:xfrm>
            <a:off x="335280" y="182879"/>
            <a:ext cx="11521440" cy="6505303"/>
          </a:xfrm>
        </p:spPr>
        <p:txBody>
          <a:bodyPr>
            <a:normAutofit/>
          </a:bodyPr>
          <a:lstStyle/>
          <a:p>
            <a:r>
              <a:rPr lang="en-US" b="1" i="1" dirty="0">
                <a:latin typeface="Times New Roman" panose="02020603050405020304" pitchFamily="18" charset="0"/>
              </a:rPr>
              <a:t>Prophecy</a:t>
            </a:r>
            <a:r>
              <a:rPr lang="en-US" dirty="0">
                <a:latin typeface="Times New Roman" panose="02020603050405020304" pitchFamily="18" charset="0"/>
              </a:rPr>
              <a:t>—the utterance of a divine truth in a person’s own language, as prompted by the Holy Spirit. Since this gift lacks the supernatural physical evidence of other gifts, a word of caution is in order. We should never speak our own thoughts and words and attribute them to God unless we know for certain it is truly the Holy Spirit prompting us. See 1 Peter 4:10–11. Edification of believers and glory to God, not to oneself, must be our guideline. (Chapt 7, Slide #11)</a:t>
            </a:r>
          </a:p>
          <a:p>
            <a:endParaRPr lang="en-US" dirty="0">
              <a:latin typeface="Times New Roman" panose="02020603050405020304" pitchFamily="18" charset="0"/>
            </a:endParaRPr>
          </a:p>
          <a:p>
            <a:pPr marL="0" indent="0">
              <a:buNone/>
            </a:pPr>
            <a:r>
              <a:rPr lang="en-US" dirty="0">
                <a:latin typeface="Times New Roman" panose="02020603050405020304" pitchFamily="18" charset="0"/>
              </a:rPr>
              <a:t>					Chapter 8</a:t>
            </a:r>
          </a:p>
          <a:p>
            <a:pPr marL="0" indent="0">
              <a:buNone/>
            </a:pPr>
            <a:r>
              <a:rPr lang="en-US" dirty="0"/>
              <a:t>Gifts of </a:t>
            </a:r>
            <a:r>
              <a:rPr lang="en-US" u="sng" dirty="0"/>
              <a:t>leadership</a:t>
            </a:r>
            <a:r>
              <a:rPr lang="en-US" dirty="0"/>
              <a:t> in the body of Christ include apostolic and prophetic ministry, evangelists, pastors and teachers (Ephesians 4:11) as well as </a:t>
            </a:r>
            <a:r>
              <a:rPr lang="en-US" u="sng" dirty="0"/>
              <a:t>helps, administration, and leading </a:t>
            </a:r>
            <a:r>
              <a:rPr lang="en-US" dirty="0"/>
              <a:t>(1Corinthians 12:27–28). </a:t>
            </a:r>
            <a:r>
              <a:rPr lang="en-US" u="sng" dirty="0"/>
              <a:t>Ministries of giving generously</a:t>
            </a:r>
            <a:r>
              <a:rPr lang="en-US" dirty="0"/>
              <a:t>, showing mercy, and encouraging others also are important to the church (Rom 12). Each ministry is designed to help the body of Christ fulfill its God-given mission. (Slide #3)</a:t>
            </a:r>
          </a:p>
          <a:p>
            <a:pPr marL="0" indent="0">
              <a:buNone/>
            </a:pPr>
            <a:endParaRPr lang="en-US" dirty="0">
              <a:latin typeface="Times New Roman" panose="02020603050405020304" pitchFamily="18" charset="0"/>
            </a:endParaRPr>
          </a:p>
          <a:p>
            <a:endParaRPr lang="en-US" dirty="0">
              <a:latin typeface="Times New Roman" panose="02020603050405020304" pitchFamily="18" charset="0"/>
            </a:endParaRPr>
          </a:p>
          <a:p>
            <a:endParaRPr lang="en-US" dirty="0">
              <a:latin typeface="Times New Roman" panose="02020603050405020304" pitchFamily="18" charset="0"/>
            </a:endParaRPr>
          </a:p>
          <a:p>
            <a:endParaRPr lang="en-US" dirty="0"/>
          </a:p>
        </p:txBody>
      </p:sp>
    </p:spTree>
    <p:extLst>
      <p:ext uri="{BB962C8B-B14F-4D97-AF65-F5344CB8AC3E}">
        <p14:creationId xmlns:p14="http://schemas.microsoft.com/office/powerpoint/2010/main" val="3476326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60E46F9-B5B9-E3C1-5F0B-E5F1F93C1465}"/>
              </a:ext>
            </a:extLst>
          </p:cNvPr>
          <p:cNvSpPr>
            <a:spLocks noGrp="1"/>
          </p:cNvSpPr>
          <p:nvPr>
            <p:ph idx="1"/>
          </p:nvPr>
        </p:nvSpPr>
        <p:spPr>
          <a:xfrm>
            <a:off x="318052" y="483326"/>
            <a:ext cx="11595652" cy="6076500"/>
          </a:xfrm>
        </p:spPr>
        <p:txBody>
          <a:bodyPr/>
          <a:lstStyle/>
          <a:p>
            <a:r>
              <a:rPr lang="en-US" dirty="0"/>
              <a:t>Positional gift of “apostles” has been questioned if still valid today. A/G believes ‘yes’, it is valid, however, there is biblical reasons for not establishing a formal position as the Apostle and Prophets today. So, yes, the positional gifts of apostles and prophets exists today, however, to make a formal authoritative position today has no Biblical support. (Chapter 8, slide #4)</a:t>
            </a:r>
          </a:p>
          <a:p>
            <a:endParaRPr lang="en-US" dirty="0"/>
          </a:p>
          <a:p>
            <a:r>
              <a:rPr lang="en-US" dirty="0"/>
              <a:t>Romans 12 identify several other serving gifts...gift of generosity is demonstrated through the bountiful giving of money, possessions, and giving of self beyond just giving tithes. (Slide #4)</a:t>
            </a:r>
          </a:p>
          <a:p>
            <a:endParaRPr lang="en-US" dirty="0"/>
          </a:p>
          <a:p>
            <a:r>
              <a:rPr lang="en-US" dirty="0"/>
              <a:t> One of the purposes for the Baptism of the Holy Spirit is for believers to become effective witness...believers will sometime not utilize the resource of the Holy Spirit...(Slide #5)</a:t>
            </a:r>
          </a:p>
        </p:txBody>
      </p:sp>
    </p:spTree>
    <p:extLst>
      <p:ext uri="{BB962C8B-B14F-4D97-AF65-F5344CB8AC3E}">
        <p14:creationId xmlns:p14="http://schemas.microsoft.com/office/powerpoint/2010/main" val="2227827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100"/>
                                        <p:tgtEl>
                                          <p:spTgt spid="3">
                                            <p:txEl>
                                              <p:pRg st="2" end="2"/>
                                            </p:txEl>
                                          </p:spTgt>
                                        </p:tgtEl>
                                      </p:cBhvr>
                                    </p:animEffect>
                                    <p:anim calcmode="lin" valueType="num">
                                      <p:cBhvr>
                                        <p:cTn id="17"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100"/>
                                        <p:tgtEl>
                                          <p:spTgt spid="3">
                                            <p:txEl>
                                              <p:pRg st="4" end="4"/>
                                            </p:txEl>
                                          </p:spTgt>
                                        </p:tgtEl>
                                      </p:cBhvr>
                                    </p:animEffect>
                                    <p:anim calcmode="lin" valueType="num">
                                      <p:cBhvr>
                                        <p:cTn id="26"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1D2DFC8-659F-36D3-3188-078AD1BF9B43}"/>
              </a:ext>
            </a:extLst>
          </p:cNvPr>
          <p:cNvSpPr>
            <a:spLocks noGrp="1"/>
          </p:cNvSpPr>
          <p:nvPr>
            <p:ph idx="1"/>
          </p:nvPr>
        </p:nvSpPr>
        <p:spPr>
          <a:xfrm>
            <a:off x="318051" y="424070"/>
            <a:ext cx="11661913" cy="6175513"/>
          </a:xfrm>
        </p:spPr>
        <p:txBody>
          <a:bodyPr/>
          <a:lstStyle/>
          <a:p>
            <a:r>
              <a:rPr lang="en-US" dirty="0"/>
              <a:t>Humility is the right heart attitude for believers to be used by the Holy Spirit (Slide #6, Chapter 8)</a:t>
            </a:r>
          </a:p>
          <a:p>
            <a:pPr marL="0" indent="0" algn="ctr">
              <a:buNone/>
            </a:pPr>
            <a:r>
              <a:rPr lang="en-US" dirty="0"/>
              <a:t>Chapter 9</a:t>
            </a:r>
          </a:p>
          <a:p>
            <a:r>
              <a:rPr lang="en-US" dirty="0"/>
              <a:t>In John 16, Jesus calls the Holy Spirit, the Paraclete = the One Who comes along side of you...the Counselor, the Comforter, Helper and Advocate are English translations of Paraclete. (Slide #9, Chapter 9)</a:t>
            </a:r>
          </a:p>
          <a:p>
            <a:endParaRPr lang="en-US" dirty="0"/>
          </a:p>
          <a:p>
            <a:r>
              <a:rPr lang="en-US" dirty="0"/>
              <a:t>We see in Romans 8: 26, that the Spirit prays through us by groanings that words cannot express, we often call that experience ‘praying in the Spirit’ (Slide #10)</a:t>
            </a:r>
          </a:p>
          <a:p>
            <a:endParaRPr lang="en-US" dirty="0"/>
          </a:p>
          <a:p>
            <a:r>
              <a:rPr lang="en-US" dirty="0"/>
              <a:t>The Church Age and the Age of the Spirit are synonymous...started on the Day of Pentecost and goes until the Lord returns (Slide #11)</a:t>
            </a:r>
          </a:p>
          <a:p>
            <a:endParaRPr lang="en-US" dirty="0"/>
          </a:p>
          <a:p>
            <a:endParaRPr lang="en-US" dirty="0"/>
          </a:p>
          <a:p>
            <a:endParaRPr lang="en-US" dirty="0"/>
          </a:p>
        </p:txBody>
      </p:sp>
    </p:spTree>
    <p:extLst>
      <p:ext uri="{BB962C8B-B14F-4D97-AF65-F5344CB8AC3E}">
        <p14:creationId xmlns:p14="http://schemas.microsoft.com/office/powerpoint/2010/main" val="119415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p:cTn id="28"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p:cTn id="35" dur="10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36" dur="10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37"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538D9D"/>
      </a:hlink>
      <a:folHlink>
        <a:srgbClr val="A5738E"/>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3A418E6B-C5F0-4B95-8D77-61E3EF3B5DF5}"/>
    </a:ext>
  </a:extLst>
</a:theme>
</file>

<file path=docProps/app.xml><?xml version="1.0" encoding="utf-8"?>
<Properties xmlns="http://schemas.openxmlformats.org/officeDocument/2006/extended-properties" xmlns:vt="http://schemas.openxmlformats.org/officeDocument/2006/docPropsVTypes">
  <Template>Office Theme</Template>
  <TotalTime>224</TotalTime>
  <Words>1702</Words>
  <Application>Microsoft Macintosh PowerPoint</Application>
  <PresentationFormat>Widescreen</PresentationFormat>
  <Paragraphs>87</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Aptos</vt:lpstr>
      <vt:lpstr>Aptos Display</vt:lpstr>
      <vt:lpstr>Arial</vt:lpstr>
      <vt:lpstr>Times New Roman</vt:lpstr>
      <vt:lpstr>Office Theme</vt:lpstr>
      <vt:lpstr>Final Prep for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JoAnn Smith</dc:creator>
  <cp:lastModifiedBy>JoAnn Smith</cp:lastModifiedBy>
  <cp:revision>8</cp:revision>
  <dcterms:created xsi:type="dcterms:W3CDTF">2026-06-16T23:49:25Z</dcterms:created>
  <dcterms:modified xsi:type="dcterms:W3CDTF">2026-06-17T20:00:12Z</dcterms:modified>
</cp:coreProperties>
</file>