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p:restoredTop sz="94628"/>
  </p:normalViewPr>
  <p:slideViewPr>
    <p:cSldViewPr snapToGrid="0">
      <p:cViewPr varScale="1">
        <p:scale>
          <a:sx n="98" d="100"/>
          <a:sy n="98" d="100"/>
        </p:scale>
        <p:origin x="37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5/26/26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5/26/26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5/26/26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5/26/26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5/26/26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5/26/26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5/26/26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5/26/26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5/26/26</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5/26/26</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DD166-A808-5F88-7874-7CE91927FBCD}"/>
              </a:ext>
            </a:extLst>
          </p:cNvPr>
          <p:cNvSpPr>
            <a:spLocks noGrp="1"/>
          </p:cNvSpPr>
          <p:nvPr>
            <p:ph type="ctrTitle"/>
          </p:nvPr>
        </p:nvSpPr>
        <p:spPr/>
        <p:txBody>
          <a:bodyPr/>
          <a:lstStyle/>
          <a:p>
            <a:pPr algn="ctr"/>
            <a:r>
              <a:rPr lang="en-US" dirty="0"/>
              <a:t>Intro to Pentecostal Doctrine</a:t>
            </a:r>
            <a:br>
              <a:rPr lang="en-US" dirty="0"/>
            </a:br>
            <a:r>
              <a:rPr lang="en-US" dirty="0"/>
              <a:t>Unit 4, Chapters 10 &amp; 11</a:t>
            </a:r>
          </a:p>
        </p:txBody>
      </p:sp>
      <p:sp>
        <p:nvSpPr>
          <p:cNvPr id="3" name="Subtitle 2">
            <a:extLst>
              <a:ext uri="{FF2B5EF4-FFF2-40B4-BE49-F238E27FC236}">
                <a16:creationId xmlns:a16="http://schemas.microsoft.com/office/drawing/2014/main" id="{8E007DDE-54DE-9B08-A0DD-03FC5D2D3CED}"/>
              </a:ext>
            </a:extLst>
          </p:cNvPr>
          <p:cNvSpPr>
            <a:spLocks noGrp="1"/>
          </p:cNvSpPr>
          <p:nvPr>
            <p:ph type="subTitle" idx="1"/>
          </p:nvPr>
        </p:nvSpPr>
        <p:spPr/>
        <p:txBody>
          <a:bodyPr>
            <a:noAutofit/>
          </a:bodyPr>
          <a:lstStyle/>
          <a:p>
            <a:r>
              <a:rPr lang="en-US" sz="2800" dirty="0"/>
              <a:t>THEO 114</a:t>
            </a:r>
          </a:p>
        </p:txBody>
      </p:sp>
    </p:spTree>
    <p:extLst>
      <p:ext uri="{BB962C8B-B14F-4D97-AF65-F5344CB8AC3E}">
        <p14:creationId xmlns:p14="http://schemas.microsoft.com/office/powerpoint/2010/main" val="3112800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97C387-95F8-F97B-7373-20285AF0831A}"/>
              </a:ext>
            </a:extLst>
          </p:cNvPr>
          <p:cNvSpPr>
            <a:spLocks noGrp="1"/>
          </p:cNvSpPr>
          <p:nvPr>
            <p:ph type="title"/>
          </p:nvPr>
        </p:nvSpPr>
        <p:spPr/>
        <p:txBody>
          <a:bodyPr/>
          <a:lstStyle/>
          <a:p>
            <a:r>
              <a:rPr lang="en-US" dirty="0"/>
              <a:t>When healing does not come in our time:</a:t>
            </a:r>
          </a:p>
        </p:txBody>
      </p:sp>
      <p:sp>
        <p:nvSpPr>
          <p:cNvPr id="6" name="Content Placeholder 5">
            <a:extLst>
              <a:ext uri="{FF2B5EF4-FFF2-40B4-BE49-F238E27FC236}">
                <a16:creationId xmlns:a16="http://schemas.microsoft.com/office/drawing/2014/main" id="{C7CCBEF2-EEF0-A70C-36DF-335464CBAF1B}"/>
              </a:ext>
            </a:extLst>
          </p:cNvPr>
          <p:cNvSpPr>
            <a:spLocks noGrp="1"/>
          </p:cNvSpPr>
          <p:nvPr>
            <p:ph idx="1"/>
          </p:nvPr>
        </p:nvSpPr>
        <p:spPr>
          <a:xfrm>
            <a:off x="407125" y="2611122"/>
            <a:ext cx="11377749" cy="3799690"/>
          </a:xfrm>
        </p:spPr>
        <p:txBody>
          <a:bodyPr anchor="t"/>
          <a:lstStyle/>
          <a:p>
            <a:pPr marL="0" indent="0">
              <a:buNone/>
            </a:pPr>
            <a:r>
              <a:rPr lang="en-US" sz="3200" dirty="0"/>
              <a:t>	When healing does not come, it’s tempting to assign blame. Instead, we should sincerely ask God what He would have us do to lift the burden of the sick and help them carry their load. Also, since healings do not always come on our timetable, we need to be patient. We need to remain faithful, trusting God and standing firm in the assurance that He is accomplishing His purposes.</a:t>
            </a:r>
          </a:p>
          <a:p>
            <a:pPr marL="0" indent="0">
              <a:buNone/>
            </a:pPr>
            <a:endParaRPr lang="en-US" dirty="0"/>
          </a:p>
        </p:txBody>
      </p:sp>
    </p:spTree>
    <p:extLst>
      <p:ext uri="{BB962C8B-B14F-4D97-AF65-F5344CB8AC3E}">
        <p14:creationId xmlns:p14="http://schemas.microsoft.com/office/powerpoint/2010/main" val="3945400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133F8CB7-795C-4272-9073-64D8CF97F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B7743172-17A8-4FA4-8434-B813E03B7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3">
            <a:extLst>
              <a:ext uri="{FF2B5EF4-FFF2-40B4-BE49-F238E27FC236}">
                <a16:creationId xmlns:a16="http://schemas.microsoft.com/office/drawing/2014/main" id="{4CE1233C-FD2F-489E-BFDE-086F5FED6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1FB6433-039E-8D65-1C51-6A6CEAE5DF28}"/>
              </a:ext>
            </a:extLst>
          </p:cNvPr>
          <p:cNvSpPr>
            <a:spLocks noGrp="1"/>
          </p:cNvSpPr>
          <p:nvPr>
            <p:ph type="title"/>
          </p:nvPr>
        </p:nvSpPr>
        <p:spPr>
          <a:xfrm>
            <a:off x="451514" y="1221845"/>
            <a:ext cx="3444211" cy="4241136"/>
          </a:xfrm>
        </p:spPr>
        <p:txBody>
          <a:bodyPr vert="horz" lIns="91440" tIns="45720" rIns="91440" bIns="45720" rtlCol="0" anchor="t">
            <a:normAutofit/>
          </a:bodyPr>
          <a:lstStyle/>
          <a:p>
            <a:r>
              <a:rPr lang="en-US" sz="4400" dirty="0"/>
              <a:t>Principles when waiting for God’s healing:</a:t>
            </a:r>
          </a:p>
        </p:txBody>
      </p:sp>
      <p:pic>
        <p:nvPicPr>
          <p:cNvPr id="5" name="Content Placeholder 4">
            <a:extLst>
              <a:ext uri="{FF2B5EF4-FFF2-40B4-BE49-F238E27FC236}">
                <a16:creationId xmlns:a16="http://schemas.microsoft.com/office/drawing/2014/main" id="{FCFC46E5-AECD-108B-15EB-5772625E931B}"/>
              </a:ext>
            </a:extLst>
          </p:cNvPr>
          <p:cNvPicPr>
            <a:picLocks noGrp="1" noChangeAspect="1"/>
          </p:cNvPicPr>
          <p:nvPr>
            <p:ph idx="1"/>
          </p:nvPr>
        </p:nvPicPr>
        <p:blipFill>
          <a:blip r:embed="rId3"/>
          <a:srcRect l="9307" t="20749" r="8768" b="39027"/>
          <a:stretch>
            <a:fillRect/>
          </a:stretch>
        </p:blipFill>
        <p:spPr>
          <a:xfrm>
            <a:off x="5664771" y="927463"/>
            <a:ext cx="5499463" cy="520382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409802596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A01907A-BF04-440F-BA0D-49BC96273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2C9A3645-D99C-E339-9AD6-DE451EE19DB6}"/>
              </a:ext>
            </a:extLst>
          </p:cNvPr>
          <p:cNvPicPr>
            <a:picLocks noGrp="1" noChangeAspect="1"/>
          </p:cNvPicPr>
          <p:nvPr>
            <p:ph idx="1"/>
          </p:nvPr>
        </p:nvPicPr>
        <p:blipFill>
          <a:blip r:embed="rId2"/>
          <a:srcRect l="8546" t="9318" r="8246" b="6819"/>
          <a:stretch>
            <a:fillRect/>
          </a:stretch>
        </p:blipFill>
        <p:spPr>
          <a:xfrm>
            <a:off x="1502229" y="391886"/>
            <a:ext cx="9405257" cy="6191793"/>
          </a:xfrm>
          <a:prstGeom prst="rect">
            <a:avLst/>
          </a:prstGeom>
        </p:spPr>
      </p:pic>
      <p:sp>
        <p:nvSpPr>
          <p:cNvPr id="6" name="TextBox 5">
            <a:extLst>
              <a:ext uri="{FF2B5EF4-FFF2-40B4-BE49-F238E27FC236}">
                <a16:creationId xmlns:a16="http://schemas.microsoft.com/office/drawing/2014/main" id="{557E35C7-9BE4-4958-B73F-585C8053B6A8}"/>
              </a:ext>
            </a:extLst>
          </p:cNvPr>
          <p:cNvSpPr txBox="1"/>
          <p:nvPr/>
        </p:nvSpPr>
        <p:spPr>
          <a:xfrm rot="17067468">
            <a:off x="-662093" y="1838718"/>
            <a:ext cx="3092995" cy="800219"/>
          </a:xfrm>
          <a:prstGeom prst="rect">
            <a:avLst/>
          </a:prstGeom>
          <a:noFill/>
        </p:spPr>
        <p:txBody>
          <a:bodyPr wrap="square" rtlCol="0">
            <a:spAutoFit/>
          </a:bodyPr>
          <a:lstStyle/>
          <a:p>
            <a:r>
              <a:rPr lang="en-US" sz="2800" dirty="0"/>
              <a:t>See  Worksheet</a:t>
            </a:r>
          </a:p>
          <a:p>
            <a:endParaRPr lang="en-US" dirty="0"/>
          </a:p>
        </p:txBody>
      </p:sp>
    </p:spTree>
    <p:extLst>
      <p:ext uri="{BB962C8B-B14F-4D97-AF65-F5344CB8AC3E}">
        <p14:creationId xmlns:p14="http://schemas.microsoft.com/office/powerpoint/2010/main" val="1112183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6B11B-8A17-45A6-9F09-07107329808E}"/>
              </a:ext>
            </a:extLst>
          </p:cNvPr>
          <p:cNvSpPr>
            <a:spLocks noGrp="1"/>
          </p:cNvSpPr>
          <p:nvPr>
            <p:ph type="title"/>
          </p:nvPr>
        </p:nvSpPr>
        <p:spPr/>
        <p:txBody>
          <a:bodyPr/>
          <a:lstStyle/>
          <a:p>
            <a:r>
              <a:rPr lang="en-US" sz="3200" dirty="0"/>
              <a:t>Chapt 10: Sickness, Death, and God’s response</a:t>
            </a:r>
          </a:p>
        </p:txBody>
      </p:sp>
      <p:sp>
        <p:nvSpPr>
          <p:cNvPr id="3" name="Content Placeholder 2">
            <a:extLst>
              <a:ext uri="{FF2B5EF4-FFF2-40B4-BE49-F238E27FC236}">
                <a16:creationId xmlns:a16="http://schemas.microsoft.com/office/drawing/2014/main" id="{9E7DF3CD-9019-ED37-83E2-730201EA980D}"/>
              </a:ext>
            </a:extLst>
          </p:cNvPr>
          <p:cNvSpPr>
            <a:spLocks noGrp="1"/>
          </p:cNvSpPr>
          <p:nvPr>
            <p:ph idx="1"/>
          </p:nvPr>
        </p:nvSpPr>
        <p:spPr>
          <a:xfrm>
            <a:off x="810000" y="2076994"/>
            <a:ext cx="10571998" cy="4637315"/>
          </a:xfrm>
        </p:spPr>
        <p:txBody>
          <a:bodyPr anchor="t">
            <a:normAutofit/>
          </a:bodyPr>
          <a:lstStyle/>
          <a:p>
            <a:pPr marL="0" indent="0">
              <a:buNone/>
            </a:pPr>
            <a:r>
              <a:rPr lang="en-US" sz="2800" dirty="0"/>
              <a:t>	</a:t>
            </a:r>
          </a:p>
          <a:p>
            <a:pPr marL="0" indent="0">
              <a:buNone/>
            </a:pPr>
            <a:r>
              <a:rPr lang="en-US" sz="2800" dirty="0"/>
              <a:t>	</a:t>
            </a:r>
            <a:r>
              <a:rPr lang="en-US" sz="3200" dirty="0"/>
              <a:t>Sickness and death entered this world through the fall of humanity. Because of the Fall, Satan has used sickness and disease to oppress people. God, however, has made provisions for healing. Divine healing confirms the power and love of God. Its focus is the person of Jesus Christ and the advancement of His kingdom.</a:t>
            </a:r>
          </a:p>
        </p:txBody>
      </p:sp>
    </p:spTree>
    <p:extLst>
      <p:ext uri="{BB962C8B-B14F-4D97-AF65-F5344CB8AC3E}">
        <p14:creationId xmlns:p14="http://schemas.microsoft.com/office/powerpoint/2010/main" val="410609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A01907A-BF04-440F-BA0D-49BC96273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DB78C23-AED9-7846-D8F0-945F859C12B4}"/>
              </a:ext>
            </a:extLst>
          </p:cNvPr>
          <p:cNvPicPr>
            <a:picLocks noChangeAspect="1"/>
          </p:cNvPicPr>
          <p:nvPr/>
        </p:nvPicPr>
        <p:blipFill>
          <a:blip r:embed="rId2"/>
          <a:srcRect b="7798"/>
          <a:stretch>
            <a:fillRect/>
          </a:stretch>
        </p:blipFill>
        <p:spPr>
          <a:xfrm>
            <a:off x="1326776" y="326571"/>
            <a:ext cx="9233648" cy="6204858"/>
          </a:xfrm>
          <a:prstGeom prst="rect">
            <a:avLst/>
          </a:prstGeom>
        </p:spPr>
      </p:pic>
    </p:spTree>
    <p:extLst>
      <p:ext uri="{BB962C8B-B14F-4D97-AF65-F5344CB8AC3E}">
        <p14:creationId xmlns:p14="http://schemas.microsoft.com/office/powerpoint/2010/main" val="3631212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A097F-8BDD-DEFF-BE8C-0FFD0BB39690}"/>
              </a:ext>
            </a:extLst>
          </p:cNvPr>
          <p:cNvSpPr>
            <a:spLocks noGrp="1"/>
          </p:cNvSpPr>
          <p:nvPr>
            <p:ph type="title"/>
          </p:nvPr>
        </p:nvSpPr>
        <p:spPr>
          <a:xfrm>
            <a:off x="810001" y="274320"/>
            <a:ext cx="10571998" cy="1326198"/>
          </a:xfrm>
        </p:spPr>
        <p:txBody>
          <a:bodyPr/>
          <a:lstStyle/>
          <a:p>
            <a:pPr algn="ctr"/>
            <a:br>
              <a:rPr lang="en-US" dirty="0"/>
            </a:br>
            <a:br>
              <a:rPr lang="en-US" dirty="0"/>
            </a:br>
            <a:br>
              <a:rPr lang="en-US" dirty="0"/>
            </a:br>
            <a:br>
              <a:rPr lang="en-US" dirty="0"/>
            </a:br>
            <a:r>
              <a:rPr lang="en-US" dirty="0"/>
              <a:t>Claiming the Promise of Health and Healing</a:t>
            </a:r>
          </a:p>
        </p:txBody>
      </p:sp>
      <p:sp>
        <p:nvSpPr>
          <p:cNvPr id="3" name="Content Placeholder 2">
            <a:extLst>
              <a:ext uri="{FF2B5EF4-FFF2-40B4-BE49-F238E27FC236}">
                <a16:creationId xmlns:a16="http://schemas.microsoft.com/office/drawing/2014/main" id="{B98A5AC3-4BD8-1A02-1DCB-439E8FB183F7}"/>
              </a:ext>
            </a:extLst>
          </p:cNvPr>
          <p:cNvSpPr>
            <a:spLocks noGrp="1"/>
          </p:cNvSpPr>
          <p:nvPr>
            <p:ph idx="1"/>
          </p:nvPr>
        </p:nvSpPr>
        <p:spPr>
          <a:xfrm>
            <a:off x="1203960" y="2395155"/>
            <a:ext cx="9784080" cy="4188525"/>
          </a:xfrm>
        </p:spPr>
        <p:txBody>
          <a:bodyPr anchor="t">
            <a:normAutofit lnSpcReduction="10000"/>
          </a:bodyPr>
          <a:lstStyle/>
          <a:p>
            <a:pPr marL="0" indent="0">
              <a:buNone/>
            </a:pPr>
            <a:r>
              <a:rPr lang="en-US" dirty="0"/>
              <a:t>	</a:t>
            </a:r>
            <a:r>
              <a:rPr lang="en-US" sz="3200" dirty="0"/>
              <a:t>Since we are redeemed from the curse of sin and the works of Satan through the death of Christ on the Cross, and since sickness is part of the curse of sin, it follows that healing, or the conquest of sickness, flows from Christ’s redemptive work. Both body and soul were contaminated by the Fall. Christ’s death provided restoration for both, in physical and spiritual healing.</a:t>
            </a:r>
          </a:p>
          <a:p>
            <a:endParaRPr lang="en-US" dirty="0"/>
          </a:p>
        </p:txBody>
      </p:sp>
    </p:spTree>
    <p:extLst>
      <p:ext uri="{BB962C8B-B14F-4D97-AF65-F5344CB8AC3E}">
        <p14:creationId xmlns:p14="http://schemas.microsoft.com/office/powerpoint/2010/main" val="1876603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392AA-E03A-31A8-B17B-4A61422F0322}"/>
              </a:ext>
            </a:extLst>
          </p:cNvPr>
          <p:cNvSpPr>
            <a:spLocks noGrp="1"/>
          </p:cNvSpPr>
          <p:nvPr>
            <p:ph type="title"/>
          </p:nvPr>
        </p:nvSpPr>
        <p:spPr/>
        <p:txBody>
          <a:bodyPr/>
          <a:lstStyle/>
          <a:p>
            <a:pPr algn="ctr"/>
            <a:r>
              <a:rPr lang="en-US" dirty="0"/>
              <a:t>Three Great Dimensions of Healing:</a:t>
            </a:r>
          </a:p>
        </p:txBody>
      </p:sp>
      <p:sp>
        <p:nvSpPr>
          <p:cNvPr id="3" name="Content Placeholder 2">
            <a:extLst>
              <a:ext uri="{FF2B5EF4-FFF2-40B4-BE49-F238E27FC236}">
                <a16:creationId xmlns:a16="http://schemas.microsoft.com/office/drawing/2014/main" id="{E17C1229-810E-E332-CE37-7B8EA69CC0FA}"/>
              </a:ext>
            </a:extLst>
          </p:cNvPr>
          <p:cNvSpPr>
            <a:spLocks noGrp="1"/>
          </p:cNvSpPr>
          <p:nvPr>
            <p:ph idx="1"/>
          </p:nvPr>
        </p:nvSpPr>
        <p:spPr>
          <a:xfrm>
            <a:off x="158930" y="2075545"/>
            <a:ext cx="11874137" cy="4691015"/>
          </a:xfrm>
        </p:spPr>
        <p:txBody>
          <a:bodyPr anchor="t">
            <a:normAutofit lnSpcReduction="10000"/>
          </a:bodyPr>
          <a:lstStyle/>
          <a:p>
            <a:pPr marL="0" indent="0">
              <a:buNone/>
            </a:pPr>
            <a:r>
              <a:rPr lang="en-US" sz="2400" dirty="0"/>
              <a:t>1. Healing in the Atonement (a provision from the sufferings of Christ)</a:t>
            </a:r>
          </a:p>
          <a:p>
            <a:pPr marL="0" indent="0">
              <a:buNone/>
            </a:pPr>
            <a:r>
              <a:rPr lang="en-US" sz="2400" dirty="0"/>
              <a:t>2. Healing through the gifts of the Spirit (a provision we must seek) </a:t>
            </a:r>
          </a:p>
          <a:p>
            <a:pPr marL="0" indent="0">
              <a:buNone/>
            </a:pPr>
            <a:r>
              <a:rPr lang="en-US" sz="2400" dirty="0"/>
              <a:t>3. Healing in the resurrection (a provision for the future for every child of God)</a:t>
            </a:r>
          </a:p>
          <a:p>
            <a:pPr marL="0" indent="0">
              <a:buNone/>
            </a:pPr>
            <a:r>
              <a:rPr lang="en-US" sz="2400" b="1" dirty="0"/>
              <a:t>How do these three dimensions of healing relate to the healing ministry of Jesus today?</a:t>
            </a:r>
          </a:p>
          <a:p>
            <a:pPr>
              <a:buAutoNum type="arabicParenBoth"/>
            </a:pPr>
            <a:r>
              <a:rPr lang="en-US" sz="2400" i="1" dirty="0"/>
              <a:t>Healing today is still based on the provision of Christ in the Atonement.</a:t>
            </a:r>
          </a:p>
          <a:p>
            <a:pPr>
              <a:buAutoNum type="arabicParenBoth"/>
            </a:pPr>
            <a:r>
              <a:rPr lang="en-US" sz="2400" i="1" dirty="0"/>
              <a:t> Jesus still heals people today through the gifts of the Spirit, and we are encouraged to seek these gifts. </a:t>
            </a:r>
          </a:p>
          <a:p>
            <a:pPr>
              <a:buAutoNum type="arabicParenBoth"/>
            </a:pPr>
            <a:r>
              <a:rPr lang="en-US" sz="2400" i="1" dirty="0"/>
              <a:t>Although we may not understand why some are not</a:t>
            </a:r>
            <a:r>
              <a:rPr lang="en-US" sz="2400" dirty="0"/>
              <a:t> </a:t>
            </a:r>
            <a:r>
              <a:rPr lang="en-US" sz="2400" i="1" dirty="0"/>
              <a:t>healed today, we have the assurance that every child of God will be completely healed in the resurrection.</a:t>
            </a:r>
            <a:endParaRPr lang="en-US" sz="2400" dirty="0"/>
          </a:p>
          <a:p>
            <a:pPr marL="0" indent="0">
              <a:buNone/>
            </a:pPr>
            <a:endParaRPr lang="en-US" sz="2400" b="1" dirty="0"/>
          </a:p>
          <a:p>
            <a:pPr marL="0" indent="0">
              <a:buNone/>
            </a:pPr>
            <a:endParaRPr lang="en-US" sz="2400" dirty="0"/>
          </a:p>
          <a:p>
            <a:pPr marL="0" indent="0">
              <a:buNone/>
            </a:pPr>
            <a:endParaRPr lang="en-US" dirty="0"/>
          </a:p>
          <a:p>
            <a:endParaRPr lang="en-US" dirty="0"/>
          </a:p>
        </p:txBody>
      </p:sp>
    </p:spTree>
    <p:extLst>
      <p:ext uri="{BB962C8B-B14F-4D97-AF65-F5344CB8AC3E}">
        <p14:creationId xmlns:p14="http://schemas.microsoft.com/office/powerpoint/2010/main" val="2070387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0A9F7-86C4-A468-B20C-3C8923C704E3}"/>
              </a:ext>
            </a:extLst>
          </p:cNvPr>
          <p:cNvSpPr>
            <a:spLocks noGrp="1"/>
          </p:cNvSpPr>
          <p:nvPr>
            <p:ph type="title"/>
          </p:nvPr>
        </p:nvSpPr>
        <p:spPr>
          <a:xfrm>
            <a:off x="810000" y="130629"/>
            <a:ext cx="10571998" cy="1287009"/>
          </a:xfrm>
        </p:spPr>
        <p:txBody>
          <a:bodyPr/>
          <a:lstStyle/>
          <a:p>
            <a:pPr algn="ctr"/>
            <a:r>
              <a:rPr lang="en-US" dirty="0"/>
              <a:t>Chapter 11:  Fulfillment of the Promise of </a:t>
            </a:r>
            <a:br>
              <a:rPr lang="en-US" dirty="0"/>
            </a:br>
            <a:r>
              <a:rPr lang="en-US" dirty="0"/>
              <a:t>Divine Healing</a:t>
            </a:r>
          </a:p>
        </p:txBody>
      </p:sp>
      <p:sp>
        <p:nvSpPr>
          <p:cNvPr id="3" name="Content Placeholder 2">
            <a:extLst>
              <a:ext uri="{FF2B5EF4-FFF2-40B4-BE49-F238E27FC236}">
                <a16:creationId xmlns:a16="http://schemas.microsoft.com/office/drawing/2014/main" id="{824096F6-725B-A0A6-6B49-8718DD88B714}"/>
              </a:ext>
            </a:extLst>
          </p:cNvPr>
          <p:cNvSpPr>
            <a:spLocks noGrp="1"/>
          </p:cNvSpPr>
          <p:nvPr>
            <p:ph idx="1"/>
          </p:nvPr>
        </p:nvSpPr>
        <p:spPr>
          <a:xfrm>
            <a:off x="1698171" y="2222287"/>
            <a:ext cx="9326880" cy="4413644"/>
          </a:xfrm>
        </p:spPr>
        <p:txBody>
          <a:bodyPr anchor="t">
            <a:normAutofit lnSpcReduction="10000"/>
          </a:bodyPr>
          <a:lstStyle/>
          <a:p>
            <a:pPr marL="0" indent="0">
              <a:buNone/>
            </a:pPr>
            <a:r>
              <a:rPr lang="en-US" dirty="0"/>
              <a:t>	</a:t>
            </a:r>
          </a:p>
          <a:p>
            <a:pPr marL="0" indent="0">
              <a:buNone/>
            </a:pPr>
            <a:r>
              <a:rPr lang="en-US" sz="2800" dirty="0"/>
              <a:t>	</a:t>
            </a:r>
            <a:r>
              <a:rPr lang="en-US" sz="3200" dirty="0"/>
              <a:t>Just as salvation is by grace through faith (Ephesians 2:8), so the healing ministry of Christ is ours by His grace, or unmerited favor. We neither earn nor deserve healing; it is a gift. The fact that healing is provided for us does not rule out suffering for the sake of Christ and the gospel. Yet we can boldly proclaim, in our suffering, that God does heal.</a:t>
            </a:r>
          </a:p>
        </p:txBody>
      </p:sp>
    </p:spTree>
    <p:extLst>
      <p:ext uri="{BB962C8B-B14F-4D97-AF65-F5344CB8AC3E}">
        <p14:creationId xmlns:p14="http://schemas.microsoft.com/office/powerpoint/2010/main" val="2154455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AB77-4215-0F78-5F75-576135F547B0}"/>
              </a:ext>
            </a:extLst>
          </p:cNvPr>
          <p:cNvSpPr>
            <a:spLocks noGrp="1"/>
          </p:cNvSpPr>
          <p:nvPr>
            <p:ph type="title"/>
          </p:nvPr>
        </p:nvSpPr>
        <p:spPr/>
        <p:txBody>
          <a:bodyPr/>
          <a:lstStyle/>
          <a:p>
            <a:pPr algn="ctr"/>
            <a:br>
              <a:rPr lang="en-US" sz="3600" dirty="0"/>
            </a:br>
            <a:br>
              <a:rPr lang="en-US" sz="3600" dirty="0"/>
            </a:br>
            <a:br>
              <a:rPr lang="en-US" sz="3600" dirty="0"/>
            </a:br>
            <a:r>
              <a:rPr lang="en-US" sz="3600" dirty="0"/>
              <a:t>What other types of restoration are included in divine healing?</a:t>
            </a:r>
          </a:p>
        </p:txBody>
      </p:sp>
      <p:sp>
        <p:nvSpPr>
          <p:cNvPr id="3" name="Content Placeholder 2">
            <a:extLst>
              <a:ext uri="{FF2B5EF4-FFF2-40B4-BE49-F238E27FC236}">
                <a16:creationId xmlns:a16="http://schemas.microsoft.com/office/drawing/2014/main" id="{BC574DC2-EE5E-0DC2-FFA6-DBF7AAB7AB5D}"/>
              </a:ext>
            </a:extLst>
          </p:cNvPr>
          <p:cNvSpPr>
            <a:spLocks noGrp="1"/>
          </p:cNvSpPr>
          <p:nvPr>
            <p:ph idx="1"/>
          </p:nvPr>
        </p:nvSpPr>
        <p:spPr>
          <a:xfrm>
            <a:off x="810000" y="2653361"/>
            <a:ext cx="10554574" cy="3636511"/>
          </a:xfrm>
        </p:spPr>
        <p:txBody>
          <a:bodyPr anchor="t"/>
          <a:lstStyle/>
          <a:p>
            <a:pPr marL="0" indent="0">
              <a:buNone/>
            </a:pPr>
            <a:r>
              <a:rPr lang="en-US" sz="3200" i="1" dirty="0"/>
              <a:t>Salvation brings healing to the soul. Jesus brings deliverance from</a:t>
            </a:r>
            <a:r>
              <a:rPr lang="en-US" sz="3200" dirty="0"/>
              <a:t> </a:t>
            </a:r>
            <a:r>
              <a:rPr lang="en-US" sz="3200" i="1" dirty="0"/>
              <a:t>addiction through His personal intervention and transformation in</a:t>
            </a:r>
            <a:r>
              <a:rPr lang="en-US" sz="3200" dirty="0"/>
              <a:t> </a:t>
            </a:r>
            <a:r>
              <a:rPr lang="en-US" sz="3200" i="1" dirty="0"/>
              <a:t>people’s lives. Bondage to worry, fear, and traumatic events of the past</a:t>
            </a:r>
            <a:r>
              <a:rPr lang="en-US" sz="3200" dirty="0"/>
              <a:t> </a:t>
            </a:r>
            <a:r>
              <a:rPr lang="en-US" sz="3200" i="1" dirty="0"/>
              <a:t>can be broken through the restoring work of Christ. He “heals the</a:t>
            </a:r>
            <a:r>
              <a:rPr lang="en-US" sz="3200" dirty="0"/>
              <a:t> </a:t>
            </a:r>
            <a:r>
              <a:rPr lang="en-US" sz="3200" i="1" dirty="0"/>
              <a:t>brokenhearted, and binds up their wounds” (Psalm 147:3).</a:t>
            </a:r>
            <a:endParaRPr lang="en-US" sz="3200" dirty="0"/>
          </a:p>
          <a:p>
            <a:pPr marL="0" indent="0">
              <a:buNone/>
            </a:pPr>
            <a:endParaRPr lang="en-US" dirty="0"/>
          </a:p>
        </p:txBody>
      </p:sp>
    </p:spTree>
    <p:extLst>
      <p:ext uri="{BB962C8B-B14F-4D97-AF65-F5344CB8AC3E}">
        <p14:creationId xmlns:p14="http://schemas.microsoft.com/office/powerpoint/2010/main" val="2280575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A2B2E-577E-D51B-F726-D23AC7A1F6F5}"/>
              </a:ext>
            </a:extLst>
          </p:cNvPr>
          <p:cNvSpPr>
            <a:spLocks noGrp="1"/>
          </p:cNvSpPr>
          <p:nvPr>
            <p:ph type="title"/>
          </p:nvPr>
        </p:nvSpPr>
        <p:spPr/>
        <p:txBody>
          <a:bodyPr/>
          <a:lstStyle/>
          <a:p>
            <a:pPr algn="ctr"/>
            <a:r>
              <a:rPr lang="en-US" dirty="0"/>
              <a:t>Approaching our healing:</a:t>
            </a:r>
          </a:p>
        </p:txBody>
      </p:sp>
      <p:sp>
        <p:nvSpPr>
          <p:cNvPr id="3" name="Content Placeholder 2">
            <a:extLst>
              <a:ext uri="{FF2B5EF4-FFF2-40B4-BE49-F238E27FC236}">
                <a16:creationId xmlns:a16="http://schemas.microsoft.com/office/drawing/2014/main" id="{A33FA679-B0CA-0AA7-CAA0-19244F464AF5}"/>
              </a:ext>
            </a:extLst>
          </p:cNvPr>
          <p:cNvSpPr>
            <a:spLocks noGrp="1"/>
          </p:cNvSpPr>
          <p:nvPr>
            <p:ph idx="1"/>
          </p:nvPr>
        </p:nvSpPr>
        <p:spPr>
          <a:xfrm>
            <a:off x="378823" y="2222287"/>
            <a:ext cx="11534503" cy="4361393"/>
          </a:xfrm>
        </p:spPr>
        <p:txBody>
          <a:bodyPr anchor="t">
            <a:normAutofit fontScale="92500"/>
          </a:bodyPr>
          <a:lstStyle/>
          <a:p>
            <a:pPr marL="0" indent="0" algn="ctr">
              <a:buNone/>
            </a:pPr>
            <a:r>
              <a:rPr lang="en-US" sz="2800" dirty="0"/>
              <a:t>Faith in Jesus as the Healer is central to healing. Yet it </a:t>
            </a:r>
            <a:r>
              <a:rPr lang="en-US" sz="2800" u="sng" dirty="0"/>
              <a:t>is not a “name it and claim it” type of faith</a:t>
            </a:r>
            <a:r>
              <a:rPr lang="en-US" sz="2800" dirty="0"/>
              <a:t> that must be worked up by an individual. Rather, Jesus Christ alone is the source of our faith. Genuine faith that brings God’s intervention into our lives has been, and always will be, a supernatural gift that comes from God. This gift of faith comes through Jesus Christ and our relationship with Him. Gifts of healing are among the manifestations of the Spirit provided for edifying and strengthening the church (1 Corinthians 12:9). Like other gifts, healing is imparted by the Spirit through members of the Body. This reminds us of the important role of the Christian community in healing.</a:t>
            </a:r>
          </a:p>
          <a:p>
            <a:pPr marL="0" indent="0">
              <a:buNone/>
            </a:pPr>
            <a:endParaRPr lang="en-US" dirty="0"/>
          </a:p>
        </p:txBody>
      </p:sp>
    </p:spTree>
    <p:extLst>
      <p:ext uri="{BB962C8B-B14F-4D97-AF65-F5344CB8AC3E}">
        <p14:creationId xmlns:p14="http://schemas.microsoft.com/office/powerpoint/2010/main" val="2230911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329DB4F-8F55-E843-A972-3BAF50EFE2CB}"/>
              </a:ext>
            </a:extLst>
          </p:cNvPr>
          <p:cNvSpPr>
            <a:spLocks noGrp="1"/>
          </p:cNvSpPr>
          <p:nvPr>
            <p:ph type="title"/>
          </p:nvPr>
        </p:nvSpPr>
        <p:spPr/>
        <p:txBody>
          <a:bodyPr/>
          <a:lstStyle/>
          <a:p>
            <a:pPr algn="ctr"/>
            <a:r>
              <a:rPr lang="en-US" dirty="0"/>
              <a:t>Approaching our healing </a:t>
            </a:r>
            <a:r>
              <a:rPr lang="en-US" sz="3200" dirty="0"/>
              <a:t>(continued):</a:t>
            </a:r>
          </a:p>
        </p:txBody>
      </p:sp>
      <p:pic>
        <p:nvPicPr>
          <p:cNvPr id="5" name="Content Placeholder 4">
            <a:extLst>
              <a:ext uri="{FF2B5EF4-FFF2-40B4-BE49-F238E27FC236}">
                <a16:creationId xmlns:a16="http://schemas.microsoft.com/office/drawing/2014/main" id="{46D39054-9CDE-2D1B-A360-E63B5D5471E7}"/>
              </a:ext>
            </a:extLst>
          </p:cNvPr>
          <p:cNvPicPr>
            <a:picLocks noGrp="1" noChangeAspect="1"/>
          </p:cNvPicPr>
          <p:nvPr>
            <p:ph sz="half" idx="1"/>
          </p:nvPr>
        </p:nvPicPr>
        <p:blipFill>
          <a:blip r:embed="rId2"/>
          <a:srcRect l="8916" t="5518" r="10289" b="48822"/>
          <a:stretch>
            <a:fillRect/>
          </a:stretch>
        </p:blipFill>
        <p:spPr>
          <a:xfrm>
            <a:off x="317863" y="2246812"/>
            <a:ext cx="4815840" cy="4389120"/>
          </a:xfrm>
          <a:prstGeom prst="rect">
            <a:avLst/>
          </a:prstGeom>
        </p:spPr>
      </p:pic>
      <p:sp>
        <p:nvSpPr>
          <p:cNvPr id="7" name="Content Placeholder 6">
            <a:extLst>
              <a:ext uri="{FF2B5EF4-FFF2-40B4-BE49-F238E27FC236}">
                <a16:creationId xmlns:a16="http://schemas.microsoft.com/office/drawing/2014/main" id="{B4AC7B51-7735-C78F-4779-80FC2C31AD5D}"/>
              </a:ext>
            </a:extLst>
          </p:cNvPr>
          <p:cNvSpPr>
            <a:spLocks noGrp="1"/>
          </p:cNvSpPr>
          <p:nvPr>
            <p:ph sz="half" idx="2"/>
          </p:nvPr>
        </p:nvSpPr>
        <p:spPr>
          <a:xfrm>
            <a:off x="5342709" y="2024743"/>
            <a:ext cx="6531428" cy="4611188"/>
          </a:xfrm>
        </p:spPr>
        <p:txBody>
          <a:bodyPr anchor="t">
            <a:normAutofit lnSpcReduction="10000"/>
          </a:bodyPr>
          <a:lstStyle/>
          <a:p>
            <a:pPr marL="0" indent="0">
              <a:buNone/>
            </a:pPr>
            <a:r>
              <a:rPr lang="en-US" sz="2600" b="1" dirty="0"/>
              <a:t>How can the community of believers be an important factor in healing?</a:t>
            </a:r>
          </a:p>
          <a:p>
            <a:pPr>
              <a:buAutoNum type="arabicParenBoth"/>
            </a:pPr>
            <a:r>
              <a:rPr lang="en-US" sz="2600" i="1" dirty="0"/>
              <a:t>Individuals and groups of</a:t>
            </a:r>
            <a:r>
              <a:rPr lang="en-US" sz="2600" dirty="0"/>
              <a:t> </a:t>
            </a:r>
            <a:r>
              <a:rPr lang="en-US" sz="2600" i="1" dirty="0"/>
              <a:t>believers can lay hands on the sick and pray for them. </a:t>
            </a:r>
          </a:p>
          <a:p>
            <a:pPr>
              <a:buAutoNum type="arabicParenBoth"/>
            </a:pPr>
            <a:r>
              <a:rPr lang="en-US" sz="2600" i="1" dirty="0"/>
              <a:t>The gifts of</a:t>
            </a:r>
            <a:r>
              <a:rPr lang="en-US" sz="2600" dirty="0"/>
              <a:t> </a:t>
            </a:r>
            <a:r>
              <a:rPr lang="en-US" sz="2600" i="1" dirty="0"/>
              <a:t>the Spirit, including gifts of healing, can be manifested through the</a:t>
            </a:r>
            <a:r>
              <a:rPr lang="en-US" sz="2600" dirty="0"/>
              <a:t> </a:t>
            </a:r>
            <a:r>
              <a:rPr lang="en-US" sz="2600" i="1" dirty="0"/>
              <a:t>body of Christ. </a:t>
            </a:r>
          </a:p>
          <a:p>
            <a:pPr>
              <a:buAutoNum type="arabicParenBoth"/>
            </a:pPr>
            <a:r>
              <a:rPr lang="en-US" sz="2600" i="1" dirty="0"/>
              <a:t>The elders of the church can anoint the sick with oil</a:t>
            </a:r>
            <a:r>
              <a:rPr lang="en-US" sz="2600" dirty="0"/>
              <a:t> </a:t>
            </a:r>
            <a:r>
              <a:rPr lang="en-US" sz="2600" i="1" dirty="0"/>
              <a:t>and pray for healing (James 5:14–15).</a:t>
            </a:r>
            <a:endParaRPr lang="en-US" sz="26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12639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Quotable</Template>
  <TotalTime>76</TotalTime>
  <Words>787</Words>
  <Application>Microsoft Macintosh PowerPoint</Application>
  <PresentationFormat>Widescreen</PresentationFormat>
  <Paragraphs>33</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Century Gothic</vt:lpstr>
      <vt:lpstr>Wingdings 2</vt:lpstr>
      <vt:lpstr>Quotable</vt:lpstr>
      <vt:lpstr>Intro to Pentecostal Doctrine Unit 4, Chapters 10 &amp; 11</vt:lpstr>
      <vt:lpstr>Chapt 10: Sickness, Death, and God’s response</vt:lpstr>
      <vt:lpstr>PowerPoint Presentation</vt:lpstr>
      <vt:lpstr>    Claiming the Promise of Health and Healing</vt:lpstr>
      <vt:lpstr>Three Great Dimensions of Healing:</vt:lpstr>
      <vt:lpstr>Chapter 11:  Fulfillment of the Promise of  Divine Healing</vt:lpstr>
      <vt:lpstr>   What other types of restoration are included in divine healing?</vt:lpstr>
      <vt:lpstr>Approaching our healing:</vt:lpstr>
      <vt:lpstr>Approaching our healing (continued):</vt:lpstr>
      <vt:lpstr>When healing does not come in our time:</vt:lpstr>
      <vt:lpstr>Principles when waiting for God’s healing: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1</cp:revision>
  <dcterms:created xsi:type="dcterms:W3CDTF">2026-05-26T18:39:13Z</dcterms:created>
  <dcterms:modified xsi:type="dcterms:W3CDTF">2026-05-26T19:55:14Z</dcterms:modified>
</cp:coreProperties>
</file>