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60"/>
    <p:restoredTop sz="94628"/>
  </p:normalViewPr>
  <p:slideViewPr>
    <p:cSldViewPr snapToGrid="0">
      <p:cViewPr varScale="1">
        <p:scale>
          <a:sx n="98" d="100"/>
          <a:sy n="98" d="100"/>
        </p:scale>
        <p:origin x="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6/10/26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6/10/26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6/10/26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6/10/26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6/10/26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6/10/26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3.emf"/><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e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2.png"/><Relationship Id="rId7" Type="http://schemas.openxmlformats.org/officeDocument/2006/relationships/image" Target="../media/image10.emf"/><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1869F-52A6-3804-D9FE-73CFCD2156BB}"/>
              </a:ext>
            </a:extLst>
          </p:cNvPr>
          <p:cNvSpPr>
            <a:spLocks noGrp="1"/>
          </p:cNvSpPr>
          <p:nvPr>
            <p:ph type="ctrTitle"/>
          </p:nvPr>
        </p:nvSpPr>
        <p:spPr/>
        <p:txBody>
          <a:bodyPr anchor="ctr"/>
          <a:lstStyle/>
          <a:p>
            <a:pPr algn="ctr"/>
            <a:r>
              <a:rPr lang="en-US" sz="4000" dirty="0"/>
              <a:t>Intro to Pentecostal Doctrine</a:t>
            </a:r>
            <a:br>
              <a:rPr lang="en-US" sz="4000" dirty="0"/>
            </a:br>
            <a:r>
              <a:rPr lang="en-US" sz="4000" dirty="0"/>
              <a:t>Theo 114</a:t>
            </a:r>
          </a:p>
        </p:txBody>
      </p:sp>
      <p:sp>
        <p:nvSpPr>
          <p:cNvPr id="3" name="Subtitle 2">
            <a:extLst>
              <a:ext uri="{FF2B5EF4-FFF2-40B4-BE49-F238E27FC236}">
                <a16:creationId xmlns:a16="http://schemas.microsoft.com/office/drawing/2014/main" id="{32255C8B-4300-3871-B764-4A10D1EFC475}"/>
              </a:ext>
            </a:extLst>
          </p:cNvPr>
          <p:cNvSpPr>
            <a:spLocks noGrp="1"/>
          </p:cNvSpPr>
          <p:nvPr>
            <p:ph type="subTitle" idx="1"/>
          </p:nvPr>
        </p:nvSpPr>
        <p:spPr/>
        <p:txBody>
          <a:bodyPr>
            <a:normAutofit/>
          </a:bodyPr>
          <a:lstStyle/>
          <a:p>
            <a:pPr algn="ctr"/>
            <a:r>
              <a:rPr lang="en-US" sz="2800" dirty="0">
                <a:solidFill>
                  <a:schemeClr val="tx1"/>
                </a:solidFill>
              </a:rPr>
              <a:t>Chapters 12 &amp; 13</a:t>
            </a:r>
          </a:p>
        </p:txBody>
      </p:sp>
    </p:spTree>
    <p:extLst>
      <p:ext uri="{BB962C8B-B14F-4D97-AF65-F5344CB8AC3E}">
        <p14:creationId xmlns:p14="http://schemas.microsoft.com/office/powerpoint/2010/main" val="4045729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1DDF4-4C46-DF37-CDC6-593B0B3699B7}"/>
              </a:ext>
            </a:extLst>
          </p:cNvPr>
          <p:cNvSpPr>
            <a:spLocks noGrp="1"/>
          </p:cNvSpPr>
          <p:nvPr>
            <p:ph type="title"/>
          </p:nvPr>
        </p:nvSpPr>
        <p:spPr>
          <a:xfrm>
            <a:off x="646111" y="452718"/>
            <a:ext cx="9404723" cy="696813"/>
          </a:xfrm>
        </p:spPr>
        <p:txBody>
          <a:bodyPr/>
          <a:lstStyle/>
          <a:p>
            <a:pPr algn="ctr"/>
            <a:r>
              <a:rPr lang="en-US" dirty="0"/>
              <a:t>Summary of believers’ judgement</a:t>
            </a:r>
          </a:p>
        </p:txBody>
      </p:sp>
      <p:sp>
        <p:nvSpPr>
          <p:cNvPr id="3" name="Content Placeholder 2">
            <a:extLst>
              <a:ext uri="{FF2B5EF4-FFF2-40B4-BE49-F238E27FC236}">
                <a16:creationId xmlns:a16="http://schemas.microsoft.com/office/drawing/2014/main" id="{69188BA6-5FD6-C111-C9A3-46206FC49CEF}"/>
              </a:ext>
            </a:extLst>
          </p:cNvPr>
          <p:cNvSpPr>
            <a:spLocks noGrp="1"/>
          </p:cNvSpPr>
          <p:nvPr>
            <p:ph idx="1"/>
          </p:nvPr>
        </p:nvSpPr>
        <p:spPr>
          <a:xfrm>
            <a:off x="470264" y="1528354"/>
            <a:ext cx="11351622" cy="4720045"/>
          </a:xfrm>
        </p:spPr>
        <p:txBody>
          <a:bodyPr>
            <a:normAutofit/>
          </a:bodyPr>
          <a:lstStyle/>
          <a:p>
            <a:pPr marL="0" indent="0">
              <a:buNone/>
            </a:pPr>
            <a:r>
              <a:rPr lang="en-US" sz="2800" dirty="0"/>
              <a:t>(From Bible Hub commentary):</a:t>
            </a:r>
          </a:p>
          <a:p>
            <a:pPr marL="0" indent="0">
              <a:buNone/>
            </a:pPr>
            <a:endParaRPr lang="en-US" sz="2800" dirty="0"/>
          </a:p>
          <a:p>
            <a:pPr marL="0" indent="0">
              <a:buNone/>
            </a:pPr>
            <a:r>
              <a:rPr lang="en-US" sz="2800" dirty="0"/>
              <a:t>“I Cor 3: 13 assures that every believer’s labor will face Christ’s penetrating evaluation. On the appointed Day, His holy fire will expose motives, refine actions, and distinguish what was done for His glory from what was done for self. Enduring works will gain eternal reward; combustible works is lost, though the worker is saved. Living with that certainty fuels humility, careful building, and wholehearted service today – knowing the Master Builder will soon inspect His house.”</a:t>
            </a:r>
          </a:p>
        </p:txBody>
      </p:sp>
    </p:spTree>
    <p:extLst>
      <p:ext uri="{BB962C8B-B14F-4D97-AF65-F5344CB8AC3E}">
        <p14:creationId xmlns:p14="http://schemas.microsoft.com/office/powerpoint/2010/main" val="4143766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3CC8D252-8044-458D-A776-6A5833FEFD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6" name="Picture 35">
            <a:extLst>
              <a:ext uri="{FF2B5EF4-FFF2-40B4-BE49-F238E27FC236}">
                <a16:creationId xmlns:a16="http://schemas.microsoft.com/office/drawing/2014/main" id="{E884AA69-7728-499C-8FA7-A3FCA738EB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7" name="Oval 36">
            <a:extLst>
              <a:ext uri="{FF2B5EF4-FFF2-40B4-BE49-F238E27FC236}">
                <a16:creationId xmlns:a16="http://schemas.microsoft.com/office/drawing/2014/main" id="{79760FB8-CC91-426C-9EF3-A58786866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38" name="Picture 37">
            <a:extLst>
              <a:ext uri="{FF2B5EF4-FFF2-40B4-BE49-F238E27FC236}">
                <a16:creationId xmlns:a16="http://schemas.microsoft.com/office/drawing/2014/main" id="{CE274F2C-FBD9-4A60-B6A0-FB7532F599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9" name="Picture 38">
            <a:extLst>
              <a:ext uri="{FF2B5EF4-FFF2-40B4-BE49-F238E27FC236}">
                <a16:creationId xmlns:a16="http://schemas.microsoft.com/office/drawing/2014/main" id="{D543DFE3-F007-48D9-A223-F7351802D4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40" name="Rectangle 39">
            <a:extLst>
              <a:ext uri="{FF2B5EF4-FFF2-40B4-BE49-F238E27FC236}">
                <a16:creationId xmlns:a16="http://schemas.microsoft.com/office/drawing/2014/main" id="{09E7EBD1-9868-4F2F-B4FF-A89B93CFB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Rectangle 40">
            <a:extLst>
              <a:ext uri="{FF2B5EF4-FFF2-40B4-BE49-F238E27FC236}">
                <a16:creationId xmlns:a16="http://schemas.microsoft.com/office/drawing/2014/main" id="{B84B712E-6BBF-4241-BAB7-D7E064B173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F5F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42" name="Rectangle 41">
            <a:extLst>
              <a:ext uri="{FF2B5EF4-FFF2-40B4-BE49-F238E27FC236}">
                <a16:creationId xmlns:a16="http://schemas.microsoft.com/office/drawing/2014/main" id="{D22F3D4E-E5F5-4623-B278-D7E30BEF9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7D389003-5303-3974-DE58-1AD479EF4DCE}"/>
              </a:ext>
            </a:extLst>
          </p:cNvPr>
          <p:cNvPicPr>
            <a:picLocks noChangeAspect="1"/>
          </p:cNvPicPr>
          <p:nvPr/>
        </p:nvPicPr>
        <p:blipFill>
          <a:blip r:embed="rId6"/>
          <a:srcRect t="5714" b="26663"/>
          <a:stretch>
            <a:fillRect/>
          </a:stretch>
        </p:blipFill>
        <p:spPr>
          <a:xfrm>
            <a:off x="643467" y="1186003"/>
            <a:ext cx="5134516" cy="4485993"/>
          </a:xfrm>
          <a:prstGeom prst="rect">
            <a:avLst/>
          </a:prstGeom>
        </p:spPr>
      </p:pic>
      <p:sp useBgFill="1">
        <p:nvSpPr>
          <p:cNvPr id="43" name="Rectangle 42">
            <a:extLst>
              <a:ext uri="{FF2B5EF4-FFF2-40B4-BE49-F238E27FC236}">
                <a16:creationId xmlns:a16="http://schemas.microsoft.com/office/drawing/2014/main" id="{7B7F5E51-5BF8-4198-AD70-78D94F3A94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74979"/>
            <a:ext cx="5458121" cy="5897880"/>
          </a:xfrm>
          <a:prstGeom prst="rect">
            <a:avLst/>
          </a:prstGeom>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a:extLst>
              <a:ext uri="{FF2B5EF4-FFF2-40B4-BE49-F238E27FC236}">
                <a16:creationId xmlns:a16="http://schemas.microsoft.com/office/drawing/2014/main" id="{F6494AC9-4B82-556B-FCC4-B24019FDDF47}"/>
              </a:ext>
            </a:extLst>
          </p:cNvPr>
          <p:cNvPicPr>
            <a:picLocks noGrp="1" noChangeAspect="1"/>
          </p:cNvPicPr>
          <p:nvPr>
            <p:ph idx="1"/>
          </p:nvPr>
        </p:nvPicPr>
        <p:blipFill>
          <a:blip r:embed="rId7"/>
          <a:srcRect l="7404" t="9029" r="7772" b="30759"/>
          <a:stretch>
            <a:fillRect/>
          </a:stretch>
        </p:blipFill>
        <p:spPr>
          <a:xfrm>
            <a:off x="6612996" y="600891"/>
            <a:ext cx="4935537" cy="5603966"/>
          </a:xfrm>
          <a:prstGeom prst="rect">
            <a:avLst/>
          </a:prstGeom>
        </p:spPr>
      </p:pic>
    </p:spTree>
    <p:extLst>
      <p:ext uri="{BB962C8B-B14F-4D97-AF65-F5344CB8AC3E}">
        <p14:creationId xmlns:p14="http://schemas.microsoft.com/office/powerpoint/2010/main" val="782562462"/>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BC9DA5C-B790-BE69-D4AD-E3521AFF7C72}"/>
              </a:ext>
            </a:extLst>
          </p:cNvPr>
          <p:cNvSpPr>
            <a:spLocks noGrp="1"/>
          </p:cNvSpPr>
          <p:nvPr>
            <p:ph idx="1"/>
          </p:nvPr>
        </p:nvSpPr>
        <p:spPr>
          <a:xfrm>
            <a:off x="209006" y="378823"/>
            <a:ext cx="11691257" cy="6374673"/>
          </a:xfrm>
        </p:spPr>
        <p:txBody>
          <a:bodyPr>
            <a:normAutofit lnSpcReduction="10000"/>
          </a:bodyPr>
          <a:lstStyle/>
          <a:p>
            <a:pPr marL="0" indent="0">
              <a:buNone/>
            </a:pPr>
            <a:r>
              <a:rPr lang="en-US" sz="3200" b="1" dirty="0"/>
              <a:t>Reigning with Christ and the Final Judgment of the wicked:</a:t>
            </a:r>
          </a:p>
          <a:p>
            <a:r>
              <a:rPr lang="en-US" sz="2400" dirty="0"/>
              <a:t>The sequence of events beginning with the return of Christ with the saints after the Tribulation and extending to the new heavens and new earth.</a:t>
            </a:r>
          </a:p>
          <a:p>
            <a:pPr marL="0" indent="0">
              <a:buNone/>
            </a:pPr>
            <a:endParaRPr lang="en-US" sz="2400" dirty="0"/>
          </a:p>
          <a:p>
            <a:pPr marL="0" indent="0">
              <a:buNone/>
            </a:pPr>
            <a:r>
              <a:rPr lang="en-US" dirty="0"/>
              <a:t>		</a:t>
            </a:r>
            <a:r>
              <a:rPr lang="en-US" sz="2800" dirty="0"/>
              <a:t>1. The return of Christ to earth with the saints after the 						Tribulation</a:t>
            </a:r>
          </a:p>
          <a:p>
            <a:pPr marL="0" indent="0">
              <a:buNone/>
            </a:pPr>
            <a:r>
              <a:rPr lang="en-US" sz="2800" dirty="0"/>
              <a:t>		2. The defeat of the antichrist at the Battle of Armageddon</a:t>
            </a:r>
          </a:p>
          <a:p>
            <a:pPr marL="0" indent="0">
              <a:buNone/>
            </a:pPr>
            <a:r>
              <a:rPr lang="en-US" sz="2800" dirty="0"/>
              <a:t>		3. The one-thousand-year reign of Christ on earth during the 				Millennium</a:t>
            </a:r>
          </a:p>
          <a:p>
            <a:pPr marL="0" indent="0">
              <a:buNone/>
            </a:pPr>
            <a:r>
              <a:rPr lang="en-US" sz="2800" dirty="0"/>
              <a:t>		4. The final attempt of Satan to deceive the nations</a:t>
            </a:r>
          </a:p>
          <a:p>
            <a:pPr marL="0" indent="0">
              <a:buNone/>
            </a:pPr>
            <a:r>
              <a:rPr lang="en-US" sz="2800" dirty="0"/>
              <a:t>		5. Satan’s being cast into the lake of fire</a:t>
            </a:r>
          </a:p>
          <a:p>
            <a:pPr marL="0" indent="0">
              <a:buNone/>
            </a:pPr>
            <a:r>
              <a:rPr lang="en-US" sz="2800" dirty="0"/>
              <a:t>		6. The Great White Throne Judgment</a:t>
            </a:r>
          </a:p>
          <a:p>
            <a:pPr marL="0" indent="0">
              <a:buNone/>
            </a:pPr>
            <a:r>
              <a:rPr lang="en-US" sz="2800" dirty="0"/>
              <a:t>		7. New heavens and new earth</a:t>
            </a:r>
          </a:p>
          <a:p>
            <a:endParaRPr lang="en-US" sz="2800" dirty="0"/>
          </a:p>
        </p:txBody>
      </p:sp>
    </p:spTree>
    <p:extLst>
      <p:ext uri="{BB962C8B-B14F-4D97-AF65-F5344CB8AC3E}">
        <p14:creationId xmlns:p14="http://schemas.microsoft.com/office/powerpoint/2010/main" val="3568226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36F6C9-3A78-5F65-6C90-852CADDC6100}"/>
              </a:ext>
            </a:extLst>
          </p:cNvPr>
          <p:cNvSpPr>
            <a:spLocks noGrp="1"/>
          </p:cNvSpPr>
          <p:nvPr>
            <p:ph idx="1"/>
          </p:nvPr>
        </p:nvSpPr>
        <p:spPr>
          <a:xfrm>
            <a:off x="416860" y="416859"/>
            <a:ext cx="11349316" cy="6118411"/>
          </a:xfrm>
        </p:spPr>
        <p:txBody>
          <a:bodyPr anchor="ctr"/>
          <a:lstStyle/>
          <a:p>
            <a:pPr algn="ctr"/>
            <a:r>
              <a:rPr lang="en-US" sz="2800" dirty="0"/>
              <a:t>The study of end-times events should cause us to live with eternity’s values in view. Sharing the good news, as the Holy Spirit goes before us to open doors, is an awesome privilege. In our personal lives, looking to Jesus will help us run this spiritual race with perseverance and avoid the entangling sins that are based ultimately on disbelief. The joy that is set before us can also give renewed strength for life’s challenges.</a:t>
            </a:r>
          </a:p>
          <a:p>
            <a:endParaRPr lang="en-US" dirty="0"/>
          </a:p>
        </p:txBody>
      </p:sp>
    </p:spTree>
    <p:extLst>
      <p:ext uri="{BB962C8B-B14F-4D97-AF65-F5344CB8AC3E}">
        <p14:creationId xmlns:p14="http://schemas.microsoft.com/office/powerpoint/2010/main" val="20572314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96F40-1411-37B9-95E3-184934A43AA4}"/>
              </a:ext>
            </a:extLst>
          </p:cNvPr>
          <p:cNvSpPr>
            <a:spLocks noGrp="1"/>
          </p:cNvSpPr>
          <p:nvPr>
            <p:ph type="title"/>
          </p:nvPr>
        </p:nvSpPr>
        <p:spPr>
          <a:xfrm>
            <a:off x="646111" y="452718"/>
            <a:ext cx="9404723" cy="649941"/>
          </a:xfrm>
        </p:spPr>
        <p:txBody>
          <a:bodyPr/>
          <a:lstStyle/>
          <a:p>
            <a:r>
              <a:rPr lang="en-US" dirty="0"/>
              <a:t>Consider Hebrews 12: 1- 2</a:t>
            </a:r>
          </a:p>
        </p:txBody>
      </p:sp>
      <p:sp>
        <p:nvSpPr>
          <p:cNvPr id="3" name="Content Placeholder 2">
            <a:extLst>
              <a:ext uri="{FF2B5EF4-FFF2-40B4-BE49-F238E27FC236}">
                <a16:creationId xmlns:a16="http://schemas.microsoft.com/office/drawing/2014/main" id="{1D05C64E-9CC1-A475-2F19-A270CDF0B45F}"/>
              </a:ext>
            </a:extLst>
          </p:cNvPr>
          <p:cNvSpPr>
            <a:spLocks noGrp="1"/>
          </p:cNvSpPr>
          <p:nvPr>
            <p:ph idx="1"/>
          </p:nvPr>
        </p:nvSpPr>
        <p:spPr>
          <a:xfrm>
            <a:off x="387532" y="1959430"/>
            <a:ext cx="11416936" cy="4206239"/>
          </a:xfrm>
        </p:spPr>
        <p:txBody>
          <a:bodyPr>
            <a:normAutofit/>
          </a:bodyPr>
          <a:lstStyle/>
          <a:p>
            <a:pPr marL="0" indent="0" algn="ctr">
              <a:buNone/>
            </a:pPr>
            <a:r>
              <a:rPr lang="en-US" sz="3200" baseline="30000" dirty="0"/>
              <a:t>1</a:t>
            </a:r>
            <a:r>
              <a:rPr lang="en-US" sz="3200" dirty="0"/>
              <a:t>Therefore, since we are surrounded by such a great cloud of witnesses, let us throw off everything that hinders and the sin that so easily entangles. And let us run with perseverance the race marked out for us, </a:t>
            </a:r>
            <a:r>
              <a:rPr lang="en-US" sz="3200" b="1" baseline="30000" dirty="0"/>
              <a:t>2 </a:t>
            </a:r>
            <a:r>
              <a:rPr lang="en-US" sz="3200" dirty="0"/>
              <a:t>fixing our eyes on Jesus, the pioneer and perfecter of faith. For the joy set before him he endured the cross, scorning its shame, and sat down at the right hand of the throne of God.</a:t>
            </a:r>
          </a:p>
        </p:txBody>
      </p:sp>
    </p:spTree>
    <p:extLst>
      <p:ext uri="{BB962C8B-B14F-4D97-AF65-F5344CB8AC3E}">
        <p14:creationId xmlns:p14="http://schemas.microsoft.com/office/powerpoint/2010/main" val="2400871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65C9F9-7057-B5D5-D5DD-3805112B524B}"/>
              </a:ext>
            </a:extLst>
          </p:cNvPr>
          <p:cNvSpPr>
            <a:spLocks noGrp="1"/>
          </p:cNvSpPr>
          <p:nvPr>
            <p:ph idx="1"/>
          </p:nvPr>
        </p:nvSpPr>
        <p:spPr>
          <a:xfrm>
            <a:off x="600891" y="418011"/>
            <a:ext cx="11142617" cy="6061165"/>
          </a:xfrm>
        </p:spPr>
        <p:txBody>
          <a:bodyPr>
            <a:normAutofit lnSpcReduction="10000"/>
          </a:bodyPr>
          <a:lstStyle/>
          <a:p>
            <a:pPr marL="0" indent="0">
              <a:buNone/>
            </a:pPr>
            <a:r>
              <a:rPr lang="en-US" sz="2800" dirty="0"/>
              <a:t>Chapter 12:   Living as though Jesus would come today</a:t>
            </a:r>
          </a:p>
          <a:p>
            <a:pPr marL="0" indent="0" algn="ctr">
              <a:buNone/>
            </a:pPr>
            <a:r>
              <a:rPr lang="en-US" sz="2800" dirty="0"/>
              <a:t>Our Blessed Hope!</a:t>
            </a:r>
          </a:p>
          <a:p>
            <a:r>
              <a:rPr lang="en-US" sz="2800" dirty="0"/>
              <a:t>This immanent (definite) return of Christ is the hope of the church. Even though times of trouble and difficulty will come as the world is drawn into a downward spiral, the believer has the great hope of Christ’s return, which shines as a beacon of light.</a:t>
            </a:r>
          </a:p>
          <a:p>
            <a:endParaRPr lang="en-US" sz="2800" dirty="0"/>
          </a:p>
          <a:p>
            <a:r>
              <a:rPr lang="en-US" sz="2800" dirty="0"/>
              <a:t>The immanence of Christ’s return (the fact that He could return at any time) argues against setting any event of the Great Tribulation before Christ’s return. Also, there is no statement in Scripture that would support the idea that the church must suffer God’s wrath as it is poured out during the Tribulation period.</a:t>
            </a:r>
          </a:p>
          <a:p>
            <a:endParaRPr lang="en-US" sz="2800" dirty="0"/>
          </a:p>
          <a:p>
            <a:pPr marL="0" indent="0">
              <a:buNone/>
            </a:pPr>
            <a:endParaRPr lang="en-US" sz="2800" dirty="0"/>
          </a:p>
          <a:p>
            <a:pPr marL="0" indent="0">
              <a:buNone/>
            </a:pPr>
            <a:endParaRPr lang="en-US" sz="2800" dirty="0"/>
          </a:p>
          <a:p>
            <a:pPr marL="0" indent="0">
              <a:buNone/>
            </a:pPr>
            <a:endParaRPr lang="en-US" sz="2800" dirty="0"/>
          </a:p>
        </p:txBody>
      </p:sp>
    </p:spTree>
    <p:extLst>
      <p:ext uri="{BB962C8B-B14F-4D97-AF65-F5344CB8AC3E}">
        <p14:creationId xmlns:p14="http://schemas.microsoft.com/office/powerpoint/2010/main" val="723044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2" name="Picture 51">
            <a:extLst>
              <a:ext uri="{FF2B5EF4-FFF2-40B4-BE49-F238E27FC236}">
                <a16:creationId xmlns:a16="http://schemas.microsoft.com/office/drawing/2014/main" id="{3CC8D252-8044-458D-A776-6A5833FEFD2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54" name="Picture 53">
            <a:extLst>
              <a:ext uri="{FF2B5EF4-FFF2-40B4-BE49-F238E27FC236}">
                <a16:creationId xmlns:a16="http://schemas.microsoft.com/office/drawing/2014/main" id="{E884AA69-7728-499C-8FA7-A3FCA738EB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56" name="Oval 55">
            <a:extLst>
              <a:ext uri="{FF2B5EF4-FFF2-40B4-BE49-F238E27FC236}">
                <a16:creationId xmlns:a16="http://schemas.microsoft.com/office/drawing/2014/main" id="{79760FB8-CC91-426C-9EF3-A58786866B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8" name="Picture 57">
            <a:extLst>
              <a:ext uri="{FF2B5EF4-FFF2-40B4-BE49-F238E27FC236}">
                <a16:creationId xmlns:a16="http://schemas.microsoft.com/office/drawing/2014/main" id="{CE274F2C-FBD9-4A60-B6A0-FB7532F599F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60" name="Picture 59">
            <a:extLst>
              <a:ext uri="{FF2B5EF4-FFF2-40B4-BE49-F238E27FC236}">
                <a16:creationId xmlns:a16="http://schemas.microsoft.com/office/drawing/2014/main" id="{D543DFE3-F007-48D9-A223-F7351802D47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62" name="Rectangle 61">
            <a:extLst>
              <a:ext uri="{FF2B5EF4-FFF2-40B4-BE49-F238E27FC236}">
                <a16:creationId xmlns:a16="http://schemas.microsoft.com/office/drawing/2014/main" id="{09E7EBD1-9868-4F2F-B4FF-A89B93CFB6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64" name="Rectangle 63">
            <a:extLst>
              <a:ext uri="{FF2B5EF4-FFF2-40B4-BE49-F238E27FC236}">
                <a16:creationId xmlns:a16="http://schemas.microsoft.com/office/drawing/2014/main" id="{B77F70CF-51B7-4A07-A16B-70DFA49427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C98594B0-DC7B-4BAF-B0F2-8557CBDE6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4661461"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CE52592-704A-A446-AA97-B0F495268FD7}"/>
              </a:ext>
            </a:extLst>
          </p:cNvPr>
          <p:cNvPicPr>
            <a:picLocks noGrp="1" noChangeAspect="1"/>
          </p:cNvPicPr>
          <p:nvPr>
            <p:ph idx="1"/>
          </p:nvPr>
        </p:nvPicPr>
        <p:blipFill>
          <a:blip r:embed="rId7"/>
          <a:srcRect l="9239" t="6151" r="9933" b="17174"/>
          <a:stretch>
            <a:fillRect/>
          </a:stretch>
        </p:blipFill>
        <p:spPr>
          <a:xfrm>
            <a:off x="643466" y="775845"/>
            <a:ext cx="4329482" cy="5306309"/>
          </a:xfrm>
          <a:prstGeom prst="rect">
            <a:avLst/>
          </a:prstGeom>
        </p:spPr>
      </p:pic>
      <p:sp>
        <p:nvSpPr>
          <p:cNvPr id="68" name="Rectangle 67">
            <a:extLst>
              <a:ext uri="{FF2B5EF4-FFF2-40B4-BE49-F238E27FC236}">
                <a16:creationId xmlns:a16="http://schemas.microsoft.com/office/drawing/2014/main" id="{27A76E6C-02DD-4FDA-9F96-21BD3F4E4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9341" y="480060"/>
            <a:ext cx="4661460" cy="5897880"/>
          </a:xfrm>
          <a:prstGeom prst="rect">
            <a:avLst/>
          </a:prstGeom>
          <a:solidFill>
            <a:srgbClr val="FFFFFF"/>
          </a:solidFill>
          <a:ln w="222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D4D9AAD4-B929-4AE3-A27C-651AF2069E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8B4BDB6D-97D1-1DE0-D647-D42F23E744A9}"/>
              </a:ext>
            </a:extLst>
          </p:cNvPr>
          <p:cNvPicPr>
            <a:picLocks noChangeAspect="1"/>
          </p:cNvPicPr>
          <p:nvPr/>
        </p:nvPicPr>
        <p:blipFill>
          <a:blip r:embed="rId8"/>
          <a:stretch>
            <a:fillRect/>
          </a:stretch>
        </p:blipFill>
        <p:spPr>
          <a:xfrm>
            <a:off x="5462369" y="570703"/>
            <a:ext cx="4211855" cy="1404206"/>
          </a:xfrm>
          <a:prstGeom prst="rect">
            <a:avLst/>
          </a:prstGeom>
        </p:spPr>
      </p:pic>
      <p:sp>
        <p:nvSpPr>
          <p:cNvPr id="15" name="TextBox 14">
            <a:extLst>
              <a:ext uri="{FF2B5EF4-FFF2-40B4-BE49-F238E27FC236}">
                <a16:creationId xmlns:a16="http://schemas.microsoft.com/office/drawing/2014/main" id="{DEEA3330-FF5C-5352-AAC3-FB5C03878BAE}"/>
              </a:ext>
            </a:extLst>
          </p:cNvPr>
          <p:cNvSpPr txBox="1"/>
          <p:nvPr/>
        </p:nvSpPr>
        <p:spPr>
          <a:xfrm>
            <a:off x="5299341" y="2206010"/>
            <a:ext cx="4661460" cy="4154984"/>
          </a:xfrm>
          <a:prstGeom prst="rect">
            <a:avLst/>
          </a:prstGeom>
          <a:noFill/>
        </p:spPr>
        <p:txBody>
          <a:bodyPr wrap="square" rtlCol="0">
            <a:spAutoFit/>
          </a:bodyPr>
          <a:lstStyle/>
          <a:p>
            <a:r>
              <a:rPr lang="en-US" sz="2400" dirty="0">
                <a:solidFill>
                  <a:schemeClr val="bg1"/>
                </a:solidFill>
              </a:rPr>
              <a:t>The A/G’s doctrinal belief is Pre-Tribulation</a:t>
            </a:r>
          </a:p>
          <a:p>
            <a:endParaRPr lang="en-US" sz="2400" dirty="0">
              <a:solidFill>
                <a:schemeClr val="bg1"/>
              </a:solidFill>
            </a:endParaRPr>
          </a:p>
          <a:p>
            <a:r>
              <a:rPr lang="en-US" sz="2400" dirty="0">
                <a:solidFill>
                  <a:schemeClr val="bg1"/>
                </a:solidFill>
              </a:rPr>
              <a:t>We may experience persecution, trials, and even martyrdom. But the Great Tribulation is God’s wrath poured out upon the earth. There are no scriptures that support the believer will go through the Great Trib.</a:t>
            </a:r>
          </a:p>
        </p:txBody>
      </p:sp>
    </p:spTree>
    <p:extLst>
      <p:ext uri="{BB962C8B-B14F-4D97-AF65-F5344CB8AC3E}">
        <p14:creationId xmlns:p14="http://schemas.microsoft.com/office/powerpoint/2010/main" val="2285812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1B68C77-138E-4BF7-A276-BD0C78A421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2" name="Picture 11">
            <a:extLst>
              <a:ext uri="{FF2B5EF4-FFF2-40B4-BE49-F238E27FC236}">
                <a16:creationId xmlns:a16="http://schemas.microsoft.com/office/drawing/2014/main" id="{7C268552-D473-46ED-B1B8-422042C4DEF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4" name="Oval 13">
            <a:extLst>
              <a:ext uri="{FF2B5EF4-FFF2-40B4-BE49-F238E27FC236}">
                <a16:creationId xmlns:a16="http://schemas.microsoft.com/office/drawing/2014/main" id="{4AC0CD9D-7610-4620-93B4-798CCD9AB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6" name="Picture 15">
            <a:extLst>
              <a:ext uri="{FF2B5EF4-FFF2-40B4-BE49-F238E27FC236}">
                <a16:creationId xmlns:a16="http://schemas.microsoft.com/office/drawing/2014/main" id="{B9238B3E-24AA-439A-B527-6C5DF6D7214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8" name="Picture 17">
            <a:extLst>
              <a:ext uri="{FF2B5EF4-FFF2-40B4-BE49-F238E27FC236}">
                <a16:creationId xmlns:a16="http://schemas.microsoft.com/office/drawing/2014/main" id="{69F01145-BEA3-4CBF-AA21-10077B948CA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0" name="Rectangle 19">
            <a:extLst>
              <a:ext uri="{FF2B5EF4-FFF2-40B4-BE49-F238E27FC236}">
                <a16:creationId xmlns:a16="http://schemas.microsoft.com/office/drawing/2014/main" id="{DE4D62F9-188E-4530-84C2-24BDEE4BEB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757B325C-3E35-45CF-9D07-3BCB281F3B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4" name="Freeform 36">
            <a:extLst>
              <a:ext uri="{FF2B5EF4-FFF2-40B4-BE49-F238E27FC236}">
                <a16:creationId xmlns:a16="http://schemas.microsoft.com/office/drawing/2014/main" id="{C24BEC42-AFF3-40D1-93A2-A27A42E1E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useBgFill="1">
        <p:nvSpPr>
          <p:cNvPr id="26" name="Freeform: Shape 25">
            <a:extLst>
              <a:ext uri="{FF2B5EF4-FFF2-40B4-BE49-F238E27FC236}">
                <a16:creationId xmlns:a16="http://schemas.microsoft.com/office/drawing/2014/main" id="{608F427C-1EC9-4280-9367-F2B3AA063E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809954" cy="6858000"/>
          </a:xfrm>
          <a:custGeom>
            <a:avLst/>
            <a:gdLst>
              <a:gd name="connsiteX0" fmla="*/ 6465239 w 7809954"/>
              <a:gd name="connsiteY0" fmla="*/ 0 h 6858000"/>
              <a:gd name="connsiteX1" fmla="*/ 7808777 w 7809954"/>
              <a:gd name="connsiteY1" fmla="*/ 0 h 6858000"/>
              <a:gd name="connsiteX2" fmla="*/ 7783732 w 7809954"/>
              <a:gd name="connsiteY2" fmla="*/ 155676 h 6858000"/>
              <a:gd name="connsiteX3" fmla="*/ 7759863 w 7809954"/>
              <a:gd name="connsiteY3" fmla="*/ 310667 h 6858000"/>
              <a:gd name="connsiteX4" fmla="*/ 7736499 w 7809954"/>
              <a:gd name="connsiteY4" fmla="*/ 466344 h 6858000"/>
              <a:gd name="connsiteX5" fmla="*/ 7716496 w 7809954"/>
              <a:gd name="connsiteY5" fmla="*/ 622706 h 6858000"/>
              <a:gd name="connsiteX6" fmla="*/ 7696325 w 7809954"/>
              <a:gd name="connsiteY6" fmla="*/ 778383 h 6858000"/>
              <a:gd name="connsiteX7" fmla="*/ 7677499 w 7809954"/>
              <a:gd name="connsiteY7" fmla="*/ 934745 h 6858000"/>
              <a:gd name="connsiteX8" fmla="*/ 7661363 w 7809954"/>
              <a:gd name="connsiteY8" fmla="*/ 1089050 h 6858000"/>
              <a:gd name="connsiteX9" fmla="*/ 7646067 w 7809954"/>
              <a:gd name="connsiteY9" fmla="*/ 1245413 h 6858000"/>
              <a:gd name="connsiteX10" fmla="*/ 7632115 w 7809954"/>
              <a:gd name="connsiteY10" fmla="*/ 1401089 h 6858000"/>
              <a:gd name="connsiteX11" fmla="*/ 7620013 w 7809954"/>
              <a:gd name="connsiteY11" fmla="*/ 1554023 h 6858000"/>
              <a:gd name="connsiteX12" fmla="*/ 7607910 w 7809954"/>
              <a:gd name="connsiteY12" fmla="*/ 1709013 h 6858000"/>
              <a:gd name="connsiteX13" fmla="*/ 7597825 w 7809954"/>
              <a:gd name="connsiteY13" fmla="*/ 1861947 h 6858000"/>
              <a:gd name="connsiteX14" fmla="*/ 7589925 w 7809954"/>
              <a:gd name="connsiteY14" fmla="*/ 2014880 h 6858000"/>
              <a:gd name="connsiteX15" fmla="*/ 7581688 w 7809954"/>
              <a:gd name="connsiteY15" fmla="*/ 2167128 h 6858000"/>
              <a:gd name="connsiteX16" fmla="*/ 7574797 w 7809954"/>
              <a:gd name="connsiteY16" fmla="*/ 2318004 h 6858000"/>
              <a:gd name="connsiteX17" fmla="*/ 7569922 w 7809954"/>
              <a:gd name="connsiteY17" fmla="*/ 2467508 h 6858000"/>
              <a:gd name="connsiteX18" fmla="*/ 7565720 w 7809954"/>
              <a:gd name="connsiteY18" fmla="*/ 2617013 h 6858000"/>
              <a:gd name="connsiteX19" fmla="*/ 7561686 w 7809954"/>
              <a:gd name="connsiteY19" fmla="*/ 2765145 h 6858000"/>
              <a:gd name="connsiteX20" fmla="*/ 7559837 w 7809954"/>
              <a:gd name="connsiteY20" fmla="*/ 2911221 h 6858000"/>
              <a:gd name="connsiteX21" fmla="*/ 7557820 w 7809954"/>
              <a:gd name="connsiteY21" fmla="*/ 3057296 h 6858000"/>
              <a:gd name="connsiteX22" fmla="*/ 7556811 w 7809954"/>
              <a:gd name="connsiteY22" fmla="*/ 3201314 h 6858000"/>
              <a:gd name="connsiteX23" fmla="*/ 7557820 w 7809954"/>
              <a:gd name="connsiteY23" fmla="*/ 3343960 h 6858000"/>
              <a:gd name="connsiteX24" fmla="*/ 7557820 w 7809954"/>
              <a:gd name="connsiteY24" fmla="*/ 3485235 h 6858000"/>
              <a:gd name="connsiteX25" fmla="*/ 7559837 w 7809954"/>
              <a:gd name="connsiteY25" fmla="*/ 3625138 h 6858000"/>
              <a:gd name="connsiteX26" fmla="*/ 7562862 w 7809954"/>
              <a:gd name="connsiteY26" fmla="*/ 3762298 h 6858000"/>
              <a:gd name="connsiteX27" fmla="*/ 7565720 w 7809954"/>
              <a:gd name="connsiteY27" fmla="*/ 3898087 h 6858000"/>
              <a:gd name="connsiteX28" fmla="*/ 7568914 w 7809954"/>
              <a:gd name="connsiteY28" fmla="*/ 4031132 h 6858000"/>
              <a:gd name="connsiteX29" fmla="*/ 7573788 w 7809954"/>
              <a:gd name="connsiteY29" fmla="*/ 4163491 h 6858000"/>
              <a:gd name="connsiteX30" fmla="*/ 7578999 w 7809954"/>
              <a:gd name="connsiteY30" fmla="*/ 4293793 h 6858000"/>
              <a:gd name="connsiteX31" fmla="*/ 7583705 w 7809954"/>
              <a:gd name="connsiteY31" fmla="*/ 4421352 h 6858000"/>
              <a:gd name="connsiteX32" fmla="*/ 7596985 w 7809954"/>
              <a:gd name="connsiteY32" fmla="*/ 4670298 h 6858000"/>
              <a:gd name="connsiteX33" fmla="*/ 7611104 w 7809954"/>
              <a:gd name="connsiteY33" fmla="*/ 4908956 h 6858000"/>
              <a:gd name="connsiteX34" fmla="*/ 7625896 w 7809954"/>
              <a:gd name="connsiteY34" fmla="*/ 5138013 h 6858000"/>
              <a:gd name="connsiteX35" fmla="*/ 7642201 w 7809954"/>
              <a:gd name="connsiteY35" fmla="*/ 5354726 h 6858000"/>
              <a:gd name="connsiteX36" fmla="*/ 7659178 w 7809954"/>
              <a:gd name="connsiteY36" fmla="*/ 5561838 h 6858000"/>
              <a:gd name="connsiteX37" fmla="*/ 7677499 w 7809954"/>
              <a:gd name="connsiteY37" fmla="*/ 5753862 h 6858000"/>
              <a:gd name="connsiteX38" fmla="*/ 7695485 w 7809954"/>
              <a:gd name="connsiteY38" fmla="*/ 5934227 h 6858000"/>
              <a:gd name="connsiteX39" fmla="*/ 7713470 w 7809954"/>
              <a:gd name="connsiteY39" fmla="*/ 6100191 h 6858000"/>
              <a:gd name="connsiteX40" fmla="*/ 7730447 w 7809954"/>
              <a:gd name="connsiteY40" fmla="*/ 6252438 h 6858000"/>
              <a:gd name="connsiteX41" fmla="*/ 7746584 w 7809954"/>
              <a:gd name="connsiteY41" fmla="*/ 6387541 h 6858000"/>
              <a:gd name="connsiteX42" fmla="*/ 7761880 w 7809954"/>
              <a:gd name="connsiteY42" fmla="*/ 6509613 h 6858000"/>
              <a:gd name="connsiteX43" fmla="*/ 7774655 w 7809954"/>
              <a:gd name="connsiteY43" fmla="*/ 6612483 h 6858000"/>
              <a:gd name="connsiteX44" fmla="*/ 7786757 w 7809954"/>
              <a:gd name="connsiteY44" fmla="*/ 6698894 h 6858000"/>
              <a:gd name="connsiteX45" fmla="*/ 7804071 w 7809954"/>
              <a:gd name="connsiteY45" fmla="*/ 6817538 h 6858000"/>
              <a:gd name="connsiteX46" fmla="*/ 7809954 w 7809954"/>
              <a:gd name="connsiteY46" fmla="*/ 6858000 h 6858000"/>
              <a:gd name="connsiteX47" fmla="*/ 7157124 w 7809954"/>
              <a:gd name="connsiteY47" fmla="*/ 6858000 h 6858000"/>
              <a:gd name="connsiteX48" fmla="*/ 7157124 w 7809954"/>
              <a:gd name="connsiteY48" fmla="*/ 6858000 h 6858000"/>
              <a:gd name="connsiteX49" fmla="*/ 0 w 7809954"/>
              <a:gd name="connsiteY49" fmla="*/ 6858000 h 6858000"/>
              <a:gd name="connsiteX50" fmla="*/ 0 w 7809954"/>
              <a:gd name="connsiteY50" fmla="*/ 0 h 6858000"/>
              <a:gd name="connsiteX51" fmla="*/ 6465239 w 7809954"/>
              <a:gd name="connsiteY51"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7809954" h="6858000">
                <a:moveTo>
                  <a:pt x="6465239" y="0"/>
                </a:moveTo>
                <a:lnTo>
                  <a:pt x="7808777" y="0"/>
                </a:lnTo>
                <a:lnTo>
                  <a:pt x="7783732" y="155676"/>
                </a:lnTo>
                <a:lnTo>
                  <a:pt x="7759863" y="310667"/>
                </a:lnTo>
                <a:lnTo>
                  <a:pt x="7736499" y="466344"/>
                </a:lnTo>
                <a:lnTo>
                  <a:pt x="7716496" y="622706"/>
                </a:lnTo>
                <a:lnTo>
                  <a:pt x="7696325" y="778383"/>
                </a:lnTo>
                <a:lnTo>
                  <a:pt x="7677499" y="934745"/>
                </a:lnTo>
                <a:lnTo>
                  <a:pt x="7661363" y="1089050"/>
                </a:lnTo>
                <a:lnTo>
                  <a:pt x="7646067" y="1245413"/>
                </a:lnTo>
                <a:lnTo>
                  <a:pt x="7632115" y="1401089"/>
                </a:lnTo>
                <a:lnTo>
                  <a:pt x="7620013" y="1554023"/>
                </a:lnTo>
                <a:lnTo>
                  <a:pt x="7607910" y="1709013"/>
                </a:lnTo>
                <a:lnTo>
                  <a:pt x="7597825" y="1861947"/>
                </a:lnTo>
                <a:lnTo>
                  <a:pt x="7589925" y="2014880"/>
                </a:lnTo>
                <a:lnTo>
                  <a:pt x="7581688" y="2167128"/>
                </a:lnTo>
                <a:lnTo>
                  <a:pt x="7574797" y="2318004"/>
                </a:lnTo>
                <a:lnTo>
                  <a:pt x="7569922" y="2467508"/>
                </a:lnTo>
                <a:lnTo>
                  <a:pt x="7565720" y="2617013"/>
                </a:lnTo>
                <a:lnTo>
                  <a:pt x="7561686" y="2765145"/>
                </a:lnTo>
                <a:lnTo>
                  <a:pt x="7559837" y="2911221"/>
                </a:lnTo>
                <a:lnTo>
                  <a:pt x="7557820" y="3057296"/>
                </a:lnTo>
                <a:lnTo>
                  <a:pt x="7556811" y="3201314"/>
                </a:lnTo>
                <a:lnTo>
                  <a:pt x="7557820" y="3343960"/>
                </a:lnTo>
                <a:lnTo>
                  <a:pt x="7557820" y="3485235"/>
                </a:lnTo>
                <a:lnTo>
                  <a:pt x="7559837" y="3625138"/>
                </a:lnTo>
                <a:lnTo>
                  <a:pt x="7562862" y="3762298"/>
                </a:lnTo>
                <a:lnTo>
                  <a:pt x="7565720" y="3898087"/>
                </a:lnTo>
                <a:lnTo>
                  <a:pt x="7568914" y="4031132"/>
                </a:lnTo>
                <a:lnTo>
                  <a:pt x="7573788" y="4163491"/>
                </a:lnTo>
                <a:lnTo>
                  <a:pt x="7578999" y="4293793"/>
                </a:lnTo>
                <a:lnTo>
                  <a:pt x="7583705" y="4421352"/>
                </a:lnTo>
                <a:lnTo>
                  <a:pt x="7596985" y="4670298"/>
                </a:lnTo>
                <a:lnTo>
                  <a:pt x="7611104" y="4908956"/>
                </a:lnTo>
                <a:lnTo>
                  <a:pt x="7625896" y="5138013"/>
                </a:lnTo>
                <a:lnTo>
                  <a:pt x="7642201" y="5354726"/>
                </a:lnTo>
                <a:lnTo>
                  <a:pt x="7659178" y="5561838"/>
                </a:lnTo>
                <a:lnTo>
                  <a:pt x="7677499" y="5753862"/>
                </a:lnTo>
                <a:lnTo>
                  <a:pt x="7695485" y="5934227"/>
                </a:lnTo>
                <a:lnTo>
                  <a:pt x="7713470" y="6100191"/>
                </a:lnTo>
                <a:lnTo>
                  <a:pt x="7730447" y="6252438"/>
                </a:lnTo>
                <a:lnTo>
                  <a:pt x="7746584" y="6387541"/>
                </a:lnTo>
                <a:lnTo>
                  <a:pt x="7761880" y="6509613"/>
                </a:lnTo>
                <a:lnTo>
                  <a:pt x="7774655" y="6612483"/>
                </a:lnTo>
                <a:lnTo>
                  <a:pt x="7786757" y="6698894"/>
                </a:lnTo>
                <a:lnTo>
                  <a:pt x="7804071" y="6817538"/>
                </a:lnTo>
                <a:lnTo>
                  <a:pt x="7809954" y="6858000"/>
                </a:lnTo>
                <a:lnTo>
                  <a:pt x="7157124" y="6858000"/>
                </a:lnTo>
                <a:lnTo>
                  <a:pt x="7157124" y="6858000"/>
                </a:lnTo>
                <a:lnTo>
                  <a:pt x="0" y="6858000"/>
                </a:lnTo>
                <a:lnTo>
                  <a:pt x="0" y="0"/>
                </a:lnTo>
                <a:lnTo>
                  <a:pt x="646523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Rectangle 27">
            <a:extLst>
              <a:ext uri="{FF2B5EF4-FFF2-40B4-BE49-F238E27FC236}">
                <a16:creationId xmlns:a16="http://schemas.microsoft.com/office/drawing/2014/main" id="{F98810A7-E114-447A-A7D6-69B27CFB56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Content Placeholder 4">
            <a:extLst>
              <a:ext uri="{FF2B5EF4-FFF2-40B4-BE49-F238E27FC236}">
                <a16:creationId xmlns:a16="http://schemas.microsoft.com/office/drawing/2014/main" id="{465BF691-9AB0-47E8-51E2-3C485B51977A}"/>
              </a:ext>
            </a:extLst>
          </p:cNvPr>
          <p:cNvPicPr>
            <a:picLocks noGrp="1" noChangeAspect="1"/>
          </p:cNvPicPr>
          <p:nvPr>
            <p:ph idx="1"/>
          </p:nvPr>
        </p:nvPicPr>
        <p:blipFill>
          <a:blip r:embed="rId6"/>
          <a:srcRect l="8943" t="5735" r="9737" b="39439"/>
          <a:stretch>
            <a:fillRect/>
          </a:stretch>
        </p:blipFill>
        <p:spPr>
          <a:xfrm>
            <a:off x="431073" y="306546"/>
            <a:ext cx="6733325" cy="6277133"/>
          </a:xfrm>
          <a:prstGeom prst="rect">
            <a:avLst/>
          </a:prstGeom>
          <a:effectLst/>
        </p:spPr>
      </p:pic>
      <p:sp>
        <p:nvSpPr>
          <p:cNvPr id="6" name="TextBox 5">
            <a:extLst>
              <a:ext uri="{FF2B5EF4-FFF2-40B4-BE49-F238E27FC236}">
                <a16:creationId xmlns:a16="http://schemas.microsoft.com/office/drawing/2014/main" id="{0DEF796E-3FAC-1DE6-AB54-86B4015F147A}"/>
              </a:ext>
            </a:extLst>
          </p:cNvPr>
          <p:cNvSpPr txBox="1"/>
          <p:nvPr/>
        </p:nvSpPr>
        <p:spPr>
          <a:xfrm>
            <a:off x="8023153" y="2669685"/>
            <a:ext cx="3668104" cy="461665"/>
          </a:xfrm>
          <a:prstGeom prst="rect">
            <a:avLst/>
          </a:prstGeom>
          <a:noFill/>
        </p:spPr>
        <p:txBody>
          <a:bodyPr wrap="square" rtlCol="0">
            <a:spAutoFit/>
          </a:bodyPr>
          <a:lstStyle/>
          <a:p>
            <a:r>
              <a:rPr lang="en-US" sz="2400" dirty="0">
                <a:solidFill>
                  <a:schemeClr val="bg1"/>
                </a:solidFill>
              </a:rPr>
              <a:t>Consider #4 and #8</a:t>
            </a:r>
          </a:p>
        </p:txBody>
      </p:sp>
    </p:spTree>
    <p:extLst>
      <p:ext uri="{BB962C8B-B14F-4D97-AF65-F5344CB8AC3E}">
        <p14:creationId xmlns:p14="http://schemas.microsoft.com/office/powerpoint/2010/main" val="2374409204"/>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817FF52-7345-7CC6-4E0F-D1FEFAC116AC}"/>
              </a:ext>
            </a:extLst>
          </p:cNvPr>
          <p:cNvPicPr>
            <a:picLocks noChangeAspect="1"/>
          </p:cNvPicPr>
          <p:nvPr/>
        </p:nvPicPr>
        <p:blipFill>
          <a:blip r:embed="rId3"/>
          <a:srcRect t="9441" b="28965"/>
          <a:stretch>
            <a:fillRect/>
          </a:stretch>
        </p:blipFill>
        <p:spPr>
          <a:xfrm>
            <a:off x="304800" y="537883"/>
            <a:ext cx="5952309" cy="5782234"/>
          </a:xfrm>
          <a:prstGeom prst="rect">
            <a:avLst/>
          </a:prstGeom>
          <a:effectLst>
            <a:outerShdw blurRad="50800" dist="38100" dir="5400000" algn="t" rotWithShape="0">
              <a:prstClr val="black">
                <a:alpha val="43000"/>
              </a:prstClr>
            </a:outerShdw>
          </a:effectLst>
        </p:spPr>
      </p:pic>
      <p:sp>
        <p:nvSpPr>
          <p:cNvPr id="9" name="Content Placeholder 8">
            <a:extLst>
              <a:ext uri="{FF2B5EF4-FFF2-40B4-BE49-F238E27FC236}">
                <a16:creationId xmlns:a16="http://schemas.microsoft.com/office/drawing/2014/main" id="{53107D36-A515-199B-6679-FF48191F11EB}"/>
              </a:ext>
            </a:extLst>
          </p:cNvPr>
          <p:cNvSpPr>
            <a:spLocks noGrp="1"/>
          </p:cNvSpPr>
          <p:nvPr>
            <p:ph idx="1"/>
          </p:nvPr>
        </p:nvSpPr>
        <p:spPr>
          <a:xfrm>
            <a:off x="6479064" y="890580"/>
            <a:ext cx="5408136" cy="5782233"/>
          </a:xfrm>
        </p:spPr>
        <p:txBody>
          <a:bodyPr>
            <a:normAutofit/>
          </a:bodyPr>
          <a:lstStyle/>
          <a:p>
            <a:pPr marL="0" indent="0">
              <a:buNone/>
            </a:pPr>
            <a:r>
              <a:rPr lang="en-US" sz="2800" i="1" dirty="0"/>
              <a:t>Two phases of Jesus’ 2</a:t>
            </a:r>
            <a:r>
              <a:rPr lang="en-US" sz="2800" i="1" baseline="30000" dirty="0"/>
              <a:t>nd</a:t>
            </a:r>
            <a:r>
              <a:rPr lang="en-US" sz="2800" i="1" dirty="0"/>
              <a:t> Coming:</a:t>
            </a:r>
          </a:p>
          <a:p>
            <a:r>
              <a:rPr lang="en-US" sz="2800" i="1" dirty="0"/>
              <a:t>(1) the Rapture of the</a:t>
            </a:r>
            <a:r>
              <a:rPr lang="en-US" sz="2800" dirty="0"/>
              <a:t> </a:t>
            </a:r>
            <a:r>
              <a:rPr lang="en-US" sz="2800" i="1" dirty="0"/>
              <a:t>saints before the Tribulation and </a:t>
            </a:r>
          </a:p>
          <a:p>
            <a:r>
              <a:rPr lang="en-US" sz="2800" i="1" dirty="0"/>
              <a:t>(2) the Second Coming of Christ with His saints</a:t>
            </a:r>
            <a:r>
              <a:rPr lang="en-US" sz="2800" dirty="0"/>
              <a:t> </a:t>
            </a:r>
            <a:r>
              <a:rPr lang="en-US" sz="2800" i="1" dirty="0"/>
              <a:t>after the Tribulation, to defeat the antichrist in the Battle of Armageddon. Satan’s</a:t>
            </a:r>
            <a:r>
              <a:rPr lang="en-US" sz="2800" dirty="0"/>
              <a:t> </a:t>
            </a:r>
            <a:r>
              <a:rPr lang="en-US" sz="2800" i="1" dirty="0"/>
              <a:t>defeat will usher in the one-thousand-year reign of Christ.</a:t>
            </a:r>
            <a:endParaRPr lang="en-US" sz="2800" dirty="0"/>
          </a:p>
          <a:p>
            <a:endParaRPr lang="en-US" dirty="0"/>
          </a:p>
        </p:txBody>
      </p:sp>
    </p:spTree>
    <p:extLst>
      <p:ext uri="{BB962C8B-B14F-4D97-AF65-F5344CB8AC3E}">
        <p14:creationId xmlns:p14="http://schemas.microsoft.com/office/powerpoint/2010/main" val="681381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12E3267-7ABE-412B-8580-47EC0D1F61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20B62C5A-2250-4380-AB23-DB87446CCE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D42CF425-7213-4F89-B0FF-4C2BDDD9C6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8" name="Picture 17">
            <a:extLst>
              <a:ext uri="{FF2B5EF4-FFF2-40B4-BE49-F238E27FC236}">
                <a16:creationId xmlns:a16="http://schemas.microsoft.com/office/drawing/2014/main" id="{D35DA97D-88F8-4249-B650-4FC9FD50A38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43F38673-6E30-4BAE-AC67-0B283EBF429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22" name="Rectangle 21">
            <a:extLst>
              <a:ext uri="{FF2B5EF4-FFF2-40B4-BE49-F238E27FC236}">
                <a16:creationId xmlns:a16="http://schemas.microsoft.com/office/drawing/2014/main" id="{202A25CB-1ED1-4C87-AB49-8D3BC684D1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5" name="Content Placeholder 4">
            <a:extLst>
              <a:ext uri="{FF2B5EF4-FFF2-40B4-BE49-F238E27FC236}">
                <a16:creationId xmlns:a16="http://schemas.microsoft.com/office/drawing/2014/main" id="{37B2DAE5-76B4-F6B4-0987-0D8BE6DF0445}"/>
              </a:ext>
            </a:extLst>
          </p:cNvPr>
          <p:cNvPicPr>
            <a:picLocks noChangeAspect="1"/>
          </p:cNvPicPr>
          <p:nvPr/>
        </p:nvPicPr>
        <p:blipFill>
          <a:blip r:embed="rId7"/>
          <a:srcRect t="4881" b="36172"/>
          <a:stretch>
            <a:fillRect/>
          </a:stretch>
        </p:blipFill>
        <p:spPr>
          <a:xfrm>
            <a:off x="662041" y="1484688"/>
            <a:ext cx="5393477" cy="4860131"/>
          </a:xfrm>
          <a:prstGeom prst="rect">
            <a:avLst/>
          </a:prstGeom>
          <a:effectLst>
            <a:outerShdw blurRad="50800" dist="38100" dir="5400000" algn="t" rotWithShape="0">
              <a:prstClr val="black">
                <a:alpha val="43000"/>
              </a:prstClr>
            </a:outerShdw>
          </a:effectLst>
        </p:spPr>
      </p:pic>
      <p:pic>
        <p:nvPicPr>
          <p:cNvPr id="7" name="Content Placeholder 6">
            <a:extLst>
              <a:ext uri="{FF2B5EF4-FFF2-40B4-BE49-F238E27FC236}">
                <a16:creationId xmlns:a16="http://schemas.microsoft.com/office/drawing/2014/main" id="{1A6446A1-F0C0-852F-8F58-5892C9E82FFA}"/>
              </a:ext>
            </a:extLst>
          </p:cNvPr>
          <p:cNvPicPr>
            <a:picLocks noGrp="1" noChangeAspect="1"/>
          </p:cNvPicPr>
          <p:nvPr>
            <p:ph idx="1"/>
          </p:nvPr>
        </p:nvPicPr>
        <p:blipFill>
          <a:blip r:embed="rId8"/>
          <a:srcRect b="13396"/>
          <a:stretch>
            <a:fillRect/>
          </a:stretch>
        </p:blipFill>
        <p:spPr>
          <a:xfrm>
            <a:off x="6587372" y="1206639"/>
            <a:ext cx="5263969" cy="5416230"/>
          </a:xfrm>
          <a:prstGeom prst="rect">
            <a:avLst/>
          </a:prstGeom>
          <a:effectLst>
            <a:outerShdw blurRad="50800" dist="38100" dir="5400000" algn="t" rotWithShape="0">
              <a:prstClr val="black">
                <a:alpha val="43000"/>
              </a:prstClr>
            </a:outerShdw>
          </a:effectLst>
        </p:spPr>
      </p:pic>
      <p:sp>
        <p:nvSpPr>
          <p:cNvPr id="8" name="TextBox 7">
            <a:extLst>
              <a:ext uri="{FF2B5EF4-FFF2-40B4-BE49-F238E27FC236}">
                <a16:creationId xmlns:a16="http://schemas.microsoft.com/office/drawing/2014/main" id="{0B9BD951-4DA1-9C1D-07EF-796E4E34E4A6}"/>
              </a:ext>
            </a:extLst>
          </p:cNvPr>
          <p:cNvSpPr txBox="1"/>
          <p:nvPr/>
        </p:nvSpPr>
        <p:spPr>
          <a:xfrm>
            <a:off x="3358779" y="3705741"/>
            <a:ext cx="2312125" cy="369332"/>
          </a:xfrm>
          <a:prstGeom prst="rect">
            <a:avLst/>
          </a:prstGeom>
          <a:noFill/>
        </p:spPr>
        <p:txBody>
          <a:bodyPr wrap="square" rtlCol="0">
            <a:spAutoFit/>
          </a:bodyPr>
          <a:lstStyle/>
          <a:p>
            <a:r>
              <a:rPr lang="en-US" dirty="0">
                <a:solidFill>
                  <a:schemeClr val="bg1"/>
                </a:solidFill>
              </a:rPr>
              <a:t>A/G Doctrine</a:t>
            </a:r>
          </a:p>
        </p:txBody>
      </p:sp>
    </p:spTree>
    <p:extLst>
      <p:ext uri="{BB962C8B-B14F-4D97-AF65-F5344CB8AC3E}">
        <p14:creationId xmlns:p14="http://schemas.microsoft.com/office/powerpoint/2010/main" val="515725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1214CC4-0514-4D5C-C74F-DFE66E93BC9C}"/>
              </a:ext>
            </a:extLst>
          </p:cNvPr>
          <p:cNvSpPr>
            <a:spLocks noGrp="1"/>
          </p:cNvSpPr>
          <p:nvPr>
            <p:ph type="ctrTitle"/>
          </p:nvPr>
        </p:nvSpPr>
        <p:spPr/>
        <p:txBody>
          <a:bodyPr/>
          <a:lstStyle/>
          <a:p>
            <a:pPr algn="ctr"/>
            <a:r>
              <a:rPr lang="en-US" dirty="0"/>
              <a:t>Tribulation, the Day of the Lord, &amp; Christ’s Kingdom</a:t>
            </a:r>
          </a:p>
        </p:txBody>
      </p:sp>
      <p:sp>
        <p:nvSpPr>
          <p:cNvPr id="5" name="Subtitle 4">
            <a:extLst>
              <a:ext uri="{FF2B5EF4-FFF2-40B4-BE49-F238E27FC236}">
                <a16:creationId xmlns:a16="http://schemas.microsoft.com/office/drawing/2014/main" id="{3C5E00A6-01D1-FC76-9156-F8BB557F992F}"/>
              </a:ext>
            </a:extLst>
          </p:cNvPr>
          <p:cNvSpPr>
            <a:spLocks noGrp="1"/>
          </p:cNvSpPr>
          <p:nvPr>
            <p:ph type="subTitle" idx="1"/>
          </p:nvPr>
        </p:nvSpPr>
        <p:spPr/>
        <p:txBody>
          <a:bodyPr>
            <a:normAutofit/>
          </a:bodyPr>
          <a:lstStyle/>
          <a:p>
            <a:pPr algn="ctr"/>
            <a:r>
              <a:rPr lang="en-US" sz="2800" dirty="0">
                <a:solidFill>
                  <a:schemeClr val="tx1"/>
                </a:solidFill>
              </a:rPr>
              <a:t>Unit #13</a:t>
            </a:r>
          </a:p>
        </p:txBody>
      </p:sp>
    </p:spTree>
    <p:extLst>
      <p:ext uri="{BB962C8B-B14F-4D97-AF65-F5344CB8AC3E}">
        <p14:creationId xmlns:p14="http://schemas.microsoft.com/office/powerpoint/2010/main" val="4055392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6923B50-D3BC-49D0-6EE6-A8A1B43EF852}"/>
              </a:ext>
            </a:extLst>
          </p:cNvPr>
          <p:cNvSpPr>
            <a:spLocks noGrp="1"/>
          </p:cNvSpPr>
          <p:nvPr>
            <p:ph idx="1"/>
          </p:nvPr>
        </p:nvSpPr>
        <p:spPr>
          <a:xfrm>
            <a:off x="561704" y="274320"/>
            <a:ext cx="11207930" cy="6191794"/>
          </a:xfrm>
        </p:spPr>
        <p:txBody>
          <a:bodyPr>
            <a:normAutofit fontScale="85000" lnSpcReduction="20000"/>
          </a:bodyPr>
          <a:lstStyle/>
          <a:p>
            <a:pPr marL="0" indent="0">
              <a:buNone/>
            </a:pPr>
            <a:r>
              <a:rPr lang="en-US" sz="3200" b="1" dirty="0"/>
              <a:t>Events on Earth and in Heaven During the</a:t>
            </a:r>
            <a:r>
              <a:rPr lang="en-US" sz="3200" dirty="0"/>
              <a:t> </a:t>
            </a:r>
            <a:r>
              <a:rPr lang="en-US" sz="3200" b="1" dirty="0"/>
              <a:t>Tribulation</a:t>
            </a:r>
            <a:endParaRPr lang="en-US" sz="3200" dirty="0"/>
          </a:p>
          <a:p>
            <a:endParaRPr lang="en-US" b="1" dirty="0"/>
          </a:p>
          <a:p>
            <a:r>
              <a:rPr lang="en-US" sz="2800" dirty="0"/>
              <a:t>Events on earth during the Tribulation include:</a:t>
            </a:r>
          </a:p>
          <a:p>
            <a:pPr marL="0" indent="0">
              <a:buNone/>
            </a:pPr>
            <a:r>
              <a:rPr lang="en-US" sz="2800" dirty="0"/>
              <a:t>	(1) the seal, trumpet, and bowl judgments described in Revelation;</a:t>
            </a:r>
          </a:p>
          <a:p>
            <a:pPr marL="0" indent="0">
              <a:buNone/>
            </a:pPr>
            <a:r>
              <a:rPr lang="en-US" sz="2800" dirty="0"/>
              <a:t>	(2) the revelation of the antichrist; and (3) the turning of many Jewish 	people to Christ.</a:t>
            </a:r>
          </a:p>
          <a:p>
            <a:pPr marL="0" indent="0">
              <a:buNone/>
            </a:pPr>
            <a:endParaRPr lang="en-US" sz="2800" dirty="0"/>
          </a:p>
          <a:p>
            <a:r>
              <a:rPr lang="en-US" sz="2800" dirty="0"/>
              <a:t>Events in heaven during the tribulation include: </a:t>
            </a:r>
          </a:p>
          <a:p>
            <a:pPr marL="0" indent="0">
              <a:buNone/>
            </a:pPr>
            <a:r>
              <a:rPr lang="en-US" sz="2800" dirty="0"/>
              <a:t>	(1) the judgment seat of Christ, where believers’ works are judged (I 				Cor 3: 13) sometimes known as the bema judgement and </a:t>
            </a:r>
          </a:p>
          <a:p>
            <a:pPr marL="0" indent="0">
              <a:buNone/>
            </a:pPr>
            <a:r>
              <a:rPr lang="en-US" sz="2800" dirty="0"/>
              <a:t>	(2) the Marriage Supper of the Lamb (Revelation 19:9). </a:t>
            </a:r>
          </a:p>
          <a:p>
            <a:pPr marL="0" indent="0">
              <a:buNone/>
            </a:pPr>
            <a:endParaRPr lang="en-US" sz="2800" dirty="0"/>
          </a:p>
          <a:p>
            <a:r>
              <a:rPr lang="en-US" sz="2800" dirty="0"/>
              <a:t>The phrase “</a:t>
            </a:r>
            <a:r>
              <a:rPr lang="en-US" sz="2800" i="1" dirty="0"/>
              <a:t>Day of the Lord”</a:t>
            </a:r>
            <a:r>
              <a:rPr lang="en-US" sz="2800" dirty="0"/>
              <a:t> is a broad term which refers to events beginning with the Rapture and extending to the establishment of the new heavens and the new earth.</a:t>
            </a:r>
          </a:p>
          <a:p>
            <a:endParaRPr lang="en-US" dirty="0"/>
          </a:p>
        </p:txBody>
      </p:sp>
    </p:spTree>
    <p:extLst>
      <p:ext uri="{BB962C8B-B14F-4D97-AF65-F5344CB8AC3E}">
        <p14:creationId xmlns:p14="http://schemas.microsoft.com/office/powerpoint/2010/main" val="3753562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10EBD7-B3D6-4F82-4BA1-05D5F7459EC9}"/>
              </a:ext>
            </a:extLst>
          </p:cNvPr>
          <p:cNvSpPr>
            <a:spLocks noGrp="1"/>
          </p:cNvSpPr>
          <p:nvPr>
            <p:ph idx="1"/>
          </p:nvPr>
        </p:nvSpPr>
        <p:spPr>
          <a:xfrm>
            <a:off x="326572" y="574766"/>
            <a:ext cx="11534502" cy="5982788"/>
          </a:xfrm>
        </p:spPr>
        <p:txBody>
          <a:bodyPr/>
          <a:lstStyle/>
          <a:p>
            <a:pPr marL="0" indent="0">
              <a:buNone/>
            </a:pPr>
            <a:r>
              <a:rPr lang="en-US" sz="2800" dirty="0"/>
              <a:t>I Corinthians 3: 10 – 15</a:t>
            </a:r>
          </a:p>
          <a:p>
            <a:pPr marL="0" indent="0">
              <a:buNone/>
            </a:pPr>
            <a:endParaRPr lang="en-US" sz="2800" dirty="0"/>
          </a:p>
          <a:p>
            <a:pPr marL="0" indent="0">
              <a:buNone/>
            </a:pPr>
            <a:r>
              <a:rPr lang="en-US" sz="2800" b="1" baseline="30000" dirty="0"/>
              <a:t>10 </a:t>
            </a:r>
            <a:r>
              <a:rPr lang="en-US" sz="2800" dirty="0"/>
              <a:t>By the grace God has given me, I laid a foundation as a wise builder, and someone else is building on it. But each one should build with care. </a:t>
            </a:r>
            <a:r>
              <a:rPr lang="en-US" sz="2800" b="1" baseline="30000" dirty="0"/>
              <a:t>11 </a:t>
            </a:r>
            <a:r>
              <a:rPr lang="en-US" sz="2800" dirty="0"/>
              <a:t>For no one can lay any foundation other than the one already laid, which is Jesus Christ. </a:t>
            </a:r>
            <a:r>
              <a:rPr lang="en-US" sz="2800" b="1" baseline="30000" dirty="0"/>
              <a:t>12 </a:t>
            </a:r>
            <a:r>
              <a:rPr lang="en-US" sz="2800" dirty="0"/>
              <a:t>If anyone builds on this foundation using gold, silver, costly stones, wood, hay or straw, </a:t>
            </a:r>
            <a:r>
              <a:rPr lang="en-US" sz="2800" b="1" baseline="30000" dirty="0"/>
              <a:t>13 </a:t>
            </a:r>
            <a:r>
              <a:rPr lang="en-US" sz="2800" dirty="0"/>
              <a:t>their work will be shown for what it is, because the Day will bring it to light. It will be revealed with fire, and the fire will test the quality of each person’s work. </a:t>
            </a:r>
            <a:r>
              <a:rPr lang="en-US" sz="2800" b="1" baseline="30000" dirty="0"/>
              <a:t>14 </a:t>
            </a:r>
            <a:r>
              <a:rPr lang="en-US" sz="2800" dirty="0"/>
              <a:t>If what has been built survives, the builder will receive a reward. </a:t>
            </a:r>
            <a:r>
              <a:rPr lang="en-US" sz="2800" b="1" baseline="30000" dirty="0"/>
              <a:t>15 </a:t>
            </a:r>
            <a:r>
              <a:rPr lang="en-US" sz="2800" dirty="0"/>
              <a:t>If it is burned up, the builder will suffer loss but yet will be saved—even though only as one escaping through the flames.</a:t>
            </a:r>
          </a:p>
        </p:txBody>
      </p:sp>
    </p:spTree>
    <p:extLst>
      <p:ext uri="{BB962C8B-B14F-4D97-AF65-F5344CB8AC3E}">
        <p14:creationId xmlns:p14="http://schemas.microsoft.com/office/powerpoint/2010/main" val="12238010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144</TotalTime>
  <Words>981</Words>
  <Application>Microsoft Macintosh PowerPoint</Application>
  <PresentationFormat>Widescreen</PresentationFormat>
  <Paragraphs>50</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Century Gothic</vt:lpstr>
      <vt:lpstr>Wingdings 3</vt:lpstr>
      <vt:lpstr>Ion</vt:lpstr>
      <vt:lpstr>Intro to Pentecostal Doctrine Theo 114</vt:lpstr>
      <vt:lpstr>PowerPoint Presentation</vt:lpstr>
      <vt:lpstr>PowerPoint Presentation</vt:lpstr>
      <vt:lpstr>PowerPoint Presentation</vt:lpstr>
      <vt:lpstr>PowerPoint Presentation</vt:lpstr>
      <vt:lpstr>PowerPoint Presentation</vt:lpstr>
      <vt:lpstr>Tribulation, the Day of the Lord, &amp; Christ’s Kingdom</vt:lpstr>
      <vt:lpstr>PowerPoint Presentation</vt:lpstr>
      <vt:lpstr>PowerPoint Presentation</vt:lpstr>
      <vt:lpstr>Summary of believers’ judgement</vt:lpstr>
      <vt:lpstr>PowerPoint Presentation</vt:lpstr>
      <vt:lpstr>PowerPoint Presentation</vt:lpstr>
      <vt:lpstr>PowerPoint Presentation</vt:lpstr>
      <vt:lpstr>Consider Hebrews 12: 1- 2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2</cp:revision>
  <dcterms:created xsi:type="dcterms:W3CDTF">2026-06-10T18:08:04Z</dcterms:created>
  <dcterms:modified xsi:type="dcterms:W3CDTF">2026-06-10T20:32:42Z</dcterms:modified>
</cp:coreProperties>
</file>