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a:t>4/7/26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4/7/26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4/7/26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4/7/26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a:t>4/7/26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4/7/26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18539-ECCC-28AF-E002-E1D17A61D051}"/>
              </a:ext>
            </a:extLst>
          </p:cNvPr>
          <p:cNvSpPr>
            <a:spLocks noGrp="1"/>
          </p:cNvSpPr>
          <p:nvPr>
            <p:ph type="ctrTitle"/>
          </p:nvPr>
        </p:nvSpPr>
        <p:spPr/>
        <p:txBody>
          <a:bodyPr/>
          <a:lstStyle/>
          <a:p>
            <a:r>
              <a:rPr lang="en-US" dirty="0"/>
              <a:t>Intro to Pentecostal Doctrine</a:t>
            </a:r>
          </a:p>
        </p:txBody>
      </p:sp>
      <p:sp>
        <p:nvSpPr>
          <p:cNvPr id="3" name="Subtitle 2">
            <a:extLst>
              <a:ext uri="{FF2B5EF4-FFF2-40B4-BE49-F238E27FC236}">
                <a16:creationId xmlns:a16="http://schemas.microsoft.com/office/drawing/2014/main" id="{7D9EA5EA-745F-02C7-5CF1-6CF796DB71DB}"/>
              </a:ext>
            </a:extLst>
          </p:cNvPr>
          <p:cNvSpPr>
            <a:spLocks noGrp="1"/>
          </p:cNvSpPr>
          <p:nvPr>
            <p:ph type="subTitle" idx="1"/>
          </p:nvPr>
        </p:nvSpPr>
        <p:spPr>
          <a:xfrm>
            <a:off x="1507067" y="4939108"/>
            <a:ext cx="7766936" cy="1096899"/>
          </a:xfrm>
        </p:spPr>
        <p:txBody>
          <a:bodyPr>
            <a:normAutofit/>
          </a:bodyPr>
          <a:lstStyle/>
          <a:p>
            <a:r>
              <a:rPr lang="en-US" sz="2800" dirty="0">
                <a:solidFill>
                  <a:schemeClr val="tx1"/>
                </a:solidFill>
              </a:rPr>
              <a:t>THE 114			Berean – Global University</a:t>
            </a:r>
          </a:p>
          <a:p>
            <a:r>
              <a:rPr lang="en-US" sz="2800" dirty="0">
                <a:solidFill>
                  <a:schemeClr val="tx1"/>
                </a:solidFill>
              </a:rPr>
              <a:t>Chapters 2 &amp; 3</a:t>
            </a:r>
          </a:p>
        </p:txBody>
      </p:sp>
    </p:spTree>
    <p:extLst>
      <p:ext uri="{BB962C8B-B14F-4D97-AF65-F5344CB8AC3E}">
        <p14:creationId xmlns:p14="http://schemas.microsoft.com/office/powerpoint/2010/main" val="886136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6E09D-DA27-4C57-EE05-647119705D3E}"/>
              </a:ext>
            </a:extLst>
          </p:cNvPr>
          <p:cNvSpPr>
            <a:spLocks noGrp="1"/>
          </p:cNvSpPr>
          <p:nvPr>
            <p:ph type="title"/>
          </p:nvPr>
        </p:nvSpPr>
        <p:spPr>
          <a:xfrm>
            <a:off x="248194" y="256902"/>
            <a:ext cx="11547565" cy="1663338"/>
          </a:xfrm>
        </p:spPr>
        <p:txBody>
          <a:bodyPr>
            <a:normAutofit fontScale="90000"/>
          </a:bodyPr>
          <a:lstStyle/>
          <a:p>
            <a:pPr algn="ctr"/>
            <a:r>
              <a:rPr lang="en-US" sz="2700" b="1" dirty="0">
                <a:solidFill>
                  <a:schemeClr val="tx1"/>
                </a:solidFill>
              </a:rPr>
              <a:t>Jesus: The Sacrifice That Provides Our Salvation</a:t>
            </a:r>
            <a:br>
              <a:rPr lang="en-US" sz="2700" dirty="0">
                <a:solidFill>
                  <a:schemeClr val="tx1"/>
                </a:solidFill>
              </a:rPr>
            </a:br>
            <a:r>
              <a:rPr lang="en-US" sz="2700" dirty="0">
                <a:solidFill>
                  <a:schemeClr val="tx1"/>
                </a:solidFill>
              </a:rPr>
              <a:t>Jesus’ death on the Cross and bodily resurrection were the pivotal events of human history. God prepared His people for these events over many centuries, through Old Testament prophecies that pointed forward to Christ. </a:t>
            </a:r>
            <a:br>
              <a:rPr lang="en-US" dirty="0"/>
            </a:br>
            <a:endParaRPr lang="en-US" sz="2800" dirty="0">
              <a:solidFill>
                <a:schemeClr val="tx1"/>
              </a:solidFill>
            </a:endParaRPr>
          </a:p>
        </p:txBody>
      </p:sp>
      <p:sp>
        <p:nvSpPr>
          <p:cNvPr id="3" name="Content Placeholder 2">
            <a:extLst>
              <a:ext uri="{FF2B5EF4-FFF2-40B4-BE49-F238E27FC236}">
                <a16:creationId xmlns:a16="http://schemas.microsoft.com/office/drawing/2014/main" id="{3C55B0FA-EA30-67E2-53F1-3FDB6C1890A9}"/>
              </a:ext>
            </a:extLst>
          </p:cNvPr>
          <p:cNvSpPr>
            <a:spLocks noGrp="1"/>
          </p:cNvSpPr>
          <p:nvPr>
            <p:ph idx="1"/>
          </p:nvPr>
        </p:nvSpPr>
        <p:spPr>
          <a:xfrm>
            <a:off x="585893" y="2220687"/>
            <a:ext cx="11079237" cy="4380412"/>
          </a:xfrm>
        </p:spPr>
        <p:txBody>
          <a:bodyPr>
            <a:normAutofit lnSpcReduction="10000"/>
          </a:bodyPr>
          <a:lstStyle/>
          <a:p>
            <a:pPr marL="0" indent="0">
              <a:buNone/>
            </a:pPr>
            <a:r>
              <a:rPr lang="en-US" b="1" dirty="0"/>
              <a:t>Old Testament Prophecies of Christ</a:t>
            </a:r>
            <a:endParaRPr lang="en-US" dirty="0"/>
          </a:p>
          <a:p>
            <a:r>
              <a:rPr lang="en-US" sz="2800" dirty="0"/>
              <a:t>Birth of Jesus Christ..........Micah 5:2,4,5 (circa 700 BC)</a:t>
            </a:r>
          </a:p>
          <a:p>
            <a:r>
              <a:rPr lang="en-US" sz="2800" dirty="0"/>
              <a:t>Triumphal entry. .................Zechariah 9:9 (circa 500 BC)</a:t>
            </a:r>
          </a:p>
          <a:p>
            <a:r>
              <a:rPr lang="en-US" sz="2800" dirty="0"/>
              <a:t>Betrayal of Jesus. ..............Zechariah 11:12–13</a:t>
            </a:r>
          </a:p>
          <a:p>
            <a:r>
              <a:rPr lang="en-US" sz="2800" dirty="0"/>
              <a:t>Death of Jesus..................Zechariah 12:10</a:t>
            </a:r>
          </a:p>
          <a:p>
            <a:r>
              <a:rPr lang="en-US" sz="2800" dirty="0"/>
              <a:t>Passion of Christ...............Psalm 22:14–18 (circa 1000 BC)</a:t>
            </a:r>
          </a:p>
          <a:p>
            <a:r>
              <a:rPr lang="en-US" sz="2800" dirty="0"/>
              <a:t>Christ’s Atonement............Isaiah 53 (circa 700 BC)</a:t>
            </a:r>
          </a:p>
          <a:p>
            <a:pPr marL="0" indent="0">
              <a:buNone/>
            </a:pPr>
            <a:r>
              <a:rPr lang="en-US" sz="2800" dirty="0"/>
              <a:t>Additional prophecies include Psalm 110:1–2 Isaiah 7:14; 9:6–7; 42:1–4.</a:t>
            </a:r>
          </a:p>
        </p:txBody>
      </p:sp>
    </p:spTree>
    <p:extLst>
      <p:ext uri="{BB962C8B-B14F-4D97-AF65-F5344CB8AC3E}">
        <p14:creationId xmlns:p14="http://schemas.microsoft.com/office/powerpoint/2010/main" val="1542170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BB674E-A0EC-71B3-0B2C-895A9B2AB2AB}"/>
              </a:ext>
            </a:extLst>
          </p:cNvPr>
          <p:cNvSpPr>
            <a:spLocks noGrp="1"/>
          </p:cNvSpPr>
          <p:nvPr>
            <p:ph idx="1"/>
          </p:nvPr>
        </p:nvSpPr>
        <p:spPr>
          <a:xfrm>
            <a:off x="677333" y="339634"/>
            <a:ext cx="10765730" cy="6335486"/>
          </a:xfrm>
        </p:spPr>
        <p:txBody>
          <a:bodyPr>
            <a:normAutofit lnSpcReduction="10000"/>
          </a:bodyPr>
          <a:lstStyle/>
          <a:p>
            <a:pPr marL="0" indent="0">
              <a:buNone/>
            </a:pPr>
            <a:r>
              <a:rPr lang="en-US" sz="3600" b="1" dirty="0"/>
              <a:t>The Humanity and Deity of Christ</a:t>
            </a:r>
            <a:endParaRPr lang="en-US" sz="3600" dirty="0"/>
          </a:p>
          <a:p>
            <a:pPr marL="0" indent="0">
              <a:buNone/>
            </a:pPr>
            <a:endParaRPr lang="en-US" sz="2800" b="1" i="1" dirty="0"/>
          </a:p>
          <a:p>
            <a:pPr marL="0" indent="0">
              <a:buNone/>
            </a:pPr>
            <a:r>
              <a:rPr lang="en-US" sz="2800" b="1" i="1" dirty="0"/>
              <a:t>Highlighting Jesus’ Humanity</a:t>
            </a:r>
            <a:endParaRPr lang="en-US" sz="2800" dirty="0"/>
          </a:p>
          <a:p>
            <a:r>
              <a:rPr lang="en-US" sz="2800" dirty="0"/>
              <a:t>Jesus was born...........................................Luke 2:4–17</a:t>
            </a:r>
          </a:p>
          <a:p>
            <a:r>
              <a:rPr lang="en-US" sz="2800" dirty="0"/>
              <a:t> Jesus grew and matured.............................Luke 2:52</a:t>
            </a:r>
          </a:p>
          <a:p>
            <a:r>
              <a:rPr lang="en-US" sz="2800" dirty="0"/>
              <a:t>Jesus hungered. ..........................................Mark 11:12</a:t>
            </a:r>
          </a:p>
          <a:p>
            <a:r>
              <a:rPr lang="en-US" sz="2800" dirty="0"/>
              <a:t>Jesus grew weary. .......................................John 4:5–6</a:t>
            </a:r>
          </a:p>
          <a:p>
            <a:r>
              <a:rPr lang="en-US" sz="2800" dirty="0"/>
              <a:t>Jesus wept..................................................John 11:35</a:t>
            </a:r>
          </a:p>
          <a:p>
            <a:r>
              <a:rPr lang="en-US" sz="2800" dirty="0"/>
              <a:t>Jesus suffered.............................................Matthew 27:26–36</a:t>
            </a:r>
          </a:p>
          <a:p>
            <a:r>
              <a:rPr lang="en-US" sz="2800" dirty="0"/>
              <a:t>Jesus died...................................................Luke 23:44–46</a:t>
            </a:r>
          </a:p>
          <a:p>
            <a:endParaRPr lang="en-US" dirty="0"/>
          </a:p>
        </p:txBody>
      </p:sp>
    </p:spTree>
    <p:extLst>
      <p:ext uri="{BB962C8B-B14F-4D97-AF65-F5344CB8AC3E}">
        <p14:creationId xmlns:p14="http://schemas.microsoft.com/office/powerpoint/2010/main" val="3661051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47EB98-8372-EF7C-D19C-CB3D17DCAEA1}"/>
              </a:ext>
            </a:extLst>
          </p:cNvPr>
          <p:cNvSpPr>
            <a:spLocks noGrp="1"/>
          </p:cNvSpPr>
          <p:nvPr>
            <p:ph idx="1"/>
          </p:nvPr>
        </p:nvSpPr>
        <p:spPr>
          <a:xfrm>
            <a:off x="363825" y="306977"/>
            <a:ext cx="10687352" cy="6244046"/>
          </a:xfrm>
        </p:spPr>
        <p:txBody>
          <a:bodyPr>
            <a:normAutofit/>
          </a:bodyPr>
          <a:lstStyle/>
          <a:p>
            <a:pPr marL="0" indent="0">
              <a:buNone/>
            </a:pPr>
            <a:r>
              <a:rPr lang="en-US" sz="3600" b="1" i="1" dirty="0"/>
              <a:t>Highlighting Jesus’ Deity</a:t>
            </a:r>
            <a:endParaRPr lang="en-US" sz="3600" dirty="0"/>
          </a:p>
          <a:p>
            <a:endParaRPr lang="en-US" dirty="0"/>
          </a:p>
          <a:p>
            <a:r>
              <a:rPr lang="en-US" sz="2800" dirty="0"/>
              <a:t>Jesus is the Word. .......................................John 1:1</a:t>
            </a:r>
          </a:p>
          <a:p>
            <a:r>
              <a:rPr lang="en-US" sz="2800" dirty="0"/>
              <a:t>Jesus existed in the form of God. ................Philippians 2:5–8</a:t>
            </a:r>
          </a:p>
          <a:p>
            <a:r>
              <a:rPr lang="en-US" sz="2800" dirty="0"/>
              <a:t>Jesus is co-Creator.....................................Colossians 1:16–17</a:t>
            </a:r>
          </a:p>
          <a:p>
            <a:r>
              <a:rPr lang="en-US" sz="2800" dirty="0"/>
              <a:t>Jesus is the image of the invisible God.......Colossians 1:15</a:t>
            </a:r>
          </a:p>
          <a:p>
            <a:r>
              <a:rPr lang="en-US" sz="2800" dirty="0"/>
              <a:t>Jesus accepted worship..............................Matthew 14:33; 28:8–10</a:t>
            </a:r>
          </a:p>
          <a:p>
            <a:r>
              <a:rPr lang="en-US" sz="2800" dirty="0"/>
              <a:t>Jesus is Lord...............................................Romans 10:9–13</a:t>
            </a:r>
          </a:p>
          <a:p>
            <a:r>
              <a:rPr lang="en-US" sz="2800" dirty="0"/>
              <a:t>Jesus is honored with the Father................John 5:21–23</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80441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84427-8605-8C1C-9EB8-42C96DB125A1}"/>
              </a:ext>
            </a:extLst>
          </p:cNvPr>
          <p:cNvSpPr>
            <a:spLocks noGrp="1"/>
          </p:cNvSpPr>
          <p:nvPr>
            <p:ph type="title"/>
          </p:nvPr>
        </p:nvSpPr>
        <p:spPr>
          <a:xfrm>
            <a:off x="300446" y="1254034"/>
            <a:ext cx="11377748" cy="4245429"/>
          </a:xfrm>
        </p:spPr>
        <p:txBody>
          <a:bodyPr>
            <a:normAutofit/>
          </a:bodyPr>
          <a:lstStyle/>
          <a:p>
            <a:r>
              <a:rPr lang="en-US" dirty="0">
                <a:solidFill>
                  <a:schemeClr val="tx1"/>
                </a:solidFill>
              </a:rPr>
              <a:t>The Word of God teaches both the humanity</a:t>
            </a:r>
            <a:br>
              <a:rPr lang="en-US" dirty="0">
                <a:solidFill>
                  <a:schemeClr val="tx1"/>
                </a:solidFill>
              </a:rPr>
            </a:br>
            <a:r>
              <a:rPr lang="en-US" dirty="0">
                <a:solidFill>
                  <a:schemeClr val="tx1"/>
                </a:solidFill>
              </a:rPr>
              <a:t>and the deity of Christ. False teachings through the centuries have denied either the humanity of Christ or the deity of Christ. But Jesus was fully God and fully man. His sacrifice on the Cross has power to save because He was fully human, yet also truly divine.</a:t>
            </a:r>
          </a:p>
        </p:txBody>
      </p:sp>
    </p:spTree>
    <p:extLst>
      <p:ext uri="{BB962C8B-B14F-4D97-AF65-F5344CB8AC3E}">
        <p14:creationId xmlns:p14="http://schemas.microsoft.com/office/powerpoint/2010/main" val="193020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C0359-537A-9449-BFD0-C9B317A5D425}"/>
              </a:ext>
            </a:extLst>
          </p:cNvPr>
          <p:cNvSpPr>
            <a:spLocks noGrp="1"/>
          </p:cNvSpPr>
          <p:nvPr>
            <p:ph type="title"/>
          </p:nvPr>
        </p:nvSpPr>
        <p:spPr>
          <a:xfrm>
            <a:off x="248193" y="274320"/>
            <a:ext cx="11534503" cy="2416630"/>
          </a:xfrm>
        </p:spPr>
        <p:txBody>
          <a:bodyPr>
            <a:noAutofit/>
          </a:bodyPr>
          <a:lstStyle/>
          <a:p>
            <a:r>
              <a:rPr lang="en-US" sz="2800" b="1" dirty="0">
                <a:solidFill>
                  <a:schemeClr val="tx1"/>
                </a:solidFill>
              </a:rPr>
              <a:t>Evidences of the Resurrection</a:t>
            </a:r>
            <a:br>
              <a:rPr lang="en-US" sz="2800" dirty="0">
                <a:solidFill>
                  <a:schemeClr val="tx1"/>
                </a:solidFill>
              </a:rPr>
            </a:br>
            <a:r>
              <a:rPr lang="en-US" sz="2800" dirty="0">
                <a:solidFill>
                  <a:schemeClr val="tx1"/>
                </a:solidFill>
              </a:rPr>
              <a:t>▪ Empty tomb (Luke 24:1–9; John 20:1–8)</a:t>
            </a:r>
            <a:br>
              <a:rPr lang="en-US" sz="2800" dirty="0">
                <a:solidFill>
                  <a:schemeClr val="tx1"/>
                </a:solidFill>
              </a:rPr>
            </a:br>
            <a:r>
              <a:rPr lang="en-US" sz="2800" dirty="0">
                <a:solidFill>
                  <a:schemeClr val="tx1"/>
                </a:solidFill>
              </a:rPr>
              <a:t>▪ Witness of the disciples (Acts 4:33; 1 Corinthians 15:1–11)</a:t>
            </a:r>
            <a:br>
              <a:rPr lang="en-US" sz="2800" dirty="0">
                <a:solidFill>
                  <a:schemeClr val="tx1"/>
                </a:solidFill>
              </a:rPr>
            </a:br>
            <a:r>
              <a:rPr lang="en-US" sz="2800" dirty="0">
                <a:solidFill>
                  <a:schemeClr val="tx1"/>
                </a:solidFill>
              </a:rPr>
              <a:t>▪Transformed lives of the disciples (John 20:24–29; Acts 9:1–22)</a:t>
            </a:r>
            <a:br>
              <a:rPr lang="en-US" sz="2800" dirty="0">
                <a:solidFill>
                  <a:schemeClr val="tx1"/>
                </a:solidFill>
              </a:rPr>
            </a:br>
            <a:r>
              <a:rPr lang="en-US" sz="2800" dirty="0">
                <a:solidFill>
                  <a:schemeClr val="tx1"/>
                </a:solidFill>
              </a:rPr>
              <a:t>▪ Reliability of the Gospel record (Luke 1:1–4; Acts 1:1–5;1 Cor 15:1–11)</a:t>
            </a:r>
          </a:p>
        </p:txBody>
      </p:sp>
      <p:sp>
        <p:nvSpPr>
          <p:cNvPr id="3" name="Content Placeholder 2">
            <a:extLst>
              <a:ext uri="{FF2B5EF4-FFF2-40B4-BE49-F238E27FC236}">
                <a16:creationId xmlns:a16="http://schemas.microsoft.com/office/drawing/2014/main" id="{426988DA-B2D7-0F2E-597A-904BB35B7380}"/>
              </a:ext>
            </a:extLst>
          </p:cNvPr>
          <p:cNvSpPr>
            <a:spLocks noGrp="1"/>
          </p:cNvSpPr>
          <p:nvPr>
            <p:ph idx="1"/>
          </p:nvPr>
        </p:nvSpPr>
        <p:spPr>
          <a:xfrm>
            <a:off x="248193" y="2852920"/>
            <a:ext cx="11534503" cy="3626257"/>
          </a:xfrm>
        </p:spPr>
        <p:txBody>
          <a:bodyPr/>
          <a:lstStyle/>
          <a:p>
            <a:pPr marL="0" indent="0">
              <a:buNone/>
            </a:pPr>
            <a:r>
              <a:rPr lang="en-US" sz="2800" b="1" dirty="0"/>
              <a:t>Salvation Means Regeneration, Justification,</a:t>
            </a:r>
            <a:r>
              <a:rPr lang="en-US" sz="2800" dirty="0"/>
              <a:t> </a:t>
            </a:r>
            <a:r>
              <a:rPr lang="en-US" sz="2800" b="1" dirty="0"/>
              <a:t>and Repentance</a:t>
            </a:r>
            <a:endParaRPr lang="en-US" sz="2800" dirty="0"/>
          </a:p>
          <a:p>
            <a:pPr marL="0" indent="0">
              <a:buNone/>
            </a:pPr>
            <a:r>
              <a:rPr lang="en-US" sz="2800" dirty="0"/>
              <a:t>Terms Defined:</a:t>
            </a:r>
          </a:p>
          <a:p>
            <a:pPr marL="514350" indent="-514350">
              <a:buFont typeface="+mj-lt"/>
              <a:buAutoNum type="arabicPeriod"/>
            </a:pPr>
            <a:r>
              <a:rPr lang="en-US" sz="2800" u="sng" dirty="0">
                <a:solidFill>
                  <a:schemeClr val="tx1"/>
                </a:solidFill>
              </a:rPr>
              <a:t>Regeneration</a:t>
            </a:r>
            <a:r>
              <a:rPr lang="en-US" sz="2800" dirty="0"/>
              <a:t>: the change brought about by the Spirit of God, making a person a new creature in Christ (also called the new birth)</a:t>
            </a:r>
          </a:p>
          <a:p>
            <a:pPr marL="514350" indent="-514350">
              <a:buFont typeface="+mj-lt"/>
              <a:buAutoNum type="arabicPeriod"/>
            </a:pPr>
            <a:r>
              <a:rPr lang="en-US" sz="2800" b="1" u="sng" dirty="0"/>
              <a:t>Justification</a:t>
            </a:r>
            <a:r>
              <a:rPr lang="en-US" sz="2800" dirty="0"/>
              <a:t>—the declaration by God that a person is just or righteous and released from the guilt of sin</a:t>
            </a:r>
          </a:p>
          <a:p>
            <a:pPr marL="514350" indent="-514350">
              <a:buFont typeface="+mj-lt"/>
              <a:buAutoNum type="arabicPeriod"/>
            </a:pPr>
            <a:endParaRPr lang="en-US" sz="2800" dirty="0"/>
          </a:p>
          <a:p>
            <a:pPr marL="514350" indent="-514350">
              <a:buFont typeface="+mj-lt"/>
              <a:buAutoNum type="arabicPeriod"/>
            </a:pPr>
            <a:endParaRPr lang="en-US" sz="2800" dirty="0"/>
          </a:p>
          <a:p>
            <a:pPr marL="0" indent="0">
              <a:buNone/>
            </a:pPr>
            <a:endParaRPr lang="en-US" dirty="0"/>
          </a:p>
        </p:txBody>
      </p:sp>
    </p:spTree>
    <p:extLst>
      <p:ext uri="{BB962C8B-B14F-4D97-AF65-F5344CB8AC3E}">
        <p14:creationId xmlns:p14="http://schemas.microsoft.com/office/powerpoint/2010/main" val="479020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DC3C5B-8195-F070-D38D-D135DD4104D0}"/>
              </a:ext>
            </a:extLst>
          </p:cNvPr>
          <p:cNvSpPr>
            <a:spLocks noGrp="1"/>
          </p:cNvSpPr>
          <p:nvPr>
            <p:ph idx="1"/>
          </p:nvPr>
        </p:nvSpPr>
        <p:spPr>
          <a:xfrm>
            <a:off x="209006" y="561703"/>
            <a:ext cx="11168743" cy="6204857"/>
          </a:xfrm>
        </p:spPr>
        <p:txBody>
          <a:bodyPr>
            <a:normAutofit lnSpcReduction="10000"/>
          </a:bodyPr>
          <a:lstStyle/>
          <a:p>
            <a:pPr marL="514350" indent="-514350">
              <a:buAutoNum type="arabicPeriod" startAt="3"/>
            </a:pPr>
            <a:r>
              <a:rPr lang="en-US" sz="2800" b="1" u="sng" dirty="0"/>
              <a:t>Repentance</a:t>
            </a:r>
            <a:r>
              <a:rPr lang="en-US" sz="2800" dirty="0"/>
              <a:t>—the act of repenting, turning from sin, and committing to change for the better</a:t>
            </a:r>
          </a:p>
          <a:p>
            <a:pPr marL="514350" indent="-514350">
              <a:buAutoNum type="arabicPeriod" startAt="3"/>
            </a:pPr>
            <a:endParaRPr lang="en-US" sz="2800" dirty="0"/>
          </a:p>
          <a:p>
            <a:pPr marL="514350" indent="-514350">
              <a:buAutoNum type="arabicPeriod" startAt="4"/>
            </a:pPr>
            <a:r>
              <a:rPr lang="en-US" sz="2800" b="1" u="sng" dirty="0"/>
              <a:t>Sanctification</a:t>
            </a:r>
            <a:r>
              <a:rPr lang="en-US" sz="2800" dirty="0"/>
              <a:t>—the state of being made holy, set apart for the 	use intended by God</a:t>
            </a:r>
          </a:p>
          <a:p>
            <a:pPr marL="514350" indent="-514350">
              <a:buAutoNum type="arabicPeriod" startAt="4"/>
            </a:pPr>
            <a:endParaRPr lang="en-US" sz="2800" dirty="0"/>
          </a:p>
          <a:p>
            <a:pPr marL="514350" indent="-514350">
              <a:buFont typeface="Wingdings 3" charset="2"/>
              <a:buAutoNum type="arabicPeriod" startAt="4"/>
            </a:pPr>
            <a:r>
              <a:rPr lang="en-US" sz="2800" b="1" u="sng" dirty="0"/>
              <a:t>Assurance</a:t>
            </a:r>
            <a:r>
              <a:rPr lang="en-US" sz="2800" dirty="0"/>
              <a:t>—the confidence of one’s salvation</a:t>
            </a:r>
          </a:p>
          <a:p>
            <a:pPr marL="514350" indent="-514350">
              <a:buFont typeface="Wingdings 3" charset="2"/>
              <a:buAutoNum type="arabicPeriod" startAt="4"/>
            </a:pPr>
            <a:endParaRPr lang="en-US" sz="2800" dirty="0"/>
          </a:p>
          <a:p>
            <a:pPr marL="514350" indent="-514350">
              <a:buFont typeface="Wingdings 3" charset="2"/>
              <a:buAutoNum type="arabicPeriod" startAt="4"/>
            </a:pPr>
            <a:r>
              <a:rPr lang="en-US" sz="2800" b="1" u="sng" dirty="0"/>
              <a:t>Reconciliation</a:t>
            </a:r>
            <a:r>
              <a:rPr lang="en-US" sz="2800" dirty="0"/>
              <a:t>—the act of being restored to fellowship with God </a:t>
            </a:r>
          </a:p>
          <a:p>
            <a:pPr marL="514350" indent="-514350">
              <a:buFont typeface="Wingdings 3" charset="2"/>
              <a:buAutoNum type="arabicPeriod" startAt="4"/>
            </a:pPr>
            <a:endParaRPr lang="en-US" sz="2800" dirty="0"/>
          </a:p>
          <a:p>
            <a:pPr marL="514350" indent="-514350">
              <a:buFont typeface="Wingdings 3" charset="2"/>
              <a:buAutoNum type="arabicPeriod" startAt="4"/>
            </a:pPr>
            <a:r>
              <a:rPr lang="en-US" sz="2800" b="1" u="sng" dirty="0"/>
              <a:t>Redemption</a:t>
            </a:r>
            <a:r>
              <a:rPr lang="en-US" sz="2800" dirty="0"/>
              <a:t>—the act of redeeming, of winning or buying back, or of freeing from the consequences of sin</a:t>
            </a:r>
          </a:p>
          <a:p>
            <a:pPr marL="514350" indent="-514350">
              <a:buFont typeface="Wingdings 3" charset="2"/>
              <a:buAutoNum type="arabicPeriod" startAt="4"/>
            </a:pPr>
            <a:endParaRPr lang="en-US" sz="2800" dirty="0"/>
          </a:p>
          <a:p>
            <a:pPr marL="514350" indent="-514350">
              <a:buFont typeface="Wingdings 3" charset="2"/>
              <a:buAutoNum type="arabicPeriod" startAt="4"/>
            </a:pPr>
            <a:endParaRPr lang="en-US" sz="2800" dirty="0"/>
          </a:p>
          <a:p>
            <a:pPr marL="514350" indent="-514350">
              <a:buAutoNum type="arabicPeriod" startAt="4"/>
            </a:pPr>
            <a:endParaRPr lang="en-US" sz="2800" dirty="0"/>
          </a:p>
          <a:p>
            <a:pPr marL="514350" indent="-514350">
              <a:buAutoNum type="arabicPeriod" startAt="3"/>
            </a:pPr>
            <a:endParaRPr lang="en-US" sz="2800" dirty="0"/>
          </a:p>
          <a:p>
            <a:pPr marL="0" indent="0">
              <a:buNone/>
            </a:pPr>
            <a:endParaRPr lang="en-US" sz="2800" dirty="0"/>
          </a:p>
        </p:txBody>
      </p:sp>
    </p:spTree>
    <p:extLst>
      <p:ext uri="{BB962C8B-B14F-4D97-AF65-F5344CB8AC3E}">
        <p14:creationId xmlns:p14="http://schemas.microsoft.com/office/powerpoint/2010/main" val="1865804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4FE435-362B-EE11-AA5D-7A307141D1AA}"/>
              </a:ext>
            </a:extLst>
          </p:cNvPr>
          <p:cNvSpPr>
            <a:spLocks noGrp="1"/>
          </p:cNvSpPr>
          <p:nvPr>
            <p:ph idx="1"/>
          </p:nvPr>
        </p:nvSpPr>
        <p:spPr>
          <a:xfrm>
            <a:off x="677334" y="457200"/>
            <a:ext cx="10752666" cy="6126479"/>
          </a:xfrm>
        </p:spPr>
        <p:txBody>
          <a:bodyPr>
            <a:normAutofit/>
          </a:bodyPr>
          <a:lstStyle/>
          <a:p>
            <a:pPr marL="0" indent="0">
              <a:buNone/>
            </a:pPr>
            <a:r>
              <a:rPr lang="en-US" sz="2800" dirty="0"/>
              <a:t>More definition details:</a:t>
            </a:r>
          </a:p>
          <a:p>
            <a:r>
              <a:rPr lang="en-US" sz="2800" b="1" dirty="0"/>
              <a:t>Regeneration</a:t>
            </a:r>
            <a:r>
              <a:rPr lang="en-US" sz="2800" dirty="0"/>
              <a:t>—Regeneration is the change brought about by the Spirit of God, making a person a new creature in Christ: “If anyone is in Christ, he is a new creation; the old has gone, the new has come!” (2 Cor 5:17). 	</a:t>
            </a:r>
          </a:p>
          <a:p>
            <a:pPr marL="0" indent="0">
              <a:buNone/>
            </a:pPr>
            <a:r>
              <a:rPr lang="en-US" sz="2800" dirty="0"/>
              <a:t>   Regeneration is also described as the new birth (John 3:1–5). In saving us, God does not simply energize the old creation with new ability and power. </a:t>
            </a:r>
          </a:p>
          <a:p>
            <a:pPr marL="0" indent="0">
              <a:buNone/>
            </a:pPr>
            <a:r>
              <a:rPr lang="en-US" sz="2800" dirty="0"/>
              <a:t>	The God who created humans in the first place, only to see them fall into sin, recreates us at salvation by the operation of His Holy Spirit. </a:t>
            </a:r>
            <a:r>
              <a:rPr lang="en-US" sz="2800" u="sng" dirty="0"/>
              <a:t>The practical result is a radical change in the nature, character, desires, and motives of the transformed person.</a:t>
            </a:r>
          </a:p>
          <a:p>
            <a:pPr marL="0" indent="0">
              <a:buNone/>
            </a:pPr>
            <a:endParaRPr lang="en-US" sz="2800" dirty="0"/>
          </a:p>
        </p:txBody>
      </p:sp>
    </p:spTree>
    <p:extLst>
      <p:ext uri="{BB962C8B-B14F-4D97-AF65-F5344CB8AC3E}">
        <p14:creationId xmlns:p14="http://schemas.microsoft.com/office/powerpoint/2010/main" val="3275545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1DA0F-ADF6-E286-DF6A-5AD7ED88D8E1}"/>
              </a:ext>
            </a:extLst>
          </p:cNvPr>
          <p:cNvSpPr>
            <a:spLocks noGrp="1"/>
          </p:cNvSpPr>
          <p:nvPr>
            <p:ph idx="1"/>
          </p:nvPr>
        </p:nvSpPr>
        <p:spPr>
          <a:xfrm>
            <a:off x="207070" y="444137"/>
            <a:ext cx="10399970" cy="5969726"/>
          </a:xfrm>
        </p:spPr>
        <p:txBody>
          <a:bodyPr>
            <a:noAutofit/>
          </a:bodyPr>
          <a:lstStyle/>
          <a:p>
            <a:r>
              <a:rPr lang="en-US" sz="2800" b="1" dirty="0"/>
              <a:t>Justification</a:t>
            </a:r>
            <a:r>
              <a:rPr lang="en-US" sz="2800" dirty="0"/>
              <a:t>—The word </a:t>
            </a:r>
            <a:r>
              <a:rPr lang="en-US" sz="2800" i="1" dirty="0"/>
              <a:t>justify</a:t>
            </a:r>
            <a:r>
              <a:rPr lang="en-US" sz="2800" dirty="0"/>
              <a:t> is a judicial or legal term meaning “to acquit” or “to declare righteous.” </a:t>
            </a:r>
          </a:p>
          <a:p>
            <a:pPr marL="0" indent="0">
              <a:buNone/>
            </a:pPr>
            <a:endParaRPr lang="en-US" sz="2800" dirty="0"/>
          </a:p>
          <a:p>
            <a:pPr marL="0" indent="0">
              <a:buNone/>
            </a:pPr>
            <a:r>
              <a:rPr lang="en-US" sz="2800" i="1" dirty="0"/>
              <a:t>	</a:t>
            </a:r>
            <a:r>
              <a:rPr lang="en-US" sz="2800" dirty="0"/>
              <a:t>Justification is the easiest of these theological terms to 	define because, in English, it can be remembered as 	</a:t>
            </a:r>
            <a:r>
              <a:rPr lang="en-US" sz="2800" i="1" dirty="0"/>
              <a:t>“just 	as if I had never sinned.”</a:t>
            </a:r>
            <a:r>
              <a:rPr lang="en-US" sz="2800" dirty="0"/>
              <a:t> At the moment of salvation, the 	guilty sinner stands before God, the righteous Judge; but 	instead of a sentence of condemnation, he or she receives a 	sentence of acquittal. </a:t>
            </a:r>
          </a:p>
          <a:p>
            <a:pPr marL="0" indent="0">
              <a:buNone/>
            </a:pPr>
            <a:endParaRPr lang="en-US" sz="2800" dirty="0"/>
          </a:p>
          <a:p>
            <a:pPr marL="0" indent="0">
              <a:buNone/>
            </a:pPr>
            <a:r>
              <a:rPr lang="en-US" sz="2800" dirty="0"/>
              <a:t>	We are justified by faith in Christ because of the grace of 	God. (See Romans 3:23–26; 5:1.)</a:t>
            </a:r>
          </a:p>
        </p:txBody>
      </p:sp>
    </p:spTree>
    <p:extLst>
      <p:ext uri="{BB962C8B-B14F-4D97-AF65-F5344CB8AC3E}">
        <p14:creationId xmlns:p14="http://schemas.microsoft.com/office/powerpoint/2010/main" val="3414976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D7BEC-1003-3D28-DC56-CD0A047CF96C}"/>
              </a:ext>
            </a:extLst>
          </p:cNvPr>
          <p:cNvSpPr>
            <a:spLocks noGrp="1"/>
          </p:cNvSpPr>
          <p:nvPr>
            <p:ph idx="1"/>
          </p:nvPr>
        </p:nvSpPr>
        <p:spPr>
          <a:xfrm>
            <a:off x="154819" y="1084219"/>
            <a:ext cx="10595912" cy="3997234"/>
          </a:xfrm>
        </p:spPr>
        <p:txBody>
          <a:bodyPr/>
          <a:lstStyle/>
          <a:p>
            <a:r>
              <a:rPr lang="en-US" sz="2800" b="1" dirty="0"/>
              <a:t>Repentance</a:t>
            </a:r>
            <a:r>
              <a:rPr lang="en-US" sz="2800" dirty="0"/>
              <a:t>—Repentance is the act of turning from sin and committing to change for the better.</a:t>
            </a:r>
          </a:p>
          <a:p>
            <a:pPr marL="0" indent="0">
              <a:buNone/>
            </a:pPr>
            <a:r>
              <a:rPr lang="en-US" sz="2800" dirty="0"/>
              <a:t>	Repentance is further described in the textbook as “a godly 	sorrow for sin followed by a sincere effort to forsake sin”.</a:t>
            </a:r>
          </a:p>
          <a:p>
            <a:pPr marL="0" indent="0">
              <a:buNone/>
            </a:pPr>
            <a:r>
              <a:rPr lang="en-US" sz="2800" dirty="0"/>
              <a:t>	Along with a person’s repentance, he or she must turn to God 	in faith. Thus Jesus preached, 	“‘Repent and believe the good 	news’” (Mark 1:15).</a:t>
            </a:r>
          </a:p>
          <a:p>
            <a:endParaRPr lang="en-US" dirty="0"/>
          </a:p>
        </p:txBody>
      </p:sp>
    </p:spTree>
    <p:extLst>
      <p:ext uri="{BB962C8B-B14F-4D97-AF65-F5344CB8AC3E}">
        <p14:creationId xmlns:p14="http://schemas.microsoft.com/office/powerpoint/2010/main" val="3175363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834D4-C117-2CDF-64DE-9FA2DCB130F5}"/>
              </a:ext>
            </a:extLst>
          </p:cNvPr>
          <p:cNvSpPr>
            <a:spLocks noGrp="1"/>
          </p:cNvSpPr>
          <p:nvPr>
            <p:ph type="title"/>
          </p:nvPr>
        </p:nvSpPr>
        <p:spPr>
          <a:xfrm>
            <a:off x="781837" y="2673532"/>
            <a:ext cx="8596668" cy="1320800"/>
          </a:xfrm>
        </p:spPr>
        <p:txBody>
          <a:bodyPr/>
          <a:lstStyle/>
          <a:p>
            <a:pPr algn="ctr"/>
            <a:r>
              <a:rPr lang="en-US" dirty="0">
                <a:solidFill>
                  <a:schemeClr val="tx1"/>
                </a:solidFill>
              </a:rPr>
              <a:t>Lincoln’s Prayer...</a:t>
            </a:r>
          </a:p>
        </p:txBody>
      </p:sp>
    </p:spTree>
    <p:extLst>
      <p:ext uri="{BB962C8B-B14F-4D97-AF65-F5344CB8AC3E}">
        <p14:creationId xmlns:p14="http://schemas.microsoft.com/office/powerpoint/2010/main" val="25392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C1CDD-A525-7489-5C0C-C9E857EEE650}"/>
              </a:ext>
            </a:extLst>
          </p:cNvPr>
          <p:cNvSpPr>
            <a:spLocks noGrp="1"/>
          </p:cNvSpPr>
          <p:nvPr>
            <p:ph type="title"/>
          </p:nvPr>
        </p:nvSpPr>
        <p:spPr>
          <a:xfrm>
            <a:off x="677334" y="156238"/>
            <a:ext cx="8596668" cy="1320800"/>
          </a:xfrm>
        </p:spPr>
        <p:txBody>
          <a:bodyPr/>
          <a:lstStyle/>
          <a:p>
            <a:pPr algn="ctr"/>
            <a:r>
              <a:rPr lang="en-US" dirty="0">
                <a:solidFill>
                  <a:schemeClr val="tx1"/>
                </a:solidFill>
              </a:rPr>
              <a:t>Salvation – the only cure for fallen humanity</a:t>
            </a:r>
          </a:p>
        </p:txBody>
      </p:sp>
      <p:sp>
        <p:nvSpPr>
          <p:cNvPr id="3" name="Content Placeholder 2">
            <a:extLst>
              <a:ext uri="{FF2B5EF4-FFF2-40B4-BE49-F238E27FC236}">
                <a16:creationId xmlns:a16="http://schemas.microsoft.com/office/drawing/2014/main" id="{D9D2F03B-C6CE-1E56-3A87-76820A6AE830}"/>
              </a:ext>
            </a:extLst>
          </p:cNvPr>
          <p:cNvSpPr>
            <a:spLocks noGrp="1"/>
          </p:cNvSpPr>
          <p:nvPr>
            <p:ph idx="1"/>
          </p:nvPr>
        </p:nvSpPr>
        <p:spPr>
          <a:xfrm>
            <a:off x="326571" y="1477038"/>
            <a:ext cx="10032275" cy="5041327"/>
          </a:xfrm>
        </p:spPr>
        <p:txBody>
          <a:bodyPr>
            <a:normAutofit lnSpcReduction="10000"/>
          </a:bodyPr>
          <a:lstStyle/>
          <a:p>
            <a:pPr marL="0" indent="0">
              <a:buNone/>
            </a:pPr>
            <a:r>
              <a:rPr lang="en-US" sz="2800" u="sng" dirty="0">
                <a:solidFill>
                  <a:schemeClr val="tx1"/>
                </a:solidFill>
              </a:rPr>
              <a:t>God’s love for His fallen creation</a:t>
            </a:r>
            <a:r>
              <a:rPr lang="en-US" sz="2800" dirty="0">
                <a:solidFill>
                  <a:schemeClr val="tx1"/>
                </a:solidFill>
              </a:rPr>
              <a:t>:</a:t>
            </a:r>
          </a:p>
          <a:p>
            <a:r>
              <a:rPr lang="en-US" sz="2800" dirty="0"/>
              <a:t>Evidence for God’s existence can be </a:t>
            </a:r>
            <a:r>
              <a:rPr lang="en-US" sz="2800" b="1" i="1" dirty="0"/>
              <a:t>seen in His creation</a:t>
            </a:r>
            <a:r>
              <a:rPr lang="en-US" sz="2800" dirty="0"/>
              <a:t>.</a:t>
            </a:r>
          </a:p>
          <a:p>
            <a:pPr marL="0" indent="0">
              <a:buNone/>
            </a:pPr>
            <a:endParaRPr lang="en-US" sz="2800" dirty="0"/>
          </a:p>
          <a:p>
            <a:r>
              <a:rPr lang="en-US" sz="2800" dirty="0"/>
              <a:t>God’s existence is </a:t>
            </a:r>
            <a:r>
              <a:rPr lang="en-US" sz="2800" b="1" i="1" dirty="0"/>
              <a:t>primarily discovered through faith.</a:t>
            </a:r>
          </a:p>
          <a:p>
            <a:endParaRPr lang="en-US" sz="2800" dirty="0"/>
          </a:p>
          <a:p>
            <a:r>
              <a:rPr lang="en-US" sz="2800" dirty="0"/>
              <a:t>God does not force Himself upon people through </a:t>
            </a:r>
            <a:r>
              <a:rPr lang="en-US" sz="2800" b="1" i="1" dirty="0"/>
              <a:t>absolute proofs</a:t>
            </a:r>
            <a:r>
              <a:rPr lang="en-US" sz="2800" dirty="0"/>
              <a:t>.</a:t>
            </a:r>
          </a:p>
          <a:p>
            <a:endParaRPr lang="en-US" sz="2800" dirty="0"/>
          </a:p>
          <a:p>
            <a:r>
              <a:rPr lang="en-US" sz="2800" dirty="0"/>
              <a:t>God has given us </a:t>
            </a:r>
            <a:r>
              <a:rPr lang="en-US" sz="2800" b="1" i="1" dirty="0"/>
              <a:t>freedom to choose </a:t>
            </a:r>
            <a:r>
              <a:rPr lang="en-US" sz="2800" dirty="0"/>
              <a:t>so we could respond freely to his love.</a:t>
            </a:r>
          </a:p>
          <a:p>
            <a:endParaRPr lang="en-US" sz="2800" dirty="0"/>
          </a:p>
          <a:p>
            <a:pPr marL="0" indent="0">
              <a:buNone/>
            </a:pPr>
            <a:endParaRPr lang="en-US" sz="2800" dirty="0">
              <a:solidFill>
                <a:schemeClr val="tx1"/>
              </a:solidFill>
            </a:endParaRPr>
          </a:p>
        </p:txBody>
      </p:sp>
    </p:spTree>
    <p:extLst>
      <p:ext uri="{BB962C8B-B14F-4D97-AF65-F5344CB8AC3E}">
        <p14:creationId xmlns:p14="http://schemas.microsoft.com/office/powerpoint/2010/main" val="2881320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F5583B-0A75-2566-FEDC-C0718120EC07}"/>
              </a:ext>
            </a:extLst>
          </p:cNvPr>
          <p:cNvSpPr>
            <a:spLocks noGrp="1"/>
          </p:cNvSpPr>
          <p:nvPr>
            <p:ph idx="1"/>
          </p:nvPr>
        </p:nvSpPr>
        <p:spPr>
          <a:xfrm>
            <a:off x="559768" y="977410"/>
            <a:ext cx="9636560" cy="5109881"/>
          </a:xfrm>
        </p:spPr>
        <p:txBody>
          <a:bodyPr>
            <a:normAutofit/>
          </a:bodyPr>
          <a:lstStyle/>
          <a:p>
            <a:r>
              <a:rPr lang="en-US" sz="3200" dirty="0"/>
              <a:t>This </a:t>
            </a:r>
            <a:r>
              <a:rPr lang="en-US" sz="3200" b="1" i="1" dirty="0"/>
              <a:t>relationship of love </a:t>
            </a:r>
            <a:r>
              <a:rPr lang="en-US" sz="3200" dirty="0"/>
              <a:t>is entered into by faith.</a:t>
            </a:r>
          </a:p>
          <a:p>
            <a:endParaRPr lang="en-US" sz="3200" dirty="0"/>
          </a:p>
          <a:p>
            <a:r>
              <a:rPr lang="en-US" sz="3200" dirty="0"/>
              <a:t>God has </a:t>
            </a:r>
            <a:r>
              <a:rPr lang="en-US" sz="3200" b="1" i="1" dirty="0"/>
              <a:t>revealed Himself </a:t>
            </a:r>
            <a:r>
              <a:rPr lang="en-US" sz="3200" dirty="0"/>
              <a:t>through the historical events and teachings of the Bible, which point to Jesus Christ.</a:t>
            </a:r>
          </a:p>
          <a:p>
            <a:endParaRPr lang="en-US" sz="3200" dirty="0"/>
          </a:p>
          <a:p>
            <a:r>
              <a:rPr lang="en-US" sz="3200" dirty="0"/>
              <a:t>Salvation requires belief that </a:t>
            </a:r>
            <a:r>
              <a:rPr lang="en-US" sz="3200" b="1" i="1" dirty="0"/>
              <a:t>Jesus is</a:t>
            </a:r>
            <a:r>
              <a:rPr lang="en-US" sz="3200" dirty="0"/>
              <a:t> </a:t>
            </a:r>
            <a:r>
              <a:rPr lang="en-US" sz="3200" b="1" i="1" dirty="0"/>
              <a:t>the divine Son of God</a:t>
            </a:r>
            <a:r>
              <a:rPr lang="en-US" sz="3200" dirty="0"/>
              <a:t>.</a:t>
            </a:r>
          </a:p>
          <a:p>
            <a:pPr marL="0" indent="0">
              <a:buNone/>
            </a:pPr>
            <a:endParaRPr lang="en-US" sz="2800" dirty="0"/>
          </a:p>
        </p:txBody>
      </p:sp>
    </p:spTree>
    <p:extLst>
      <p:ext uri="{BB962C8B-B14F-4D97-AF65-F5344CB8AC3E}">
        <p14:creationId xmlns:p14="http://schemas.microsoft.com/office/powerpoint/2010/main" val="286210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7009F-1C8A-252B-C46B-4DCF4C37D99D}"/>
              </a:ext>
            </a:extLst>
          </p:cNvPr>
          <p:cNvSpPr>
            <a:spLocks noGrp="1"/>
          </p:cNvSpPr>
          <p:nvPr>
            <p:ph type="title"/>
          </p:nvPr>
        </p:nvSpPr>
        <p:spPr>
          <a:xfrm>
            <a:off x="677333" y="126275"/>
            <a:ext cx="8596668" cy="1320800"/>
          </a:xfrm>
        </p:spPr>
        <p:txBody>
          <a:bodyPr>
            <a:normAutofit/>
          </a:bodyPr>
          <a:lstStyle/>
          <a:p>
            <a:r>
              <a:rPr lang="en-US" dirty="0"/>
              <a:t>Q </a:t>
            </a:r>
            <a:r>
              <a:rPr lang="en-US" sz="3200" dirty="0">
                <a:solidFill>
                  <a:schemeClr val="tx1"/>
                </a:solidFill>
              </a:rPr>
              <a:t>Why is salvation based on faith and not material facts </a:t>
            </a:r>
            <a:r>
              <a:rPr lang="en-US" dirty="0"/>
              <a:t>Q</a:t>
            </a:r>
          </a:p>
        </p:txBody>
      </p:sp>
      <p:sp>
        <p:nvSpPr>
          <p:cNvPr id="3" name="Content Placeholder 2">
            <a:extLst>
              <a:ext uri="{FF2B5EF4-FFF2-40B4-BE49-F238E27FC236}">
                <a16:creationId xmlns:a16="http://schemas.microsoft.com/office/drawing/2014/main" id="{1447C745-3D24-D4E3-61E6-8BD8AFB7A0BD}"/>
              </a:ext>
            </a:extLst>
          </p:cNvPr>
          <p:cNvSpPr>
            <a:spLocks noGrp="1"/>
          </p:cNvSpPr>
          <p:nvPr>
            <p:ph idx="1"/>
          </p:nvPr>
        </p:nvSpPr>
        <p:spPr>
          <a:xfrm>
            <a:off x="677333" y="1447075"/>
            <a:ext cx="10622038" cy="5175794"/>
          </a:xfrm>
        </p:spPr>
        <p:txBody>
          <a:bodyPr>
            <a:normAutofit lnSpcReduction="10000"/>
          </a:bodyPr>
          <a:lstStyle/>
          <a:p>
            <a:pPr marL="0" indent="0">
              <a:buNone/>
            </a:pPr>
            <a:r>
              <a:rPr lang="en-US" sz="2800" dirty="0">
                <a:solidFill>
                  <a:schemeClr val="tx1"/>
                </a:solidFill>
              </a:rPr>
              <a:t>The Fall of Adam and Eve:</a:t>
            </a:r>
          </a:p>
          <a:p>
            <a:r>
              <a:rPr lang="en-US" sz="2800" dirty="0"/>
              <a:t>The Fall of Man is one of the Assemblies of God’s Fundamental Truths.</a:t>
            </a:r>
          </a:p>
          <a:p>
            <a:r>
              <a:rPr lang="en-US" sz="2800" dirty="0"/>
              <a:t>Adam and Eve were created in God’s image.</a:t>
            </a:r>
          </a:p>
          <a:p>
            <a:r>
              <a:rPr lang="en-US" sz="2800" dirty="0"/>
              <a:t>Adam and Even were real people who chose to disobey God.</a:t>
            </a:r>
          </a:p>
          <a:p>
            <a:r>
              <a:rPr lang="en-US" sz="2800" dirty="0"/>
              <a:t>The tendency toward sin was then passed on to the human race. (Iniquity)</a:t>
            </a:r>
          </a:p>
          <a:p>
            <a:r>
              <a:rPr lang="en-US" sz="2800" dirty="0"/>
              <a:t>We are still responsible for committing actual sin. (Transgressions)</a:t>
            </a:r>
          </a:p>
          <a:p>
            <a:r>
              <a:rPr lang="en-US" sz="2800" dirty="0"/>
              <a:t>The image of God in humans was marred but not entirely destroyed by the Fall. (Infirmities)</a:t>
            </a:r>
          </a:p>
          <a:p>
            <a:pPr marL="0" indent="0">
              <a:buNone/>
            </a:pPr>
            <a:endParaRPr lang="en-US" sz="2800" dirty="0">
              <a:solidFill>
                <a:schemeClr val="tx1"/>
              </a:solidFill>
            </a:endParaRPr>
          </a:p>
        </p:txBody>
      </p:sp>
    </p:spTree>
    <p:extLst>
      <p:ext uri="{BB962C8B-B14F-4D97-AF65-F5344CB8AC3E}">
        <p14:creationId xmlns:p14="http://schemas.microsoft.com/office/powerpoint/2010/main" val="401391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353870-3606-0237-5561-EB2ED250FEB9}"/>
              </a:ext>
            </a:extLst>
          </p:cNvPr>
          <p:cNvSpPr>
            <a:spLocks noGrp="1"/>
          </p:cNvSpPr>
          <p:nvPr>
            <p:ph idx="1"/>
          </p:nvPr>
        </p:nvSpPr>
        <p:spPr>
          <a:xfrm>
            <a:off x="313508" y="574767"/>
            <a:ext cx="10398035" cy="5956662"/>
          </a:xfrm>
        </p:spPr>
        <p:txBody>
          <a:bodyPr>
            <a:normAutofit/>
          </a:bodyPr>
          <a:lstStyle/>
          <a:p>
            <a:endParaRPr lang="en-US" sz="2800" i="1" dirty="0"/>
          </a:p>
          <a:p>
            <a:endParaRPr lang="en-US" sz="2800" i="1" dirty="0"/>
          </a:p>
          <a:p>
            <a:r>
              <a:rPr lang="en-US" sz="2800" i="1" dirty="0"/>
              <a:t>Knowing humanity’s sinfulness is necessary to understand and believe</a:t>
            </a:r>
            <a:r>
              <a:rPr lang="en-US" sz="2800" dirty="0"/>
              <a:t> </a:t>
            </a:r>
            <a:r>
              <a:rPr lang="en-US" sz="2800" i="1" dirty="0"/>
              <a:t>in God’s provision of a Savior. “Sin” = “missing the mark”</a:t>
            </a:r>
          </a:p>
          <a:p>
            <a:pPr marL="0" indent="0">
              <a:buNone/>
            </a:pPr>
            <a:endParaRPr lang="en-US" sz="2800" dirty="0"/>
          </a:p>
          <a:p>
            <a:r>
              <a:rPr lang="en-US" sz="2800" dirty="0"/>
              <a:t>The source of humanity’s temptation was Satan, when he tempted Adam and Eve to sin. According to Bible scholars, the sin that originally led to Satan’s fall from heaven was </a:t>
            </a:r>
            <a:r>
              <a:rPr lang="en-US" sz="2800" b="1" dirty="0"/>
              <a:t>pride</a:t>
            </a:r>
            <a:r>
              <a:rPr lang="en-US" sz="2800" dirty="0"/>
              <a:t>.</a:t>
            </a:r>
          </a:p>
          <a:p>
            <a:endParaRPr lang="en-US" sz="2800" dirty="0"/>
          </a:p>
          <a:p>
            <a:endParaRPr lang="en-US" sz="2800" dirty="0"/>
          </a:p>
          <a:p>
            <a:endParaRPr lang="en-US" sz="2800" dirty="0"/>
          </a:p>
        </p:txBody>
      </p:sp>
    </p:spTree>
    <p:extLst>
      <p:ext uri="{BB962C8B-B14F-4D97-AF65-F5344CB8AC3E}">
        <p14:creationId xmlns:p14="http://schemas.microsoft.com/office/powerpoint/2010/main" val="403472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D6C2E9-32E5-F589-00B7-32ACAFC974C5}"/>
              </a:ext>
            </a:extLst>
          </p:cNvPr>
          <p:cNvSpPr>
            <a:spLocks noGrp="1"/>
          </p:cNvSpPr>
          <p:nvPr>
            <p:ph idx="1"/>
          </p:nvPr>
        </p:nvSpPr>
        <p:spPr>
          <a:xfrm>
            <a:off x="677333" y="222069"/>
            <a:ext cx="9433317" cy="6518365"/>
          </a:xfrm>
        </p:spPr>
        <p:txBody>
          <a:bodyPr>
            <a:normAutofit fontScale="92500"/>
          </a:bodyPr>
          <a:lstStyle/>
          <a:p>
            <a:r>
              <a:rPr lang="en-US" sz="2800" b="1" dirty="0"/>
              <a:t>The Image of God in Humanity - </a:t>
            </a:r>
            <a:r>
              <a:rPr lang="en-US" sz="2800" dirty="0"/>
              <a:t>Human beings are…</a:t>
            </a:r>
          </a:p>
          <a:p>
            <a:pPr marL="0" indent="0">
              <a:buNone/>
            </a:pPr>
            <a:endParaRPr lang="en-US" sz="2800" dirty="0"/>
          </a:p>
          <a:p>
            <a:pPr>
              <a:buFont typeface="Wingdings" pitchFamily="2" charset="2"/>
              <a:buChar char="v"/>
            </a:pPr>
            <a:r>
              <a:rPr lang="en-US" sz="2800" dirty="0"/>
              <a:t>	uniquely gifted intellectually.</a:t>
            </a:r>
          </a:p>
          <a:p>
            <a:pPr>
              <a:buFont typeface="Wingdings" pitchFamily="2" charset="2"/>
              <a:buChar char="v"/>
            </a:pPr>
            <a:endParaRPr lang="en-US" sz="2800" dirty="0"/>
          </a:p>
          <a:p>
            <a:pPr>
              <a:buFont typeface="Wingdings" pitchFamily="2" charset="2"/>
              <a:buChar char="v"/>
            </a:pPr>
            <a:r>
              <a:rPr lang="en-US" sz="2800" dirty="0"/>
              <a:t>uniquely able to relate to God and to other human beings.</a:t>
            </a:r>
          </a:p>
          <a:p>
            <a:pPr>
              <a:buFont typeface="Wingdings" pitchFamily="2" charset="2"/>
              <a:buChar char="v"/>
            </a:pPr>
            <a:endParaRPr lang="en-US" sz="2800" dirty="0"/>
          </a:p>
          <a:p>
            <a:pPr>
              <a:buFont typeface="Wingdings" pitchFamily="2" charset="2"/>
              <a:buChar char="v"/>
            </a:pPr>
            <a:r>
              <a:rPr lang="en-US" sz="2800" dirty="0"/>
              <a:t>responsible as stewards of God’s creation.</a:t>
            </a:r>
          </a:p>
          <a:p>
            <a:pPr>
              <a:buFont typeface="Wingdings" pitchFamily="2" charset="2"/>
              <a:buChar char="v"/>
            </a:pPr>
            <a:endParaRPr lang="en-US" sz="2800" dirty="0"/>
          </a:p>
          <a:p>
            <a:pPr>
              <a:buFont typeface="Wingdings" pitchFamily="2" charset="2"/>
              <a:buChar char="v"/>
            </a:pPr>
            <a:r>
              <a:rPr lang="en-US" sz="2800" dirty="0"/>
              <a:t>given the ability to choose between right and wrong.</a:t>
            </a:r>
          </a:p>
          <a:p>
            <a:pPr>
              <a:buFont typeface="Wingdings" pitchFamily="2" charset="2"/>
              <a:buChar char="v"/>
            </a:pPr>
            <a:endParaRPr lang="en-US" sz="2800" dirty="0"/>
          </a:p>
          <a:p>
            <a:pPr>
              <a:buFont typeface="Wingdings" pitchFamily="2" charset="2"/>
              <a:buChar char="v"/>
            </a:pPr>
            <a:r>
              <a:rPr lang="en-US" sz="2800" dirty="0"/>
              <a:t>Although the image of God in man was corrupted by the Fall, this image can be restored through Jesus Christ.</a:t>
            </a:r>
          </a:p>
        </p:txBody>
      </p:sp>
    </p:spTree>
    <p:extLst>
      <p:ext uri="{BB962C8B-B14F-4D97-AF65-F5344CB8AC3E}">
        <p14:creationId xmlns:p14="http://schemas.microsoft.com/office/powerpoint/2010/main" val="368809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p:cTn id="21"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 calcmode="lin" valueType="num">
                                      <p:cBhvr>
                                        <p:cTn id="28"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p:cTn id="35" dur="1000" fill="hold"/>
                                        <p:tgtEl>
                                          <p:spTgt spid="3">
                                            <p:txEl>
                                              <p:pRg st="10" end="10"/>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D65FFB-DC2F-6642-EFE0-33C4CD63F902}"/>
              </a:ext>
            </a:extLst>
          </p:cNvPr>
          <p:cNvSpPr>
            <a:spLocks noGrp="1"/>
          </p:cNvSpPr>
          <p:nvPr>
            <p:ph idx="1"/>
          </p:nvPr>
        </p:nvSpPr>
        <p:spPr>
          <a:xfrm>
            <a:off x="677334" y="352698"/>
            <a:ext cx="8858552" cy="6204856"/>
          </a:xfrm>
        </p:spPr>
        <p:txBody>
          <a:bodyPr>
            <a:normAutofit/>
          </a:bodyPr>
          <a:lstStyle/>
          <a:p>
            <a:r>
              <a:rPr lang="en-US" sz="2800" dirty="0"/>
              <a:t>The image of God is seen in humans’ ability to respond to God as well as our ability to choose.</a:t>
            </a:r>
          </a:p>
          <a:p>
            <a:endParaRPr lang="en-US" sz="2800" dirty="0"/>
          </a:p>
          <a:p>
            <a:r>
              <a:rPr lang="en-US" sz="2800" dirty="0"/>
              <a:t> Humanity’s voluntary transgression is what caused the Fall and led to spiritual and physical death. </a:t>
            </a:r>
          </a:p>
          <a:p>
            <a:endParaRPr lang="en-US" sz="2800" dirty="0"/>
          </a:p>
          <a:p>
            <a:r>
              <a:rPr lang="en-US" sz="2800" dirty="0"/>
              <a:t>Our ability to choose establishes </a:t>
            </a:r>
            <a:r>
              <a:rPr lang="en-US" sz="2800" b="1" dirty="0"/>
              <a:t>our responsibility</a:t>
            </a:r>
            <a:r>
              <a:rPr lang="en-US" sz="2800" dirty="0"/>
              <a:t> for sin. If we had no choice, we would not be responsible for sin.</a:t>
            </a:r>
          </a:p>
          <a:p>
            <a:endParaRPr lang="en-US" sz="2800" dirty="0"/>
          </a:p>
          <a:p>
            <a:r>
              <a:rPr lang="en-US" sz="2800" dirty="0"/>
              <a:t>Also, we are responsible because we </a:t>
            </a:r>
            <a:r>
              <a:rPr lang="en-US" sz="2800" b="1" dirty="0"/>
              <a:t>are able</a:t>
            </a:r>
            <a:r>
              <a:rPr lang="en-US" sz="2800" dirty="0"/>
              <a:t> to respond to God in faith.</a:t>
            </a:r>
          </a:p>
        </p:txBody>
      </p:sp>
    </p:spTree>
    <p:extLst>
      <p:ext uri="{BB962C8B-B14F-4D97-AF65-F5344CB8AC3E}">
        <p14:creationId xmlns:p14="http://schemas.microsoft.com/office/powerpoint/2010/main" val="599629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DE7F4E-67E3-B20F-EE32-A9A220E24825}"/>
              </a:ext>
            </a:extLst>
          </p:cNvPr>
          <p:cNvSpPr>
            <a:spLocks noGrp="1"/>
          </p:cNvSpPr>
          <p:nvPr>
            <p:ph idx="1"/>
          </p:nvPr>
        </p:nvSpPr>
        <p:spPr>
          <a:xfrm>
            <a:off x="324635" y="836024"/>
            <a:ext cx="10491409" cy="5734594"/>
          </a:xfrm>
        </p:spPr>
        <p:txBody>
          <a:bodyPr>
            <a:noAutofit/>
          </a:bodyPr>
          <a:lstStyle/>
          <a:p>
            <a:pPr marL="0" indent="0">
              <a:buNone/>
            </a:pPr>
            <a:r>
              <a:rPr lang="en-US" sz="2800" dirty="0"/>
              <a:t>To summarize the biblical teaching on sin:</a:t>
            </a:r>
          </a:p>
          <a:p>
            <a:pPr marL="0" indent="0">
              <a:buNone/>
            </a:pPr>
            <a:r>
              <a:rPr lang="en-US" sz="2800" dirty="0"/>
              <a:t>	</a:t>
            </a:r>
            <a:r>
              <a:rPr lang="en-US" sz="2800" u="sng" dirty="0"/>
              <a:t>Sin is willful or voluntary rebellion against God’s holy law</a:t>
            </a:r>
            <a:r>
              <a:rPr lang="en-US" sz="2800" dirty="0"/>
              <a:t>: </a:t>
            </a:r>
          </a:p>
          <a:p>
            <a:pPr>
              <a:buFont typeface="Courier New" panose="02070309020205020404" pitchFamily="49" charset="0"/>
              <a:buChar char="o"/>
            </a:pPr>
            <a:r>
              <a:rPr lang="en-US" sz="2800" dirty="0"/>
              <a:t>	It may include sin within ourselves (in the mind, heart, or attitude); </a:t>
            </a:r>
          </a:p>
          <a:p>
            <a:pPr>
              <a:buFont typeface="Courier New" panose="02070309020205020404" pitchFamily="49" charset="0"/>
              <a:buChar char="o"/>
            </a:pPr>
            <a:r>
              <a:rPr lang="en-US" sz="2800" dirty="0"/>
              <a:t>in what we do (sinful acts); </a:t>
            </a:r>
          </a:p>
          <a:p>
            <a:pPr>
              <a:buFont typeface="Courier New" panose="02070309020205020404" pitchFamily="49" charset="0"/>
              <a:buChar char="o"/>
            </a:pPr>
            <a:r>
              <a:rPr lang="en-US" sz="2800" dirty="0"/>
              <a:t>and in what we fail to do (sins of omission). </a:t>
            </a:r>
          </a:p>
          <a:p>
            <a:pPr>
              <a:buFont typeface="Courier New" panose="02070309020205020404" pitchFamily="49" charset="0"/>
              <a:buChar char="o"/>
            </a:pPr>
            <a:endParaRPr lang="en-US" sz="2800" dirty="0"/>
          </a:p>
          <a:p>
            <a:pPr>
              <a:buFont typeface="Courier New" panose="02070309020205020404" pitchFamily="49" charset="0"/>
              <a:buChar char="o"/>
            </a:pPr>
            <a:r>
              <a:rPr lang="en-US" sz="2800" dirty="0"/>
              <a:t>One purpose of the Word of God is to accurately define and describe sin, which then reveals humanity’s need for a savior. For the believer, excusing or justifying sin threatens the foundation of our relationship with God.</a:t>
            </a:r>
          </a:p>
        </p:txBody>
      </p:sp>
    </p:spTree>
    <p:extLst>
      <p:ext uri="{BB962C8B-B14F-4D97-AF65-F5344CB8AC3E}">
        <p14:creationId xmlns:p14="http://schemas.microsoft.com/office/powerpoint/2010/main" val="2460908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9152A-1A70-3DE5-2F1E-6568FEB8BF8B}"/>
              </a:ext>
            </a:extLst>
          </p:cNvPr>
          <p:cNvSpPr>
            <a:spLocks noGrp="1"/>
          </p:cNvSpPr>
          <p:nvPr>
            <p:ph type="title"/>
          </p:nvPr>
        </p:nvSpPr>
        <p:spPr>
          <a:xfrm>
            <a:off x="677333" y="300446"/>
            <a:ext cx="9015306" cy="1320800"/>
          </a:xfrm>
        </p:spPr>
        <p:txBody>
          <a:bodyPr/>
          <a:lstStyle/>
          <a:p>
            <a:r>
              <a:rPr lang="en-US" dirty="0">
                <a:solidFill>
                  <a:schemeClr val="tx1"/>
                </a:solidFill>
              </a:rPr>
              <a:t>Session/Chapter 3</a:t>
            </a:r>
            <a:br>
              <a:rPr lang="en-US" dirty="0">
                <a:solidFill>
                  <a:schemeClr val="tx1"/>
                </a:solidFill>
              </a:rPr>
            </a:br>
            <a:r>
              <a:rPr lang="en-US" dirty="0">
                <a:solidFill>
                  <a:schemeClr val="tx1"/>
                </a:solidFill>
              </a:rPr>
              <a:t>Jesus Christ: God’s Gift for our Salvation</a:t>
            </a:r>
          </a:p>
        </p:txBody>
      </p:sp>
      <p:sp>
        <p:nvSpPr>
          <p:cNvPr id="3" name="Content Placeholder 2">
            <a:extLst>
              <a:ext uri="{FF2B5EF4-FFF2-40B4-BE49-F238E27FC236}">
                <a16:creationId xmlns:a16="http://schemas.microsoft.com/office/drawing/2014/main" id="{2190837B-90EF-691C-62A7-39D437549B5B}"/>
              </a:ext>
            </a:extLst>
          </p:cNvPr>
          <p:cNvSpPr>
            <a:spLocks noGrp="1"/>
          </p:cNvSpPr>
          <p:nvPr>
            <p:ph idx="1"/>
          </p:nvPr>
        </p:nvSpPr>
        <p:spPr>
          <a:xfrm>
            <a:off x="403013" y="1794829"/>
            <a:ext cx="9890517" cy="4906417"/>
          </a:xfrm>
        </p:spPr>
        <p:txBody>
          <a:bodyPr>
            <a:normAutofit/>
          </a:bodyPr>
          <a:lstStyle/>
          <a:p>
            <a:pPr marL="0" indent="0">
              <a:buNone/>
            </a:pPr>
            <a:r>
              <a:rPr lang="en-US" sz="2800" b="1" dirty="0"/>
              <a:t>God’s Plan for Restoring Fellowship with</a:t>
            </a:r>
            <a:r>
              <a:rPr lang="en-US" sz="2800" dirty="0"/>
              <a:t> </a:t>
            </a:r>
            <a:r>
              <a:rPr lang="en-US" sz="2800" b="1" dirty="0"/>
              <a:t>Fallen Humans</a:t>
            </a:r>
            <a:endParaRPr lang="en-US" sz="2800" dirty="0"/>
          </a:p>
          <a:p>
            <a:pPr marL="0" indent="0">
              <a:buNone/>
            </a:pPr>
            <a:r>
              <a:rPr lang="en-US" sz="2800" dirty="0"/>
              <a:t>	Knowing that human freedom to choose would result in the need for forgiveness, God provided the sacrifice for man’s sin as the essential foundation for God’s plan of salvation. God’s Word declares that a sacrifice was essential to restoration: “Without the shedding of blood there is no forgiveness” (Hebrews 9:22). Jesus, as the divine Son of God, was the perfect sacrifice, offered “once for all” (Hebrews 10:10)</a:t>
            </a:r>
          </a:p>
          <a:p>
            <a:pPr marL="0" indent="0" algn="ctr">
              <a:buNone/>
            </a:pPr>
            <a:r>
              <a:rPr lang="en-US" sz="2800" dirty="0"/>
              <a:t>Why blood?</a:t>
            </a:r>
          </a:p>
        </p:txBody>
      </p:sp>
    </p:spTree>
    <p:extLst>
      <p:ext uri="{BB962C8B-B14F-4D97-AF65-F5344CB8AC3E}">
        <p14:creationId xmlns:p14="http://schemas.microsoft.com/office/powerpoint/2010/main" val="7029024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TotalTime>
  <Words>1459</Words>
  <Application>Microsoft Macintosh PowerPoint</Application>
  <PresentationFormat>Widescreen</PresentationFormat>
  <Paragraphs>120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Courier New</vt:lpstr>
      <vt:lpstr>Trebuchet MS</vt:lpstr>
      <vt:lpstr>Wingdings</vt:lpstr>
      <vt:lpstr>Wingdings 3</vt:lpstr>
      <vt:lpstr>Facet</vt:lpstr>
      <vt:lpstr>Intro to Pentecostal Doctrine</vt:lpstr>
      <vt:lpstr>Salvation – the only cure for fallen humanity</vt:lpstr>
      <vt:lpstr>PowerPoint Presentation</vt:lpstr>
      <vt:lpstr>Q Why is salvation based on faith and not material facts Q</vt:lpstr>
      <vt:lpstr>PowerPoint Presentation</vt:lpstr>
      <vt:lpstr>PowerPoint Presentation</vt:lpstr>
      <vt:lpstr>PowerPoint Presentation</vt:lpstr>
      <vt:lpstr>PowerPoint Presentation</vt:lpstr>
      <vt:lpstr>Session/Chapter 3 Jesus Christ: God’s Gift for our Salvation</vt:lpstr>
      <vt:lpstr>Jesus: The Sacrifice That Provides Our Salvation Jesus’ death on the Cross and bodily resurrection were the pivotal events of human history. God prepared His people for these events over many centuries, through Old Testament prophecies that pointed forward to Christ.  </vt:lpstr>
      <vt:lpstr>PowerPoint Presentation</vt:lpstr>
      <vt:lpstr>PowerPoint Presentation</vt:lpstr>
      <vt:lpstr>The Word of God teaches both the humanity and the deity of Christ. False teachings through the centuries have denied either the humanity of Christ or the deity of Christ. But Jesus was fully God and fully man. His sacrifice on the Cross has power to save because He was fully human, yet also truly divine.</vt:lpstr>
      <vt:lpstr>Evidences of the Resurrection ▪ Empty tomb (Luke 24:1–9; John 20:1–8) ▪ Witness of the disciples (Acts 4:33; 1 Corinthians 15:1–11) ▪Transformed lives of the disciples (John 20:24–29; Acts 9:1–22) ▪ Reliability of the Gospel record (Luke 1:1–4; Acts 1:1–5;1 Cor 15:1–11)</vt:lpstr>
      <vt:lpstr>PowerPoint Presentation</vt:lpstr>
      <vt:lpstr>PowerPoint Presentation</vt:lpstr>
      <vt:lpstr>PowerPoint Presentation</vt:lpstr>
      <vt:lpstr>PowerPoint Presentation</vt:lpstr>
      <vt:lpstr>Lincoln’s Prayer...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2026-04-07T21:47:20Z</dcterms:created>
  <dcterms:modified xsi:type="dcterms:W3CDTF">2026-04-08T00:01:53Z</dcterms:modified>
</cp:coreProperties>
</file>