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p:restoredTop sz="94628"/>
  </p:normalViewPr>
  <p:slideViewPr>
    <p:cSldViewPr snapToGrid="0">
      <p:cViewPr varScale="1">
        <p:scale>
          <a:sx n="98" d="100"/>
          <a:sy n="98" d="100"/>
        </p:scale>
        <p:origin x="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4/15/26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4/15/26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4/15/26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4/15/26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a:t>4/15/26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a:pPr/>
              <a:t>4/15/26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8539-ECCC-28AF-E002-E1D17A61D051}"/>
              </a:ext>
            </a:extLst>
          </p:cNvPr>
          <p:cNvSpPr>
            <a:spLocks noGrp="1"/>
          </p:cNvSpPr>
          <p:nvPr>
            <p:ph type="ctrTitle"/>
          </p:nvPr>
        </p:nvSpPr>
        <p:spPr>
          <a:xfrm>
            <a:off x="1507067" y="1643745"/>
            <a:ext cx="8689976" cy="1785255"/>
          </a:xfrm>
        </p:spPr>
        <p:txBody>
          <a:bodyPr/>
          <a:lstStyle/>
          <a:p>
            <a:r>
              <a:rPr lang="en-US" dirty="0"/>
              <a:t>Intro to Pentecostal Doctrine</a:t>
            </a:r>
          </a:p>
        </p:txBody>
      </p:sp>
      <p:sp>
        <p:nvSpPr>
          <p:cNvPr id="3" name="Subtitle 2">
            <a:extLst>
              <a:ext uri="{FF2B5EF4-FFF2-40B4-BE49-F238E27FC236}">
                <a16:creationId xmlns:a16="http://schemas.microsoft.com/office/drawing/2014/main" id="{7D9EA5EA-745F-02C7-5CF1-6CF796DB71DB}"/>
              </a:ext>
            </a:extLst>
          </p:cNvPr>
          <p:cNvSpPr>
            <a:spLocks noGrp="1"/>
          </p:cNvSpPr>
          <p:nvPr>
            <p:ph type="subTitle" idx="1"/>
          </p:nvPr>
        </p:nvSpPr>
        <p:spPr>
          <a:xfrm>
            <a:off x="1371599" y="3724263"/>
            <a:ext cx="8568609" cy="2140960"/>
          </a:xfrm>
        </p:spPr>
        <p:txBody>
          <a:bodyPr>
            <a:noAutofit/>
          </a:bodyPr>
          <a:lstStyle/>
          <a:p>
            <a:r>
              <a:rPr lang="en-US" sz="3600" dirty="0">
                <a:solidFill>
                  <a:schemeClr val="tx1"/>
                </a:solidFill>
              </a:rPr>
              <a:t>THE 114	Berean – Global University</a:t>
            </a:r>
          </a:p>
          <a:p>
            <a:r>
              <a:rPr lang="en-US" sz="3600" dirty="0">
                <a:solidFill>
                  <a:schemeClr val="tx1"/>
                </a:solidFill>
              </a:rPr>
              <a:t>Chapters 4 &amp; Unit 3’s Chapter 5</a:t>
            </a:r>
          </a:p>
        </p:txBody>
      </p:sp>
    </p:spTree>
    <p:extLst>
      <p:ext uri="{BB962C8B-B14F-4D97-AF65-F5344CB8AC3E}">
        <p14:creationId xmlns:p14="http://schemas.microsoft.com/office/powerpoint/2010/main" val="88613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FAB12F3-7134-1EC0-D9E0-BDDDB6DFD610}"/>
              </a:ext>
            </a:extLst>
          </p:cNvPr>
          <p:cNvSpPr>
            <a:spLocks noChangeArrowheads="1"/>
          </p:cNvSpPr>
          <p:nvPr/>
        </p:nvSpPr>
        <p:spPr bwMode="auto">
          <a:xfrm>
            <a:off x="224246" y="1574658"/>
            <a:ext cx="1174350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1211F"/>
                </a:solidFill>
                <a:effectLst/>
                <a:latin typeface="Switzer"/>
              </a:rPr>
              <a:t>The apostle Peter warned, “If they [new believers] have escaped the corruption of the world by knowing our Lord and Savior Jesus Christ and are again entangled in it and are overcome, they are worse off at the end than they were at the beginning. It would have been better for them not to have known the way of righteousness, than to have known it and then to turn their backs on the sacred command that was passed on to them” (2 Peter 2:20–21).</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800" b="0" i="0" u="none" strike="noStrike" cap="none" normalizeH="0" baseline="0" dirty="0">
                <a:ln>
                  <a:noFill/>
                </a:ln>
                <a:solidFill>
                  <a:schemeClr val="tx1"/>
                </a:solidFill>
                <a:effectLst/>
              </a:rPr>
            </a:br>
            <a:r>
              <a:rPr kumimoji="0" lang="en-US" altLang="en-US" sz="2800" b="0" i="0" u="none" strike="noStrike" cap="none" normalizeH="0" baseline="0" dirty="0">
                <a:ln>
                  <a:noFill/>
                </a:ln>
                <a:solidFill>
                  <a:srgbClr val="21211F"/>
                </a:solidFill>
                <a:effectLst/>
                <a:latin typeface="Switzer"/>
              </a:rPr>
              <a:t>The Bible surely warns against the possibility of forfeiting, or abandoning, salvation, but it never ceases to offer hope for anyone who will respond to the appeal of the Holy Spirit. We cannot be ‘backslidden Christians’ – you are either backslidden or a Christian...Carnal = weak and struggling believers/Christians.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06EC703-8584-480B-26D1-167087757F99}"/>
              </a:ext>
            </a:extLst>
          </p:cNvPr>
          <p:cNvSpPr txBox="1"/>
          <p:nvPr/>
        </p:nvSpPr>
        <p:spPr>
          <a:xfrm>
            <a:off x="1358537" y="966651"/>
            <a:ext cx="9326880" cy="523220"/>
          </a:xfrm>
          <a:prstGeom prst="rect">
            <a:avLst/>
          </a:prstGeom>
          <a:noFill/>
        </p:spPr>
        <p:txBody>
          <a:bodyPr wrap="square" rtlCol="0">
            <a:spAutoFit/>
          </a:bodyPr>
          <a:lstStyle/>
          <a:p>
            <a:pPr algn="ctr"/>
            <a:r>
              <a:rPr lang="en-US" sz="2800" dirty="0"/>
              <a:t>From the A/G Position Papers: (</a:t>
            </a:r>
            <a:r>
              <a:rPr lang="en-US" sz="2800" dirty="0" err="1"/>
              <a:t>ag.org</a:t>
            </a:r>
            <a:r>
              <a:rPr lang="en-US" sz="2800" dirty="0"/>
              <a:t>)</a:t>
            </a:r>
          </a:p>
        </p:txBody>
      </p:sp>
    </p:spTree>
    <p:extLst>
      <p:ext uri="{BB962C8B-B14F-4D97-AF65-F5344CB8AC3E}">
        <p14:creationId xmlns:p14="http://schemas.microsoft.com/office/powerpoint/2010/main" val="40048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D7E529-B4E9-37CE-2DF6-C4D800CCBA84}"/>
              </a:ext>
            </a:extLst>
          </p:cNvPr>
          <p:cNvSpPr txBox="1"/>
          <p:nvPr/>
        </p:nvSpPr>
        <p:spPr>
          <a:xfrm>
            <a:off x="679269" y="1659285"/>
            <a:ext cx="11234057" cy="3539430"/>
          </a:xfrm>
          <a:prstGeom prst="rect">
            <a:avLst/>
          </a:prstGeom>
          <a:noFill/>
        </p:spPr>
        <p:txBody>
          <a:bodyPr wrap="square">
            <a:spAutoFit/>
          </a:bodyPr>
          <a:lstStyle/>
          <a:p>
            <a:r>
              <a:rPr lang="en-US" sz="3200" b="0" i="0" u="none" strike="noStrike" dirty="0">
                <a:solidFill>
                  <a:srgbClr val="21211F"/>
                </a:solidFill>
                <a:effectLst/>
                <a:latin typeface="Switzer"/>
              </a:rPr>
              <a:t> Jesus stated, “Come to me, all you who are weary and burdened, and I will give you rest” (Matthew 11:28). The apostle Paul, with great assurance, declared, “Everyone who calls on the name of the Lord will be saved” (Romans 10:13). So Christians should never prematurely conclude that a struggling brother or sister is irredeemable. If the father did not give up on the lost son (Luke 15:11–31), neither should the Body of Jesus Christ.</a:t>
            </a:r>
            <a:endParaRPr lang="en-US" sz="3200" dirty="0"/>
          </a:p>
        </p:txBody>
      </p:sp>
    </p:spTree>
    <p:extLst>
      <p:ext uri="{BB962C8B-B14F-4D97-AF65-F5344CB8AC3E}">
        <p14:creationId xmlns:p14="http://schemas.microsoft.com/office/powerpoint/2010/main" val="42653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EB31A706-2873-4971-8BF0-CBBBD9ABD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F39D056-257D-44E2-9374-900B94D4F2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a:extLst>
              <a:ext uri="{FF2B5EF4-FFF2-40B4-BE49-F238E27FC236}">
                <a16:creationId xmlns:a16="http://schemas.microsoft.com/office/drawing/2014/main" id="{8345605C-A2A5-5B10-0661-192ECB8DAD7F}"/>
              </a:ext>
            </a:extLst>
          </p:cNvPr>
          <p:cNvPicPr>
            <a:picLocks noGrp="1" noChangeAspect="1"/>
          </p:cNvPicPr>
          <p:nvPr>
            <p:ph sz="quarter" idx="13"/>
          </p:nvPr>
        </p:nvPicPr>
        <p:blipFill>
          <a:blip r:embed="rId5"/>
          <a:srcRect t="9546" b="6804"/>
          <a:stretch>
            <a:fillRect/>
          </a:stretch>
        </p:blipFill>
        <p:spPr>
          <a:xfrm>
            <a:off x="6805748" y="261257"/>
            <a:ext cx="5212081" cy="637467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C76E893C-0187-3D2E-FE4D-12AA4422FFC8}"/>
              </a:ext>
            </a:extLst>
          </p:cNvPr>
          <p:cNvSpPr>
            <a:spLocks noGrp="1"/>
          </p:cNvSpPr>
          <p:nvPr>
            <p:ph type="title"/>
          </p:nvPr>
        </p:nvSpPr>
        <p:spPr>
          <a:xfrm>
            <a:off x="981074" y="957486"/>
            <a:ext cx="5614603" cy="2099223"/>
          </a:xfrm>
        </p:spPr>
        <p:txBody>
          <a:bodyPr vert="horz" lIns="91440" tIns="45720" rIns="91440" bIns="45720" rtlCol="0" anchor="t">
            <a:normAutofit/>
          </a:bodyPr>
          <a:lstStyle/>
          <a:p>
            <a:r>
              <a:rPr lang="en-US" sz="4800" dirty="0"/>
              <a:t>Unit 3	Chapter 5</a:t>
            </a:r>
            <a:br>
              <a:rPr lang="en-US" sz="4800" dirty="0"/>
            </a:br>
            <a:r>
              <a:rPr lang="en-US" sz="4800" dirty="0"/>
              <a:t>The Promise of the Holy Spirit</a:t>
            </a:r>
          </a:p>
        </p:txBody>
      </p:sp>
      <p:sp>
        <p:nvSpPr>
          <p:cNvPr id="6" name="TextBox 5">
            <a:extLst>
              <a:ext uri="{FF2B5EF4-FFF2-40B4-BE49-F238E27FC236}">
                <a16:creationId xmlns:a16="http://schemas.microsoft.com/office/drawing/2014/main" id="{776D61B1-D6D2-87C1-707B-2F4A4C8A2CFF}"/>
              </a:ext>
            </a:extLst>
          </p:cNvPr>
          <p:cNvSpPr txBox="1"/>
          <p:nvPr/>
        </p:nvSpPr>
        <p:spPr>
          <a:xfrm rot="20749768">
            <a:off x="3590726" y="3563336"/>
            <a:ext cx="4219302" cy="646331"/>
          </a:xfrm>
          <a:prstGeom prst="rect">
            <a:avLst/>
          </a:prstGeom>
          <a:noFill/>
        </p:spPr>
        <p:txBody>
          <a:bodyPr wrap="square" rtlCol="0">
            <a:spAutoFit/>
          </a:bodyPr>
          <a:lstStyle/>
          <a:p>
            <a:r>
              <a:rPr lang="en-US" sz="3600" dirty="0"/>
              <a:t>The Trinity introduced</a:t>
            </a:r>
            <a:r>
              <a:rPr lang="en-US" dirty="0"/>
              <a:t>:</a:t>
            </a:r>
          </a:p>
        </p:txBody>
      </p:sp>
    </p:spTree>
    <p:extLst>
      <p:ext uri="{BB962C8B-B14F-4D97-AF65-F5344CB8AC3E}">
        <p14:creationId xmlns:p14="http://schemas.microsoft.com/office/powerpoint/2010/main" val="328886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8DDD-30CE-A39A-DF34-43F099737AD1}"/>
              </a:ext>
            </a:extLst>
          </p:cNvPr>
          <p:cNvSpPr>
            <a:spLocks noGrp="1"/>
          </p:cNvSpPr>
          <p:nvPr>
            <p:ph type="title"/>
          </p:nvPr>
        </p:nvSpPr>
        <p:spPr>
          <a:xfrm>
            <a:off x="1096654" y="0"/>
            <a:ext cx="10364451" cy="935963"/>
          </a:xfrm>
        </p:spPr>
        <p:txBody>
          <a:bodyPr/>
          <a:lstStyle/>
          <a:p>
            <a:r>
              <a:rPr lang="en-US" dirty="0"/>
              <a:t>A look at the ‘oneness/</a:t>
            </a:r>
            <a:r>
              <a:rPr lang="en-US" dirty="0" err="1"/>
              <a:t>jesus</a:t>
            </a:r>
            <a:r>
              <a:rPr lang="en-US" dirty="0"/>
              <a:t> only’ theology:</a:t>
            </a:r>
          </a:p>
        </p:txBody>
      </p:sp>
      <p:sp>
        <p:nvSpPr>
          <p:cNvPr id="3" name="Content Placeholder 2">
            <a:extLst>
              <a:ext uri="{FF2B5EF4-FFF2-40B4-BE49-F238E27FC236}">
                <a16:creationId xmlns:a16="http://schemas.microsoft.com/office/drawing/2014/main" id="{97095FA1-9FE6-5A59-B182-26106DF485B7}"/>
              </a:ext>
            </a:extLst>
          </p:cNvPr>
          <p:cNvSpPr>
            <a:spLocks noGrp="1"/>
          </p:cNvSpPr>
          <p:nvPr>
            <p:ph sz="quarter" idx="13"/>
          </p:nvPr>
        </p:nvSpPr>
        <p:spPr>
          <a:xfrm>
            <a:off x="913774" y="1240972"/>
            <a:ext cx="10363826" cy="5312019"/>
          </a:xfrm>
        </p:spPr>
        <p:txBody>
          <a:bodyPr>
            <a:normAutofit fontScale="92500" lnSpcReduction="10000"/>
          </a:bodyPr>
          <a:lstStyle/>
          <a:p>
            <a:r>
              <a:rPr lang="en-US" sz="2800" dirty="0"/>
              <a:t>The triune nature of God is thoroughly imbedded in Scripture: God is Father, Son, and Holy Spirit—three distinct persons, yet one God. Any other interpretation changes the nature of God</a:t>
            </a:r>
            <a:r>
              <a:rPr lang="en-US" dirty="0"/>
              <a:t>.</a:t>
            </a:r>
          </a:p>
          <a:p>
            <a:r>
              <a:rPr lang="en-US" sz="2800" dirty="0"/>
              <a:t>A number of additional Scriptures clearly support the concept of the Trinity. Some examples include Matthew 28:18–20; John 14:16–17, 25–26; 1 Corinthians 12:4–6; and 2 Corinthians 13:14. </a:t>
            </a:r>
          </a:p>
          <a:p>
            <a:r>
              <a:rPr lang="en-US" sz="2800" dirty="0"/>
              <a:t>In addition, john 8:17–18 clearly establishes Jesus and the Father as two distinct witnesses, demonstrating that they are not the same person.</a:t>
            </a:r>
          </a:p>
          <a:p>
            <a:endParaRPr lang="en-US" sz="2800" dirty="0"/>
          </a:p>
          <a:p>
            <a:endParaRPr lang="en-US" dirty="0"/>
          </a:p>
        </p:txBody>
      </p:sp>
    </p:spTree>
    <p:extLst>
      <p:ext uri="{BB962C8B-B14F-4D97-AF65-F5344CB8AC3E}">
        <p14:creationId xmlns:p14="http://schemas.microsoft.com/office/powerpoint/2010/main" val="246768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00EC-F751-3CDB-CF7D-455C29FBEB55}"/>
              </a:ext>
            </a:extLst>
          </p:cNvPr>
          <p:cNvSpPr>
            <a:spLocks noGrp="1"/>
          </p:cNvSpPr>
          <p:nvPr>
            <p:ph type="title"/>
          </p:nvPr>
        </p:nvSpPr>
        <p:spPr/>
        <p:txBody>
          <a:bodyPr/>
          <a:lstStyle/>
          <a:p>
            <a:pPr algn="l"/>
            <a:r>
              <a:rPr lang="en-US" dirty="0"/>
              <a:t>Next week: Unit 3</a:t>
            </a:r>
          </a:p>
        </p:txBody>
      </p:sp>
      <p:sp>
        <p:nvSpPr>
          <p:cNvPr id="3" name="Content Placeholder 2">
            <a:extLst>
              <a:ext uri="{FF2B5EF4-FFF2-40B4-BE49-F238E27FC236}">
                <a16:creationId xmlns:a16="http://schemas.microsoft.com/office/drawing/2014/main" id="{3BFB327A-28A3-2A14-5B02-EFC43A20874C}"/>
              </a:ext>
            </a:extLst>
          </p:cNvPr>
          <p:cNvSpPr>
            <a:spLocks noGrp="1"/>
          </p:cNvSpPr>
          <p:nvPr>
            <p:ph sz="quarter" idx="13"/>
          </p:nvPr>
        </p:nvSpPr>
        <p:spPr>
          <a:xfrm>
            <a:off x="913774" y="1841863"/>
            <a:ext cx="10363826" cy="4545873"/>
          </a:xfrm>
        </p:spPr>
        <p:txBody>
          <a:bodyPr>
            <a:normAutofit/>
          </a:bodyPr>
          <a:lstStyle/>
          <a:p>
            <a:pPr marL="0" indent="0">
              <a:buNone/>
            </a:pPr>
            <a:r>
              <a:rPr lang="en-US" sz="3200" dirty="0"/>
              <a:t>The holy spirit: God’s agent (how he actively works and ‘moves’) in today’s world</a:t>
            </a:r>
          </a:p>
          <a:p>
            <a:r>
              <a:rPr lang="en-US" sz="3200" dirty="0"/>
              <a:t>The Holy Spirit’s role in the trinity</a:t>
            </a:r>
          </a:p>
          <a:p>
            <a:r>
              <a:rPr lang="en-US" sz="3200" dirty="0"/>
              <a:t>His distinctive functions (role in sanctification)</a:t>
            </a:r>
          </a:p>
          <a:p>
            <a:r>
              <a:rPr lang="en-US" sz="3200" dirty="0"/>
              <a:t>His Characteristics and Names</a:t>
            </a:r>
          </a:p>
          <a:p>
            <a:r>
              <a:rPr lang="en-US" sz="3200" dirty="0"/>
              <a:t>The attributes of God will be examined</a:t>
            </a:r>
          </a:p>
          <a:p>
            <a:endParaRPr lang="en-US" sz="3200" dirty="0"/>
          </a:p>
        </p:txBody>
      </p:sp>
    </p:spTree>
    <p:extLst>
      <p:ext uri="{BB962C8B-B14F-4D97-AF65-F5344CB8AC3E}">
        <p14:creationId xmlns:p14="http://schemas.microsoft.com/office/powerpoint/2010/main" val="16512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1C9D-16A5-1F3A-896D-D67630151CCC}"/>
              </a:ext>
            </a:extLst>
          </p:cNvPr>
          <p:cNvSpPr>
            <a:spLocks noGrp="1"/>
          </p:cNvSpPr>
          <p:nvPr>
            <p:ph type="title"/>
          </p:nvPr>
        </p:nvSpPr>
        <p:spPr>
          <a:xfrm>
            <a:off x="913774" y="396449"/>
            <a:ext cx="10364451" cy="962089"/>
          </a:xfrm>
        </p:spPr>
        <p:txBody>
          <a:bodyPr>
            <a:normAutofit/>
          </a:bodyPr>
          <a:lstStyle/>
          <a:p>
            <a:r>
              <a:rPr lang="en-US" sz="3200" dirty="0"/>
              <a:t>Declaring and remembering our salvation:</a:t>
            </a:r>
          </a:p>
        </p:txBody>
      </p:sp>
      <p:sp>
        <p:nvSpPr>
          <p:cNvPr id="3" name="Content Placeholder 2">
            <a:extLst>
              <a:ext uri="{FF2B5EF4-FFF2-40B4-BE49-F238E27FC236}">
                <a16:creationId xmlns:a16="http://schemas.microsoft.com/office/drawing/2014/main" id="{4E2C5E6E-7167-A4EF-E01D-7E7D821312F6}"/>
              </a:ext>
            </a:extLst>
          </p:cNvPr>
          <p:cNvSpPr>
            <a:spLocks noGrp="1"/>
          </p:cNvSpPr>
          <p:nvPr>
            <p:ph sz="quarter" idx="13"/>
          </p:nvPr>
        </p:nvSpPr>
        <p:spPr>
          <a:xfrm>
            <a:off x="336177" y="1358538"/>
            <a:ext cx="11603274" cy="5103013"/>
          </a:xfrm>
        </p:spPr>
        <p:txBody>
          <a:bodyPr>
            <a:normAutofit/>
          </a:bodyPr>
          <a:lstStyle/>
          <a:p>
            <a:pPr marL="0" indent="0">
              <a:buNone/>
            </a:pPr>
            <a:r>
              <a:rPr lang="en-US" sz="2800" dirty="0"/>
              <a:t>Two Ordinances of the Church:  Water baptism &amp; communion</a:t>
            </a:r>
          </a:p>
          <a:p>
            <a:pPr marL="0" indent="0">
              <a:buNone/>
            </a:pPr>
            <a:endParaRPr lang="en-US" sz="2800" dirty="0"/>
          </a:p>
          <a:p>
            <a:pPr marL="0" indent="0">
              <a:buNone/>
            </a:pPr>
            <a:r>
              <a:rPr lang="en-US" sz="2800" b="1" dirty="0"/>
              <a:t>1. Water Baptism</a:t>
            </a:r>
          </a:p>
          <a:p>
            <a:r>
              <a:rPr lang="en-US" sz="2800" dirty="0"/>
              <a:t>Water baptism after conversion (Acts 2:36–41; 16:31–34; 22:11–16).</a:t>
            </a:r>
          </a:p>
          <a:p>
            <a:r>
              <a:rPr lang="en-US" sz="2800" dirty="0"/>
              <a:t>Water baptism is by immersion (Acts 8:35–39; Romans 6:1–4).</a:t>
            </a:r>
          </a:p>
          <a:p>
            <a:r>
              <a:rPr lang="en-US" sz="2800" dirty="0"/>
              <a:t>Water baptism is in the name of the Father, the Son, and the Holy</a:t>
            </a:r>
          </a:p>
          <a:p>
            <a:pPr marL="0" indent="0">
              <a:buNone/>
            </a:pPr>
            <a:r>
              <a:rPr lang="en-US" sz="2800" dirty="0"/>
              <a:t>	Spirit (Matthew 28:18–20).</a:t>
            </a:r>
          </a:p>
          <a:p>
            <a:pPr marL="0" indent="0">
              <a:buNone/>
            </a:pPr>
            <a:endParaRPr lang="en-US" sz="2800" dirty="0"/>
          </a:p>
        </p:txBody>
      </p:sp>
      <p:pic>
        <p:nvPicPr>
          <p:cNvPr id="4" name="Picture 3">
            <a:extLst>
              <a:ext uri="{FF2B5EF4-FFF2-40B4-BE49-F238E27FC236}">
                <a16:creationId xmlns:a16="http://schemas.microsoft.com/office/drawing/2014/main" id="{E4689602-40D7-2436-7B0A-E8AE02EC98D5}"/>
              </a:ext>
            </a:extLst>
          </p:cNvPr>
          <p:cNvPicPr>
            <a:picLocks noChangeAspect="1"/>
          </p:cNvPicPr>
          <p:nvPr/>
        </p:nvPicPr>
        <p:blipFill>
          <a:blip r:embed="rId2"/>
          <a:stretch>
            <a:fillRect/>
          </a:stretch>
        </p:blipFill>
        <p:spPr>
          <a:xfrm rot="21365327">
            <a:off x="5273040" y="1920172"/>
            <a:ext cx="3369128" cy="1395548"/>
          </a:xfrm>
          <a:prstGeom prst="rect">
            <a:avLst/>
          </a:prstGeom>
        </p:spPr>
      </p:pic>
    </p:spTree>
    <p:extLst>
      <p:ext uri="{BB962C8B-B14F-4D97-AF65-F5344CB8AC3E}">
        <p14:creationId xmlns:p14="http://schemas.microsoft.com/office/powerpoint/2010/main" val="118985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6FAF8-7AF5-1FE1-F26B-3B34F3F779EE}"/>
              </a:ext>
            </a:extLst>
          </p:cNvPr>
          <p:cNvSpPr>
            <a:spLocks noGrp="1"/>
          </p:cNvSpPr>
          <p:nvPr>
            <p:ph sz="quarter" idx="13"/>
          </p:nvPr>
        </p:nvSpPr>
        <p:spPr>
          <a:xfrm>
            <a:off x="913774" y="666206"/>
            <a:ext cx="10363826" cy="5786845"/>
          </a:xfrm>
        </p:spPr>
        <p:txBody>
          <a:bodyPr>
            <a:normAutofit/>
          </a:bodyPr>
          <a:lstStyle/>
          <a:p>
            <a:r>
              <a:rPr lang="en-US" sz="2800" dirty="0"/>
              <a:t>What is the difference between John’s, the baptizer, practice of water baptism and what we practice today?</a:t>
            </a:r>
          </a:p>
          <a:p>
            <a:r>
              <a:rPr lang="en-US" sz="2800" dirty="0"/>
              <a:t>Why did Jesus ‘have to be’ baptized?</a:t>
            </a:r>
          </a:p>
          <a:p>
            <a:endParaRPr lang="en-US" sz="2800" dirty="0"/>
          </a:p>
          <a:p>
            <a:r>
              <a:rPr lang="en-US" sz="2800" dirty="0"/>
              <a:t> Matt 3: 13 – 17, “Jesus told john ...it is proper for us to do this to fulfill all righteousness.”</a:t>
            </a:r>
          </a:p>
          <a:p>
            <a:pPr lvl="1"/>
            <a:r>
              <a:rPr lang="en-US" sz="2600" dirty="0"/>
              <a:t>Righteousness is more than avoiding sin; it is an active conformity to every divine purpose</a:t>
            </a:r>
          </a:p>
          <a:p>
            <a:pPr lvl="1"/>
            <a:r>
              <a:rPr lang="en-US" sz="2600" dirty="0"/>
              <a:t>Perhaps a preview of substitution: one who is sinless, became sin for us (II Cor 5:21)</a:t>
            </a:r>
          </a:p>
        </p:txBody>
      </p:sp>
    </p:spTree>
    <p:extLst>
      <p:ext uri="{BB962C8B-B14F-4D97-AF65-F5344CB8AC3E}">
        <p14:creationId xmlns:p14="http://schemas.microsoft.com/office/powerpoint/2010/main" val="60412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F05AA-4E5B-D71C-9F2A-59789B53B1D8}"/>
              </a:ext>
            </a:extLst>
          </p:cNvPr>
          <p:cNvSpPr>
            <a:spLocks noGrp="1"/>
          </p:cNvSpPr>
          <p:nvPr>
            <p:ph sz="quarter" idx="13"/>
          </p:nvPr>
        </p:nvSpPr>
        <p:spPr>
          <a:xfrm>
            <a:off x="302623" y="600892"/>
            <a:ext cx="11586754" cy="5342708"/>
          </a:xfrm>
        </p:spPr>
        <p:txBody>
          <a:bodyPr>
            <a:normAutofit fontScale="92500" lnSpcReduction="10000"/>
          </a:bodyPr>
          <a:lstStyle/>
          <a:p>
            <a:pPr marL="0" indent="0" algn="ctr">
              <a:buNone/>
            </a:pPr>
            <a:r>
              <a:rPr lang="en-US" sz="3200" b="1" dirty="0"/>
              <a:t>Communion (The Lord’s Supper)</a:t>
            </a:r>
          </a:p>
          <a:p>
            <a:pPr marL="0" indent="0">
              <a:buNone/>
            </a:pPr>
            <a:endParaRPr lang="en-US" sz="3200" b="1" dirty="0"/>
          </a:p>
          <a:p>
            <a:pPr>
              <a:buFont typeface="Wingdings" pitchFamily="2" charset="2"/>
              <a:buChar char="§"/>
            </a:pPr>
            <a:r>
              <a:rPr lang="en-US" sz="2800" dirty="0"/>
              <a:t>Proclaims the Lord’s death until He comes (1 Cor 11:26)</a:t>
            </a:r>
          </a:p>
          <a:p>
            <a:pPr lvl="1">
              <a:buFont typeface="Wingdings" pitchFamily="2" charset="2"/>
              <a:buChar char="§"/>
            </a:pPr>
            <a:r>
              <a:rPr lang="en-US" sz="2600" u="sng" dirty="0"/>
              <a:t>Two-part focus</a:t>
            </a:r>
            <a:r>
              <a:rPr lang="en-US" sz="2600" dirty="0"/>
              <a:t>: memorial of his sacrifice and proclamation of his return</a:t>
            </a:r>
          </a:p>
          <a:p>
            <a:pPr>
              <a:buFont typeface="Wingdings" pitchFamily="2" charset="2"/>
              <a:buChar char="§"/>
            </a:pPr>
            <a:endParaRPr lang="en-US" sz="2800" dirty="0"/>
          </a:p>
          <a:p>
            <a:pPr>
              <a:buFont typeface="Wingdings" pitchFamily="2" charset="2"/>
              <a:buChar char="§"/>
            </a:pPr>
            <a:r>
              <a:rPr lang="en-US" sz="2800" dirty="0"/>
              <a:t>We prepare for communion by self-examination (1 Cor 11:26–31)</a:t>
            </a:r>
          </a:p>
          <a:p>
            <a:pPr marL="0" indent="0">
              <a:buNone/>
            </a:pPr>
            <a:endParaRPr lang="en-US" sz="2800" dirty="0"/>
          </a:p>
          <a:p>
            <a:pPr>
              <a:buFont typeface="Wingdings" pitchFamily="2" charset="2"/>
              <a:buChar char="§"/>
            </a:pPr>
            <a:r>
              <a:rPr lang="en-US" sz="2800" dirty="0"/>
              <a:t>Fulfilled and replaced the Old Testament Passover (Matthew 26:17–29; 1 Cor 5:7–8)</a:t>
            </a:r>
          </a:p>
        </p:txBody>
      </p:sp>
      <p:pic>
        <p:nvPicPr>
          <p:cNvPr id="4" name="Picture 3">
            <a:extLst>
              <a:ext uri="{FF2B5EF4-FFF2-40B4-BE49-F238E27FC236}">
                <a16:creationId xmlns:a16="http://schemas.microsoft.com/office/drawing/2014/main" id="{5B15BEF7-2162-3562-BF04-E426C104055E}"/>
              </a:ext>
            </a:extLst>
          </p:cNvPr>
          <p:cNvPicPr>
            <a:picLocks noChangeAspect="1"/>
          </p:cNvPicPr>
          <p:nvPr/>
        </p:nvPicPr>
        <p:blipFill>
          <a:blip r:embed="rId2"/>
          <a:srcRect l="15486"/>
          <a:stretch>
            <a:fillRect/>
          </a:stretch>
        </p:blipFill>
        <p:spPr>
          <a:xfrm rot="365846">
            <a:off x="1290918" y="122192"/>
            <a:ext cx="1762130" cy="1584417"/>
          </a:xfrm>
          <a:prstGeom prst="rect">
            <a:avLst/>
          </a:prstGeom>
        </p:spPr>
      </p:pic>
    </p:spTree>
    <p:extLst>
      <p:ext uri="{BB962C8B-B14F-4D97-AF65-F5344CB8AC3E}">
        <p14:creationId xmlns:p14="http://schemas.microsoft.com/office/powerpoint/2010/main" val="29827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Rectangle 15">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Content Placeholder 6">
            <a:extLst>
              <a:ext uri="{FF2B5EF4-FFF2-40B4-BE49-F238E27FC236}">
                <a16:creationId xmlns:a16="http://schemas.microsoft.com/office/drawing/2014/main" id="{E5B3F88F-CEEC-E8F8-1877-CF2F808CB62F}"/>
              </a:ext>
            </a:extLst>
          </p:cNvPr>
          <p:cNvPicPr>
            <a:picLocks noGrp="1" noChangeAspect="1"/>
          </p:cNvPicPr>
          <p:nvPr>
            <p:ph sz="quarter" idx="13"/>
          </p:nvPr>
        </p:nvPicPr>
        <p:blipFill>
          <a:blip r:embed="rId4"/>
          <a:srcRect r="-1" b="955"/>
          <a:stretch>
            <a:fillRect/>
          </a:stretch>
        </p:blipFill>
        <p:spPr>
          <a:xfrm>
            <a:off x="8860" y="10"/>
            <a:ext cx="6924201" cy="6857990"/>
          </a:xfrm>
          <a:prstGeom prst="rect">
            <a:avLst/>
          </a:prstGeom>
        </p:spPr>
      </p:pic>
      <p:sp>
        <p:nvSpPr>
          <p:cNvPr id="4" name="Title 3">
            <a:extLst>
              <a:ext uri="{FF2B5EF4-FFF2-40B4-BE49-F238E27FC236}">
                <a16:creationId xmlns:a16="http://schemas.microsoft.com/office/drawing/2014/main" id="{88AF2245-F81C-95E4-F6DD-92E3724938B3}"/>
              </a:ext>
            </a:extLst>
          </p:cNvPr>
          <p:cNvSpPr>
            <a:spLocks noGrp="1"/>
          </p:cNvSpPr>
          <p:nvPr>
            <p:ph type="title"/>
          </p:nvPr>
        </p:nvSpPr>
        <p:spPr>
          <a:xfrm>
            <a:off x="7014375" y="1358901"/>
            <a:ext cx="4925076" cy="2730498"/>
          </a:xfrm>
        </p:spPr>
        <p:txBody>
          <a:bodyPr vert="horz" lIns="91440" tIns="45720" rIns="91440" bIns="45720" rtlCol="0" anchor="t">
            <a:normAutofit/>
          </a:bodyPr>
          <a:lstStyle/>
          <a:p>
            <a:r>
              <a:rPr lang="en-US" b="1" dirty="0"/>
              <a:t>Tulip:</a:t>
            </a:r>
            <a:br>
              <a:rPr lang="en-US" b="1" dirty="0"/>
            </a:br>
            <a:br>
              <a:rPr lang="en-US" b="1" dirty="0"/>
            </a:br>
            <a:r>
              <a:rPr lang="en-US" b="1" dirty="0"/>
              <a:t>Calvinists’ theological perspective – popular but dangerous! </a:t>
            </a:r>
            <a:br>
              <a:rPr lang="en-US" dirty="0"/>
            </a:br>
            <a:endParaRPr lang="en-US" sz="2800" dirty="0"/>
          </a:p>
        </p:txBody>
      </p:sp>
    </p:spTree>
    <p:extLst>
      <p:ext uri="{BB962C8B-B14F-4D97-AF65-F5344CB8AC3E}">
        <p14:creationId xmlns:p14="http://schemas.microsoft.com/office/powerpoint/2010/main" val="325152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0C9928-C36A-1DB2-C5E5-21734285CD54}"/>
              </a:ext>
            </a:extLst>
          </p:cNvPr>
          <p:cNvPicPr>
            <a:picLocks noChangeAspect="1"/>
          </p:cNvPicPr>
          <p:nvPr/>
        </p:nvPicPr>
        <p:blipFill>
          <a:blip r:embed="rId2"/>
          <a:srcRect l="8069" r="8357" b="7370"/>
          <a:stretch>
            <a:fillRect/>
          </a:stretch>
        </p:blipFill>
        <p:spPr>
          <a:xfrm>
            <a:off x="2155371" y="0"/>
            <a:ext cx="8112035" cy="6857999"/>
          </a:xfrm>
          <a:prstGeom prst="rect">
            <a:avLst/>
          </a:prstGeom>
        </p:spPr>
      </p:pic>
      <p:pic>
        <p:nvPicPr>
          <p:cNvPr id="13" name="Picture 12">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638450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AC187-96F6-FE06-16FB-B39C2C233A60}"/>
              </a:ext>
            </a:extLst>
          </p:cNvPr>
          <p:cNvSpPr>
            <a:spLocks noGrp="1"/>
          </p:cNvSpPr>
          <p:nvPr>
            <p:ph sz="quarter" idx="13"/>
          </p:nvPr>
        </p:nvSpPr>
        <p:spPr>
          <a:xfrm>
            <a:off x="913774" y="574766"/>
            <a:ext cx="10363826" cy="5982788"/>
          </a:xfrm>
        </p:spPr>
        <p:txBody>
          <a:bodyPr>
            <a:normAutofit fontScale="85000" lnSpcReduction="20000"/>
          </a:bodyPr>
          <a:lstStyle/>
          <a:p>
            <a:r>
              <a:rPr lang="en-US" sz="2800" dirty="0"/>
              <a:t>Calvinism denies God creating mankind with the ability to choose to have a relationship with him.</a:t>
            </a:r>
          </a:p>
          <a:p>
            <a:endParaRPr lang="en-US" sz="2800" dirty="0"/>
          </a:p>
          <a:p>
            <a:r>
              <a:rPr lang="en-US" sz="2800" dirty="0"/>
              <a:t>The textbook points out that the Scriptures stressed in both Calvinism and Arminianism are true regarding salvation.</a:t>
            </a:r>
          </a:p>
          <a:p>
            <a:r>
              <a:rPr lang="en-US" sz="2800" dirty="0"/>
              <a:t>Believers need assurance of their salvation and need to know that they are secure in God’s love. Jesus told His followers that no one would be able to snatch them out of His hand or His Father’s hand (John 10:28–29). </a:t>
            </a:r>
          </a:p>
          <a:p>
            <a:r>
              <a:rPr lang="en-US" sz="2800" dirty="0"/>
              <a:t>But the Bible also warns believers against treating this salvation lightly or turning away from God in apostasy. Apostasy is a deliberate denial or abandonment of an individual’s faith. It is turning one’s back on Christ after tasting the heavenly gift (Hebrews 6:4–6).</a:t>
            </a:r>
          </a:p>
          <a:p>
            <a:endParaRPr lang="en-US" sz="2800" dirty="0"/>
          </a:p>
        </p:txBody>
      </p:sp>
    </p:spTree>
    <p:extLst>
      <p:ext uri="{BB962C8B-B14F-4D97-AF65-F5344CB8AC3E}">
        <p14:creationId xmlns:p14="http://schemas.microsoft.com/office/powerpoint/2010/main" val="56936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421AF-D8DF-DE3E-0A91-86DC9A5D1DE6}"/>
              </a:ext>
            </a:extLst>
          </p:cNvPr>
          <p:cNvSpPr>
            <a:spLocks noGrp="1"/>
          </p:cNvSpPr>
          <p:nvPr>
            <p:ph sz="quarter" idx="13"/>
          </p:nvPr>
        </p:nvSpPr>
        <p:spPr>
          <a:xfrm>
            <a:off x="913774" y="640080"/>
            <a:ext cx="10363826" cy="5917474"/>
          </a:xfrm>
        </p:spPr>
        <p:txBody>
          <a:bodyPr>
            <a:normAutofit/>
          </a:bodyPr>
          <a:lstStyle/>
          <a:p>
            <a:pPr algn="ctr"/>
            <a:r>
              <a:rPr lang="en-US" sz="3200" b="1" dirty="0"/>
              <a:t>Arminianism</a:t>
            </a:r>
            <a:r>
              <a:rPr lang="en-US" sz="2800" dirty="0"/>
              <a:t>:</a:t>
            </a:r>
          </a:p>
          <a:p>
            <a:endParaRPr lang="en-US" sz="2800" dirty="0"/>
          </a:p>
          <a:p>
            <a:endParaRPr lang="en-US" sz="2800" dirty="0"/>
          </a:p>
          <a:p>
            <a:endParaRPr lang="en-US" sz="2800" dirty="0"/>
          </a:p>
        </p:txBody>
      </p:sp>
      <p:sp>
        <p:nvSpPr>
          <p:cNvPr id="7" name="Rectangle 2">
            <a:extLst>
              <a:ext uri="{FF2B5EF4-FFF2-40B4-BE49-F238E27FC236}">
                <a16:creationId xmlns:a16="http://schemas.microsoft.com/office/drawing/2014/main" id="{0C49C7EF-6B8F-47B2-5B82-5F9A840283B3}"/>
              </a:ext>
            </a:extLst>
          </p:cNvPr>
          <p:cNvSpPr>
            <a:spLocks noChangeArrowheads="1"/>
          </p:cNvSpPr>
          <p:nvPr/>
        </p:nvSpPr>
        <p:spPr bwMode="auto">
          <a:xfrm>
            <a:off x="367624" y="300446"/>
            <a:ext cx="11691257" cy="715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5698" rIns="0" bIns="1713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200" b="1"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200" b="1"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200" b="1" dirty="0"/>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Conditional Election:</a:t>
            </a:r>
            <a:r>
              <a:rPr kumimoji="0" lang="en-US" altLang="en-US" sz="2800" b="0" i="0" u="none" strike="noStrike" cap="none" normalizeH="0" baseline="0" dirty="0">
                <a:ln>
                  <a:noFill/>
                </a:ln>
                <a:solidFill>
                  <a:schemeClr val="tx1"/>
                </a:solidFill>
                <a:effectLst/>
                <a:latin typeface="Arial" panose="020B0604020202020204" pitchFamily="34" charset="0"/>
              </a:rPr>
              <a:t> God chooses people for salvation based on His foreknowledge of their faith and obedience, not arbitrarily.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Unlimited Atonement:</a:t>
            </a:r>
            <a:r>
              <a:rPr kumimoji="0" lang="en-US" altLang="en-US" sz="2800" b="0" i="0" u="none" strike="noStrike" cap="none" normalizeH="0" baseline="0" dirty="0">
                <a:ln>
                  <a:noFill/>
                </a:ln>
                <a:solidFill>
                  <a:schemeClr val="tx1"/>
                </a:solidFill>
                <a:effectLst/>
                <a:latin typeface="Arial" panose="020B0604020202020204" pitchFamily="34" charset="0"/>
              </a:rPr>
              <a:t> Jesus Christ died for every person, not just a specific elect group, offering the opportunity for salvation to everyone.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Prevenient Grace (Need for Grace):</a:t>
            </a:r>
            <a:r>
              <a:rPr kumimoji="0" lang="en-US" altLang="en-US" sz="2800" b="0" i="0" u="none" strike="noStrike" cap="none" normalizeH="0" baseline="0" dirty="0">
                <a:ln>
                  <a:noFill/>
                </a:ln>
                <a:solidFill>
                  <a:schemeClr val="tx1"/>
                </a:solidFill>
                <a:effectLst/>
                <a:latin typeface="Arial" panose="020B0604020202020204" pitchFamily="34" charset="0"/>
              </a:rPr>
              <a:t> While humans are sinful and cannot initiate salvation alone, God provides enabling grace (prevenient grace) that allows them to respond to the gospel.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Resistible Grace:</a:t>
            </a:r>
            <a:r>
              <a:rPr kumimoji="0" lang="en-US" altLang="en-US" sz="2800" b="0" i="0" u="none" strike="noStrike" cap="none" normalizeH="0" baseline="0" dirty="0">
                <a:ln>
                  <a:noFill/>
                </a:ln>
                <a:solidFill>
                  <a:schemeClr val="tx1"/>
                </a:solidFill>
                <a:effectLst/>
                <a:latin typeface="Arial" panose="020B0604020202020204" pitchFamily="34" charset="0"/>
              </a:rPr>
              <a:t> God's grace, while necessary for salvation, is not irresistible. Humans have the free will to accept or reject God's invitation.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Possibility of Falling from Grace:</a:t>
            </a:r>
            <a:r>
              <a:rPr kumimoji="0" lang="en-US" altLang="en-US" sz="2800" b="0" i="0" u="none" strike="noStrike" cap="none" normalizeH="0" baseline="0" dirty="0">
                <a:ln>
                  <a:noFill/>
                </a:ln>
                <a:solidFill>
                  <a:schemeClr val="tx1"/>
                </a:solidFill>
                <a:effectLst/>
                <a:latin typeface="Arial" panose="020B0604020202020204" pitchFamily="34" charset="0"/>
              </a:rPr>
              <a:t> Believers can forfeit their salvation if they stop believing and fail to remain in Christ through obedience.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800" b="0" i="0" u="none" strike="noStrike" cap="none" normalizeH="0" baseline="0" dirty="0">
                <a:ln>
                  <a:noFill/>
                </a:ln>
                <a:solidFill>
                  <a:schemeClr val="tx1"/>
                </a:solidFill>
                <a:effectLst/>
                <a:latin typeface="Arial" panose="020B0604020202020204" pitchFamily="34" charset="0"/>
              </a:rPr>
            </a:b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800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F93B1-715A-BD96-8A77-B0817C0F1A0B}"/>
              </a:ext>
            </a:extLst>
          </p:cNvPr>
          <p:cNvSpPr>
            <a:spLocks noGrp="1"/>
          </p:cNvSpPr>
          <p:nvPr>
            <p:ph type="title"/>
          </p:nvPr>
        </p:nvSpPr>
        <p:spPr>
          <a:xfrm>
            <a:off x="913774" y="683832"/>
            <a:ext cx="10364451" cy="622454"/>
          </a:xfrm>
        </p:spPr>
        <p:txBody>
          <a:bodyPr/>
          <a:lstStyle/>
          <a:p>
            <a:r>
              <a:rPr lang="en-US" dirty="0"/>
              <a:t>A/G Doc – Assurance of Salvation</a:t>
            </a:r>
          </a:p>
        </p:txBody>
      </p:sp>
      <p:sp>
        <p:nvSpPr>
          <p:cNvPr id="3" name="Content Placeholder 2">
            <a:extLst>
              <a:ext uri="{FF2B5EF4-FFF2-40B4-BE49-F238E27FC236}">
                <a16:creationId xmlns:a16="http://schemas.microsoft.com/office/drawing/2014/main" id="{852396C4-4ECC-DA56-5A69-8088817AFE6F}"/>
              </a:ext>
            </a:extLst>
          </p:cNvPr>
          <p:cNvSpPr>
            <a:spLocks noGrp="1"/>
          </p:cNvSpPr>
          <p:nvPr>
            <p:ph sz="quarter" idx="13"/>
          </p:nvPr>
        </p:nvSpPr>
        <p:spPr>
          <a:xfrm>
            <a:off x="535577" y="1693608"/>
            <a:ext cx="11325497" cy="5016137"/>
          </a:xfrm>
        </p:spPr>
        <p:txBody>
          <a:bodyPr>
            <a:normAutofit/>
          </a:bodyPr>
          <a:lstStyle/>
          <a:p>
            <a:r>
              <a:rPr lang="en-US" sz="2800" dirty="0"/>
              <a:t>God makes provision of salvation for every person</a:t>
            </a:r>
          </a:p>
          <a:p>
            <a:endParaRPr lang="en-US" sz="2800" dirty="0"/>
          </a:p>
          <a:p>
            <a:r>
              <a:rPr lang="en-US" sz="2800" dirty="0"/>
              <a:t>Salvation is received and assured by faith</a:t>
            </a:r>
          </a:p>
          <a:p>
            <a:endParaRPr lang="en-US" sz="2800" dirty="0"/>
          </a:p>
          <a:p>
            <a:r>
              <a:rPr lang="en-US" sz="2800" dirty="0"/>
              <a:t>Salvation is an ongoing conflict with temptation and sin</a:t>
            </a:r>
          </a:p>
          <a:p>
            <a:endParaRPr lang="en-US" sz="2800" dirty="0"/>
          </a:p>
          <a:p>
            <a:r>
              <a:rPr lang="en-US" sz="2800" dirty="0"/>
              <a:t>Salvation maybe forfeited or abandoned by rejecting Christ </a:t>
            </a:r>
          </a:p>
        </p:txBody>
      </p:sp>
    </p:spTree>
    <p:extLst>
      <p:ext uri="{BB962C8B-B14F-4D97-AF65-F5344CB8AC3E}">
        <p14:creationId xmlns:p14="http://schemas.microsoft.com/office/powerpoint/2010/main" val="49064323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159</TotalTime>
  <Words>980</Words>
  <Application>Microsoft Macintosh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Switzer</vt:lpstr>
      <vt:lpstr>Tw Cen MT</vt:lpstr>
      <vt:lpstr>Wingdings</vt:lpstr>
      <vt:lpstr>Droplet</vt:lpstr>
      <vt:lpstr>Intro to Pentecostal Doctrine</vt:lpstr>
      <vt:lpstr>Declaring and remembering our salvation:</vt:lpstr>
      <vt:lpstr>PowerPoint Presentation</vt:lpstr>
      <vt:lpstr>PowerPoint Presentation</vt:lpstr>
      <vt:lpstr>Tulip:  Calvinists’ theological perspective – popular but dangerous!  </vt:lpstr>
      <vt:lpstr>PowerPoint Presentation</vt:lpstr>
      <vt:lpstr>PowerPoint Presentation</vt:lpstr>
      <vt:lpstr>PowerPoint Presentation</vt:lpstr>
      <vt:lpstr>A/G Doc – Assurance of Salvation</vt:lpstr>
      <vt:lpstr>PowerPoint Presentation</vt:lpstr>
      <vt:lpstr>PowerPoint Presentation</vt:lpstr>
      <vt:lpstr>Unit 3 Chapter 5 The Promise of the Holy Spirit</vt:lpstr>
      <vt:lpstr>A look at the ‘oneness/jesus only’ theology:</vt:lpstr>
      <vt:lpstr>Next week: Unit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2</cp:revision>
  <dcterms:created xsi:type="dcterms:W3CDTF">2026-04-15T17:15:40Z</dcterms:created>
  <dcterms:modified xsi:type="dcterms:W3CDTF">2026-04-15T19:55:38Z</dcterms:modified>
</cp:coreProperties>
</file>