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60"/>
    <p:restoredTop sz="94659"/>
  </p:normalViewPr>
  <p:slideViewPr>
    <p:cSldViewPr snapToGrid="0">
      <p:cViewPr varScale="1">
        <p:scale>
          <a:sx n="110" d="100"/>
          <a:sy n="110" d="100"/>
        </p:scale>
        <p:origin x="40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8/8/26</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8/8/26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8/8/26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8/8/26</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8/8/26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8/8/26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8/8/26</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8/8/26</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8/8/26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8/8/26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8/8/26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8/8/26</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A9756-DE8B-28EF-4171-C0E4E9CB1941}"/>
              </a:ext>
            </a:extLst>
          </p:cNvPr>
          <p:cNvSpPr>
            <a:spLocks noGrp="1"/>
          </p:cNvSpPr>
          <p:nvPr>
            <p:ph type="ctrTitle"/>
          </p:nvPr>
        </p:nvSpPr>
        <p:spPr/>
        <p:txBody>
          <a:bodyPr/>
          <a:lstStyle/>
          <a:p>
            <a:pPr algn="ctr"/>
            <a:r>
              <a:rPr lang="en-US" dirty="0"/>
              <a:t>Chapters 12 &amp; 13</a:t>
            </a:r>
            <a:br>
              <a:rPr lang="en-US" dirty="0"/>
            </a:br>
            <a:r>
              <a:rPr lang="en-US" sz="4800" dirty="0"/>
              <a:t>Doctrines #13 - #16</a:t>
            </a:r>
            <a:endParaRPr lang="en-US" dirty="0"/>
          </a:p>
        </p:txBody>
      </p:sp>
      <p:sp>
        <p:nvSpPr>
          <p:cNvPr id="3" name="Subtitle 2">
            <a:extLst>
              <a:ext uri="{FF2B5EF4-FFF2-40B4-BE49-F238E27FC236}">
                <a16:creationId xmlns:a16="http://schemas.microsoft.com/office/drawing/2014/main" id="{1148B51E-C312-C6DF-68F8-D78C2991189E}"/>
              </a:ext>
            </a:extLst>
          </p:cNvPr>
          <p:cNvSpPr>
            <a:spLocks noGrp="1"/>
          </p:cNvSpPr>
          <p:nvPr>
            <p:ph type="subTitle" idx="1"/>
          </p:nvPr>
        </p:nvSpPr>
        <p:spPr/>
        <p:txBody>
          <a:bodyPr>
            <a:normAutofit/>
          </a:bodyPr>
          <a:lstStyle/>
          <a:p>
            <a:pPr algn="ctr"/>
            <a:r>
              <a:rPr lang="en-US" sz="3200" dirty="0"/>
              <a:t>THEO 211</a:t>
            </a:r>
          </a:p>
        </p:txBody>
      </p:sp>
    </p:spTree>
    <p:extLst>
      <p:ext uri="{BB962C8B-B14F-4D97-AF65-F5344CB8AC3E}">
        <p14:creationId xmlns:p14="http://schemas.microsoft.com/office/powerpoint/2010/main" val="1771734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ounded Rectangle 11">
            <a:extLst>
              <a:ext uri="{FF2B5EF4-FFF2-40B4-BE49-F238E27FC236}">
                <a16:creationId xmlns:a16="http://schemas.microsoft.com/office/drawing/2014/main" id="{2770B5F4-AED0-4A3A-859D-B6239ED38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8DB00D1-4E64-14F3-00B9-4D9D3D01E940}"/>
              </a:ext>
            </a:extLst>
          </p:cNvPr>
          <p:cNvPicPr>
            <a:picLocks noChangeAspect="1"/>
          </p:cNvPicPr>
          <p:nvPr/>
        </p:nvPicPr>
        <p:blipFill>
          <a:blip r:embed="rId2"/>
          <a:srcRect t="6466" b="18355"/>
          <a:stretch>
            <a:fillRect/>
          </a:stretch>
        </p:blipFill>
        <p:spPr>
          <a:xfrm>
            <a:off x="2037145" y="798652"/>
            <a:ext cx="8507392" cy="5415883"/>
          </a:xfrm>
          <a:prstGeom prst="rect">
            <a:avLst/>
          </a:prstGeom>
          <a:ln w="31750" cap="sq">
            <a:noFill/>
            <a:miter lim="800000"/>
          </a:ln>
        </p:spPr>
      </p:pic>
    </p:spTree>
    <p:extLst>
      <p:ext uri="{BB962C8B-B14F-4D97-AF65-F5344CB8AC3E}">
        <p14:creationId xmlns:p14="http://schemas.microsoft.com/office/powerpoint/2010/main" val="3122951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4ED27F-AF17-B918-EFAE-498172EABEE4}"/>
              </a:ext>
            </a:extLst>
          </p:cNvPr>
          <p:cNvSpPr>
            <a:spLocks noGrp="1"/>
          </p:cNvSpPr>
          <p:nvPr>
            <p:ph idx="1"/>
          </p:nvPr>
        </p:nvSpPr>
        <p:spPr>
          <a:xfrm>
            <a:off x="320233" y="1701479"/>
            <a:ext cx="11551534" cy="4919240"/>
          </a:xfrm>
        </p:spPr>
        <p:txBody>
          <a:bodyPr/>
          <a:lstStyle/>
          <a:p>
            <a:pPr marL="0" indent="0">
              <a:buNone/>
            </a:pPr>
            <a:r>
              <a:rPr lang="en-US" sz="2800" b="1" dirty="0"/>
              <a:t>#16. The New Heavens and the New Earth</a:t>
            </a:r>
            <a:endParaRPr lang="en-US" sz="2800" dirty="0"/>
          </a:p>
          <a:p>
            <a:pPr marL="0" indent="0">
              <a:buNone/>
            </a:pPr>
            <a:r>
              <a:rPr lang="en-US" sz="2800" dirty="0"/>
              <a:t>“We, according to His promise, look for new heavens and a new earth, wherein dwelleth righteousness” (2 Peter 3:13; Revelation 21–22).</a:t>
            </a:r>
          </a:p>
          <a:p>
            <a:pPr marL="0" indent="0">
              <a:buNone/>
            </a:pPr>
            <a:endParaRPr lang="en-US" sz="2800" dirty="0"/>
          </a:p>
          <a:p>
            <a:pPr marL="0" indent="0">
              <a:buNone/>
            </a:pPr>
            <a:r>
              <a:rPr lang="en-US" sz="3200" i="1" dirty="0"/>
              <a:t>The heavens and earth will be destroyed after the Millennium, and</a:t>
            </a:r>
            <a:r>
              <a:rPr lang="en-US" sz="3200" dirty="0"/>
              <a:t> </a:t>
            </a:r>
            <a:r>
              <a:rPr lang="en-US" sz="3200" i="1" dirty="0"/>
              <a:t>God will create new heavens and a new earth. This will complete</a:t>
            </a:r>
            <a:r>
              <a:rPr lang="en-US" sz="3200" dirty="0"/>
              <a:t> </a:t>
            </a:r>
            <a:r>
              <a:rPr lang="en-US" sz="3200" i="1" dirty="0"/>
              <a:t>the plan God had when He created Adam and Eve. He will create</a:t>
            </a:r>
            <a:r>
              <a:rPr lang="en-US" sz="3200" dirty="0"/>
              <a:t> </a:t>
            </a:r>
            <a:r>
              <a:rPr lang="en-US" sz="3200" i="1" dirty="0"/>
              <a:t>a completely new and wonderful world where He can live with</a:t>
            </a:r>
            <a:r>
              <a:rPr lang="en-US" sz="3200" dirty="0"/>
              <a:t> </a:t>
            </a:r>
            <a:r>
              <a:rPr lang="en-US" sz="3200" i="1" dirty="0"/>
              <a:t>His people.</a:t>
            </a:r>
            <a:endParaRPr lang="en-US" sz="3200" dirty="0"/>
          </a:p>
          <a:p>
            <a:pPr marL="0" indent="0">
              <a:buNone/>
            </a:pPr>
            <a:endParaRPr lang="en-US" sz="2800" dirty="0"/>
          </a:p>
          <a:p>
            <a:endParaRPr lang="en-US" dirty="0"/>
          </a:p>
        </p:txBody>
      </p:sp>
    </p:spTree>
    <p:extLst>
      <p:ext uri="{BB962C8B-B14F-4D97-AF65-F5344CB8AC3E}">
        <p14:creationId xmlns:p14="http://schemas.microsoft.com/office/powerpoint/2010/main" val="1155054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33FEBC-3AAF-F5CA-238C-C8433C6DA7F4}"/>
              </a:ext>
            </a:extLst>
          </p:cNvPr>
          <p:cNvSpPr>
            <a:spLocks noGrp="1"/>
          </p:cNvSpPr>
          <p:nvPr>
            <p:ph idx="1"/>
          </p:nvPr>
        </p:nvSpPr>
        <p:spPr>
          <a:xfrm>
            <a:off x="685800" y="868102"/>
            <a:ext cx="10820400" cy="5350584"/>
          </a:xfrm>
        </p:spPr>
        <p:txBody>
          <a:bodyPr>
            <a:normAutofit/>
          </a:bodyPr>
          <a:lstStyle/>
          <a:p>
            <a:pPr marL="0" indent="0">
              <a:buNone/>
            </a:pPr>
            <a:r>
              <a:rPr lang="en-US" sz="3200" b="1" dirty="0"/>
              <a:t>City of God</a:t>
            </a:r>
          </a:p>
          <a:p>
            <a:pPr marL="0" indent="0">
              <a:buNone/>
            </a:pPr>
            <a:endParaRPr lang="en-US" dirty="0"/>
          </a:p>
          <a:p>
            <a:pPr marL="0" indent="0">
              <a:buNone/>
            </a:pPr>
            <a:r>
              <a:rPr lang="en-US" sz="2800" dirty="0"/>
              <a:t>The New Jerusalem is described as beautiful, like a new bride.</a:t>
            </a:r>
          </a:p>
          <a:p>
            <a:pPr marL="0" indent="0">
              <a:buNone/>
            </a:pPr>
            <a:endParaRPr lang="en-US" sz="2800" dirty="0"/>
          </a:p>
          <a:p>
            <a:pPr marL="0" indent="0">
              <a:buNone/>
            </a:pPr>
            <a:r>
              <a:rPr lang="en-US" sz="2800" dirty="0"/>
              <a:t>▪ It is large—1,380 miles in length, and just as tall and wide.</a:t>
            </a:r>
          </a:p>
          <a:p>
            <a:pPr marL="0" indent="0">
              <a:buNone/>
            </a:pPr>
            <a:r>
              <a:rPr lang="en-US" sz="2800" dirty="0"/>
              <a:t>▪ It is beautiful, shining with the glory of God.</a:t>
            </a:r>
          </a:p>
          <a:p>
            <a:pPr marL="0" indent="0">
              <a:buNone/>
            </a:pPr>
            <a:r>
              <a:rPr lang="en-US" sz="2800" dirty="0"/>
              <a:t>▪ The foundation is made of precious stones.</a:t>
            </a:r>
          </a:p>
          <a:p>
            <a:pPr marL="0" indent="0">
              <a:buNone/>
            </a:pPr>
            <a:r>
              <a:rPr lang="en-US" sz="2800" dirty="0"/>
              <a:t>▪ The gates are made of pearls.</a:t>
            </a:r>
          </a:p>
          <a:p>
            <a:pPr marL="0" indent="0">
              <a:buNone/>
            </a:pPr>
            <a:r>
              <a:rPr lang="en-US" sz="2800" dirty="0"/>
              <a:t>▪ The streets are made of gold.</a:t>
            </a:r>
          </a:p>
          <a:p>
            <a:pPr marL="0" indent="0">
              <a:buNone/>
            </a:pPr>
            <a:endParaRPr lang="en-US" dirty="0"/>
          </a:p>
        </p:txBody>
      </p:sp>
    </p:spTree>
    <p:extLst>
      <p:ext uri="{BB962C8B-B14F-4D97-AF65-F5344CB8AC3E}">
        <p14:creationId xmlns:p14="http://schemas.microsoft.com/office/powerpoint/2010/main" val="4021168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02A1D-79CE-A227-944F-98CFAC15F5AF}"/>
              </a:ext>
            </a:extLst>
          </p:cNvPr>
          <p:cNvSpPr>
            <a:spLocks noGrp="1"/>
          </p:cNvSpPr>
          <p:nvPr>
            <p:ph type="title"/>
          </p:nvPr>
        </p:nvSpPr>
        <p:spPr>
          <a:xfrm>
            <a:off x="685800" y="764373"/>
            <a:ext cx="10820400" cy="1293028"/>
          </a:xfrm>
        </p:spPr>
        <p:txBody>
          <a:bodyPr/>
          <a:lstStyle/>
          <a:p>
            <a:pPr algn="ctr"/>
            <a:r>
              <a:rPr lang="en-US" dirty="0"/>
              <a:t>#13 Blessed hope</a:t>
            </a:r>
          </a:p>
        </p:txBody>
      </p:sp>
      <p:sp>
        <p:nvSpPr>
          <p:cNvPr id="3" name="Content Placeholder 2">
            <a:extLst>
              <a:ext uri="{FF2B5EF4-FFF2-40B4-BE49-F238E27FC236}">
                <a16:creationId xmlns:a16="http://schemas.microsoft.com/office/drawing/2014/main" id="{F112650F-C48E-9EF8-4AD3-3C0FB97DA199}"/>
              </a:ext>
            </a:extLst>
          </p:cNvPr>
          <p:cNvSpPr>
            <a:spLocks noGrp="1"/>
          </p:cNvSpPr>
          <p:nvPr>
            <p:ph idx="1"/>
          </p:nvPr>
        </p:nvSpPr>
        <p:spPr>
          <a:xfrm>
            <a:off x="685800" y="2732339"/>
            <a:ext cx="10820400" cy="3361288"/>
          </a:xfrm>
        </p:spPr>
        <p:txBody>
          <a:bodyPr/>
          <a:lstStyle/>
          <a:p>
            <a:pPr marL="0" indent="0" algn="ctr">
              <a:buNone/>
            </a:pPr>
            <a:r>
              <a:rPr lang="en-US" sz="3600" dirty="0"/>
              <a:t>The resurrection of those who have fallen asleep in Christ and their translation together with those who are alive and remain unto the coming of the Lord is the imminent and blessed hope of the Church (1 Thessalonians 4:16–17; Romans 8:23; Titus 2:13; 1 Corinthians 15:51–52).</a:t>
            </a:r>
          </a:p>
          <a:p>
            <a:endParaRPr lang="en-US" dirty="0"/>
          </a:p>
        </p:txBody>
      </p:sp>
    </p:spTree>
    <p:extLst>
      <p:ext uri="{BB962C8B-B14F-4D97-AF65-F5344CB8AC3E}">
        <p14:creationId xmlns:p14="http://schemas.microsoft.com/office/powerpoint/2010/main" val="1317089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9F951-FA78-13B8-8005-0144059E1ECE}"/>
              </a:ext>
            </a:extLst>
          </p:cNvPr>
          <p:cNvSpPr>
            <a:spLocks noGrp="1"/>
          </p:cNvSpPr>
          <p:nvPr>
            <p:ph type="title"/>
          </p:nvPr>
        </p:nvSpPr>
        <p:spPr>
          <a:xfrm>
            <a:off x="2895600" y="257571"/>
            <a:ext cx="8610600" cy="763485"/>
          </a:xfrm>
        </p:spPr>
        <p:txBody>
          <a:bodyPr>
            <a:normAutofit/>
          </a:bodyPr>
          <a:lstStyle/>
          <a:p>
            <a:r>
              <a:rPr lang="en-US" sz="3200" dirty="0"/>
              <a:t>Two phases of Jesus’ return:</a:t>
            </a:r>
          </a:p>
        </p:txBody>
      </p:sp>
      <p:sp>
        <p:nvSpPr>
          <p:cNvPr id="3" name="Content Placeholder 2">
            <a:extLst>
              <a:ext uri="{FF2B5EF4-FFF2-40B4-BE49-F238E27FC236}">
                <a16:creationId xmlns:a16="http://schemas.microsoft.com/office/drawing/2014/main" id="{6C4A040F-DF50-AD3E-389B-2C493D6D9971}"/>
              </a:ext>
            </a:extLst>
          </p:cNvPr>
          <p:cNvSpPr>
            <a:spLocks noGrp="1"/>
          </p:cNvSpPr>
          <p:nvPr>
            <p:ph idx="1"/>
          </p:nvPr>
        </p:nvSpPr>
        <p:spPr>
          <a:xfrm>
            <a:off x="219919" y="902825"/>
            <a:ext cx="11655705" cy="5810491"/>
          </a:xfrm>
        </p:spPr>
        <p:txBody>
          <a:bodyPr>
            <a:normAutofit fontScale="92500"/>
          </a:bodyPr>
          <a:lstStyle/>
          <a:p>
            <a:r>
              <a:rPr lang="en-US" sz="2800" dirty="0"/>
              <a:t>The term </a:t>
            </a:r>
            <a:r>
              <a:rPr lang="en-US" sz="2800" i="1" dirty="0"/>
              <a:t>rapture</a:t>
            </a:r>
            <a:r>
              <a:rPr lang="en-US" sz="2800" dirty="0"/>
              <a:t> is not found in English Bibles. It comes from the Latin word for “caught up.” It refers to Jesus’ return for those who believe in Him. Read I Thess 4: 16-18.</a:t>
            </a:r>
          </a:p>
          <a:p>
            <a:endParaRPr lang="en-US" sz="2800" dirty="0"/>
          </a:p>
          <a:p>
            <a:r>
              <a:rPr lang="en-US" sz="2800" dirty="0"/>
              <a:t>I Cor 15: 51-53: the rapture is sudden and we will receive our immortal bodies</a:t>
            </a:r>
          </a:p>
          <a:p>
            <a:endParaRPr lang="en-US" sz="2800" dirty="0"/>
          </a:p>
          <a:p>
            <a:r>
              <a:rPr lang="en-US" sz="2800" i="1" dirty="0"/>
              <a:t>Mark 13:33–37 states that no one will know when the Rapture is going</a:t>
            </a:r>
            <a:r>
              <a:rPr lang="en-US" sz="2800" dirty="0"/>
              <a:t> </a:t>
            </a:r>
            <a:r>
              <a:rPr lang="en-US" sz="2800" i="1" dirty="0"/>
              <a:t>to happen. The lawless one will not be revealed until the church has</a:t>
            </a:r>
            <a:r>
              <a:rPr lang="en-US" sz="2800" dirty="0"/>
              <a:t> </a:t>
            </a:r>
            <a:r>
              <a:rPr lang="en-US" sz="2800" i="1" dirty="0"/>
              <a:t>been taken away (2 Thess 2:7–8). Paul assured the church that</a:t>
            </a:r>
            <a:r>
              <a:rPr lang="en-US" sz="2800" dirty="0"/>
              <a:t> </a:t>
            </a:r>
            <a:r>
              <a:rPr lang="en-US" sz="2800" i="1" dirty="0"/>
              <a:t>we need not fear missing the Rapture. We believe the Antichrist will not</a:t>
            </a:r>
            <a:r>
              <a:rPr lang="en-US" sz="2800" dirty="0"/>
              <a:t> </a:t>
            </a:r>
            <a:r>
              <a:rPr lang="en-US" sz="2800" i="1" dirty="0"/>
              <a:t>be revealed until God takes the church to heaven in the Rapture. The</a:t>
            </a:r>
            <a:r>
              <a:rPr lang="en-US" sz="2800" dirty="0"/>
              <a:t> </a:t>
            </a:r>
            <a:r>
              <a:rPr lang="en-US" sz="2800" i="1" dirty="0"/>
              <a:t>Tribulation is a period of suffering for those who do not serve God,</a:t>
            </a:r>
            <a:endParaRPr lang="en-US" sz="2800" dirty="0"/>
          </a:p>
          <a:p>
            <a:pPr marL="0" indent="0">
              <a:buNone/>
            </a:pPr>
            <a:r>
              <a:rPr lang="en-US" sz="2800" i="1" dirty="0"/>
              <a:t>  which we believe will happen before Christ’s millennial reign.</a:t>
            </a:r>
            <a:endParaRPr lang="en-US" sz="2800" dirty="0"/>
          </a:p>
          <a:p>
            <a:endParaRPr lang="en-US" sz="2800" dirty="0"/>
          </a:p>
          <a:p>
            <a:endParaRPr lang="en-US" sz="2800" dirty="0"/>
          </a:p>
          <a:p>
            <a:endParaRPr lang="en-US" sz="2800" dirty="0"/>
          </a:p>
          <a:p>
            <a:endParaRPr lang="en-US" sz="2800" dirty="0"/>
          </a:p>
          <a:p>
            <a:endParaRPr lang="en-US" dirty="0"/>
          </a:p>
        </p:txBody>
      </p:sp>
    </p:spTree>
    <p:extLst>
      <p:ext uri="{BB962C8B-B14F-4D97-AF65-F5344CB8AC3E}">
        <p14:creationId xmlns:p14="http://schemas.microsoft.com/office/powerpoint/2010/main" val="4016181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ounded Rectangle 11">
            <a:extLst>
              <a:ext uri="{FF2B5EF4-FFF2-40B4-BE49-F238E27FC236}">
                <a16:creationId xmlns:a16="http://schemas.microsoft.com/office/drawing/2014/main" id="{2770B5F4-AED0-4A3A-859D-B6239ED38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DCB5A99-7FED-31BF-39C3-7B9435AE86DB}"/>
              </a:ext>
            </a:extLst>
          </p:cNvPr>
          <p:cNvPicPr>
            <a:picLocks noChangeAspect="1"/>
          </p:cNvPicPr>
          <p:nvPr/>
        </p:nvPicPr>
        <p:blipFill>
          <a:blip r:embed="rId2"/>
          <a:srcRect l="9223" t="5874" r="9303" b="5874"/>
          <a:stretch>
            <a:fillRect/>
          </a:stretch>
        </p:blipFill>
        <p:spPr>
          <a:xfrm>
            <a:off x="1950721" y="643464"/>
            <a:ext cx="8884920" cy="5571072"/>
          </a:xfrm>
          <a:prstGeom prst="rect">
            <a:avLst/>
          </a:prstGeom>
          <a:ln w="31750" cap="sq">
            <a:noFill/>
            <a:miter lim="800000"/>
          </a:ln>
        </p:spPr>
      </p:pic>
    </p:spTree>
    <p:extLst>
      <p:ext uri="{BB962C8B-B14F-4D97-AF65-F5344CB8AC3E}">
        <p14:creationId xmlns:p14="http://schemas.microsoft.com/office/powerpoint/2010/main" val="4046398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67536A-9C76-25D5-C936-DCA026C625E4}"/>
              </a:ext>
            </a:extLst>
          </p:cNvPr>
          <p:cNvSpPr>
            <a:spLocks noGrp="1"/>
          </p:cNvSpPr>
          <p:nvPr>
            <p:ph idx="1"/>
          </p:nvPr>
        </p:nvSpPr>
        <p:spPr>
          <a:xfrm>
            <a:off x="685800" y="381965"/>
            <a:ext cx="10820400" cy="6476035"/>
          </a:xfrm>
        </p:spPr>
        <p:txBody>
          <a:bodyPr>
            <a:normAutofit lnSpcReduction="10000"/>
          </a:bodyPr>
          <a:lstStyle/>
          <a:p>
            <a:pPr marL="0" indent="0">
              <a:buNone/>
            </a:pPr>
            <a:r>
              <a:rPr lang="en-US" sz="2800" b="1" dirty="0"/>
              <a:t>Three Views of the Rapture</a:t>
            </a:r>
            <a:endParaRPr lang="en-US" sz="2800" dirty="0"/>
          </a:p>
          <a:p>
            <a:pPr marL="0" indent="0">
              <a:buNone/>
            </a:pPr>
            <a:r>
              <a:rPr lang="en-US" sz="2800" dirty="0"/>
              <a:t>	Christians commonly hold one of three views about the timing of the Rapture:</a:t>
            </a:r>
          </a:p>
          <a:p>
            <a:pPr marL="0" indent="0">
              <a:buNone/>
            </a:pPr>
            <a:endParaRPr lang="en-US" sz="2800" dirty="0"/>
          </a:p>
          <a:p>
            <a:pPr marL="457200" indent="-457200">
              <a:buAutoNum type="arabicPeriod"/>
            </a:pPr>
            <a:r>
              <a:rPr lang="en-US" sz="2800" b="1" dirty="0"/>
              <a:t>Pre-Tribulation view</a:t>
            </a:r>
            <a:r>
              <a:rPr lang="en-US" sz="2800" dirty="0"/>
              <a:t>—the Rapture will happen before the Tribulation takes place, saving believers from enduring any part of it. (The A/G view – belief)</a:t>
            </a:r>
          </a:p>
          <a:p>
            <a:pPr marL="457200" indent="-457200">
              <a:buAutoNum type="arabicPeriod"/>
            </a:pPr>
            <a:endParaRPr lang="en-US" sz="2800" dirty="0"/>
          </a:p>
          <a:p>
            <a:pPr marL="0" indent="0">
              <a:buNone/>
            </a:pPr>
            <a:r>
              <a:rPr lang="en-US" sz="2800" dirty="0"/>
              <a:t>2. </a:t>
            </a:r>
            <a:r>
              <a:rPr lang="en-US" sz="2800" b="1" dirty="0"/>
              <a:t>Mid-Tribulation view</a:t>
            </a:r>
            <a:r>
              <a:rPr lang="en-US" sz="2800" dirty="0"/>
              <a:t>—the Rapture will happen during the Tribulation, so believers will endure a portion of the suffering during the Tribulation.</a:t>
            </a:r>
          </a:p>
          <a:p>
            <a:pPr marL="0" indent="0">
              <a:buNone/>
            </a:pPr>
            <a:endParaRPr lang="en-US" sz="2800" dirty="0"/>
          </a:p>
          <a:p>
            <a:pPr marL="0" indent="0">
              <a:buNone/>
            </a:pPr>
            <a:r>
              <a:rPr lang="en-US" sz="2800" dirty="0"/>
              <a:t>3. </a:t>
            </a:r>
            <a:r>
              <a:rPr lang="en-US" sz="2800" b="1" dirty="0"/>
              <a:t>Post-Tribulation view</a:t>
            </a:r>
            <a:r>
              <a:rPr lang="en-US" sz="2800" dirty="0"/>
              <a:t>—the Rapture will happen after the Tribulation, and believers will experience the entire event before being taken to heaven.</a:t>
            </a:r>
          </a:p>
          <a:p>
            <a:endParaRPr lang="en-US" sz="2800" dirty="0"/>
          </a:p>
        </p:txBody>
      </p:sp>
    </p:spTree>
    <p:extLst>
      <p:ext uri="{BB962C8B-B14F-4D97-AF65-F5344CB8AC3E}">
        <p14:creationId xmlns:p14="http://schemas.microsoft.com/office/powerpoint/2010/main" val="2233780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14EABA-9A58-C768-C373-53B9566EA112}"/>
              </a:ext>
            </a:extLst>
          </p:cNvPr>
          <p:cNvSpPr>
            <a:spLocks noGrp="1"/>
          </p:cNvSpPr>
          <p:nvPr>
            <p:ph idx="1"/>
          </p:nvPr>
        </p:nvSpPr>
        <p:spPr/>
        <p:txBody>
          <a:bodyPr>
            <a:normAutofit lnSpcReduction="10000"/>
          </a:bodyPr>
          <a:lstStyle/>
          <a:p>
            <a:pPr marL="0" indent="0" algn="ctr">
              <a:buNone/>
            </a:pPr>
            <a:r>
              <a:rPr lang="en-US" sz="3600" dirty="0"/>
              <a:t>Remember:</a:t>
            </a:r>
          </a:p>
          <a:p>
            <a:pPr marL="0" indent="0">
              <a:buNone/>
            </a:pPr>
            <a:endParaRPr lang="en-US" sz="3200" dirty="0"/>
          </a:p>
          <a:p>
            <a:pPr marL="0" indent="0">
              <a:buNone/>
            </a:pPr>
            <a:r>
              <a:rPr lang="en-US" sz="3200" b="1" dirty="0"/>
              <a:t>Acts 1:7–8</a:t>
            </a:r>
            <a:endParaRPr lang="en-US" sz="3200" dirty="0"/>
          </a:p>
          <a:p>
            <a:pPr marL="0" indent="0">
              <a:buNone/>
            </a:pPr>
            <a:r>
              <a:rPr lang="en-US" sz="3200" dirty="0"/>
              <a:t>“It is not for you to know the times or dates the Father has set by his own authority. But you will receive power when the Holy Spirit comes on you; and you will be my witnesses in Jerusalem, and in all Judea and Samaria, and to the ends of the earth.”</a:t>
            </a:r>
          </a:p>
          <a:p>
            <a:pPr marL="0" indent="0">
              <a:buNone/>
            </a:pPr>
            <a:endParaRPr lang="en-US" sz="3600" dirty="0"/>
          </a:p>
        </p:txBody>
      </p:sp>
    </p:spTree>
    <p:extLst>
      <p:ext uri="{BB962C8B-B14F-4D97-AF65-F5344CB8AC3E}">
        <p14:creationId xmlns:p14="http://schemas.microsoft.com/office/powerpoint/2010/main" val="2400383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3C445-088E-72D5-5351-6797F49B0838}"/>
              </a:ext>
            </a:extLst>
          </p:cNvPr>
          <p:cNvSpPr>
            <a:spLocks noGrp="1"/>
          </p:cNvSpPr>
          <p:nvPr>
            <p:ph type="title"/>
          </p:nvPr>
        </p:nvSpPr>
        <p:spPr>
          <a:xfrm>
            <a:off x="810228" y="278236"/>
            <a:ext cx="10695972" cy="1052853"/>
          </a:xfrm>
        </p:spPr>
        <p:txBody>
          <a:bodyPr/>
          <a:lstStyle/>
          <a:p>
            <a:pPr algn="ctr"/>
            <a:r>
              <a:rPr lang="en-US" dirty="0"/>
              <a:t>Chapter 13: Doctrine #14</a:t>
            </a:r>
          </a:p>
        </p:txBody>
      </p:sp>
      <p:sp>
        <p:nvSpPr>
          <p:cNvPr id="3" name="Content Placeholder 2">
            <a:extLst>
              <a:ext uri="{FF2B5EF4-FFF2-40B4-BE49-F238E27FC236}">
                <a16:creationId xmlns:a16="http://schemas.microsoft.com/office/drawing/2014/main" id="{A480EE68-8B6E-184A-988A-6CE7876B47A7}"/>
              </a:ext>
            </a:extLst>
          </p:cNvPr>
          <p:cNvSpPr>
            <a:spLocks noGrp="1"/>
          </p:cNvSpPr>
          <p:nvPr>
            <p:ph idx="1"/>
          </p:nvPr>
        </p:nvSpPr>
        <p:spPr>
          <a:xfrm>
            <a:off x="685800" y="1571264"/>
            <a:ext cx="10820400" cy="5199926"/>
          </a:xfrm>
        </p:spPr>
        <p:txBody>
          <a:bodyPr>
            <a:normAutofit lnSpcReduction="10000"/>
          </a:bodyPr>
          <a:lstStyle/>
          <a:p>
            <a:pPr marL="0" indent="0" algn="ctr">
              <a:buNone/>
            </a:pPr>
            <a:r>
              <a:rPr lang="en-US" sz="2800" b="1" dirty="0"/>
              <a:t>The Millennial Reign of Christ</a:t>
            </a:r>
          </a:p>
          <a:p>
            <a:pPr marL="0" indent="0">
              <a:buNone/>
            </a:pPr>
            <a:endParaRPr lang="en-US" sz="2800" dirty="0"/>
          </a:p>
          <a:p>
            <a:r>
              <a:rPr lang="en-US" sz="2800" dirty="0"/>
              <a:t>The second coming of Christ includes the rapture of the saints, which is our blessed hope, followed by the visible return of Christ with His saints to reign on the earth for one thousand years (Zechariah 14:5; Matt 24:27, 30; Rev 1:7; 19:11–14; 20:1–6). </a:t>
            </a:r>
          </a:p>
          <a:p>
            <a:pPr marL="0" indent="0">
              <a:buNone/>
            </a:pPr>
            <a:endParaRPr lang="en-US" sz="2800" dirty="0"/>
          </a:p>
          <a:p>
            <a:r>
              <a:rPr lang="en-US" sz="2800" dirty="0"/>
              <a:t>This millennial reign will bring the salvation of national Israel (Eze 37:21–22; Zeph 3:19–20; Romans 11:26–27) and the establishment of universal peace (Is 11:6–9; Ps 72:3–8; Micah 4:3–4).</a:t>
            </a:r>
          </a:p>
          <a:p>
            <a:pPr marL="0" indent="0">
              <a:buNone/>
            </a:pPr>
            <a:endParaRPr lang="en-US" dirty="0"/>
          </a:p>
        </p:txBody>
      </p:sp>
    </p:spTree>
    <p:extLst>
      <p:ext uri="{BB962C8B-B14F-4D97-AF65-F5344CB8AC3E}">
        <p14:creationId xmlns:p14="http://schemas.microsoft.com/office/powerpoint/2010/main" val="2078581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ounded Rectangle 11">
            <a:extLst>
              <a:ext uri="{FF2B5EF4-FFF2-40B4-BE49-F238E27FC236}">
                <a16:creationId xmlns:a16="http://schemas.microsoft.com/office/drawing/2014/main" id="{2770B5F4-AED0-4A3A-859D-B6239ED38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04E3B91-B0C3-50EF-9A31-94E370FCFD61}"/>
              </a:ext>
            </a:extLst>
          </p:cNvPr>
          <p:cNvPicPr>
            <a:picLocks noChangeAspect="1"/>
          </p:cNvPicPr>
          <p:nvPr/>
        </p:nvPicPr>
        <p:blipFill>
          <a:blip r:embed="rId2"/>
          <a:srcRect l="8049" t="5107" r="6972" b="17902"/>
          <a:stretch>
            <a:fillRect/>
          </a:stretch>
        </p:blipFill>
        <p:spPr>
          <a:xfrm>
            <a:off x="2129742" y="821803"/>
            <a:ext cx="7731888" cy="5392733"/>
          </a:xfrm>
          <a:prstGeom prst="rect">
            <a:avLst/>
          </a:prstGeom>
          <a:ln w="31750" cap="sq">
            <a:noFill/>
            <a:miter lim="800000"/>
          </a:ln>
        </p:spPr>
      </p:pic>
      <p:sp>
        <p:nvSpPr>
          <p:cNvPr id="6" name="TextBox 5">
            <a:extLst>
              <a:ext uri="{FF2B5EF4-FFF2-40B4-BE49-F238E27FC236}">
                <a16:creationId xmlns:a16="http://schemas.microsoft.com/office/drawing/2014/main" id="{27E5EB88-C686-0AFE-8577-7DB99AFBA46E}"/>
              </a:ext>
            </a:extLst>
          </p:cNvPr>
          <p:cNvSpPr txBox="1"/>
          <p:nvPr/>
        </p:nvSpPr>
        <p:spPr>
          <a:xfrm>
            <a:off x="7187879" y="5046562"/>
            <a:ext cx="2025570" cy="523220"/>
          </a:xfrm>
          <a:prstGeom prst="rect">
            <a:avLst/>
          </a:prstGeom>
          <a:noFill/>
        </p:spPr>
        <p:txBody>
          <a:bodyPr wrap="square" rtlCol="0">
            <a:spAutoFit/>
          </a:bodyPr>
          <a:lstStyle/>
          <a:p>
            <a:pPr algn="ctr"/>
            <a:r>
              <a:rPr lang="en-US" sz="2800" dirty="0">
                <a:solidFill>
                  <a:schemeClr val="bg1"/>
                </a:solidFill>
              </a:rPr>
              <a:t>A/G View </a:t>
            </a:r>
          </a:p>
        </p:txBody>
      </p:sp>
    </p:spTree>
    <p:extLst>
      <p:ext uri="{BB962C8B-B14F-4D97-AF65-F5344CB8AC3E}">
        <p14:creationId xmlns:p14="http://schemas.microsoft.com/office/powerpoint/2010/main" val="2954140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F58821-B52F-3D9D-11FE-A05258135B3A}"/>
              </a:ext>
            </a:extLst>
          </p:cNvPr>
          <p:cNvSpPr>
            <a:spLocks noGrp="1"/>
          </p:cNvSpPr>
          <p:nvPr>
            <p:ph idx="1"/>
          </p:nvPr>
        </p:nvSpPr>
        <p:spPr>
          <a:xfrm>
            <a:off x="685800" y="740780"/>
            <a:ext cx="10820400" cy="5477905"/>
          </a:xfrm>
        </p:spPr>
        <p:txBody>
          <a:bodyPr/>
          <a:lstStyle/>
          <a:p>
            <a:pPr marL="0" indent="0">
              <a:buNone/>
            </a:pPr>
            <a:r>
              <a:rPr lang="en-US" sz="3600" b="1" dirty="0"/>
              <a:t>#15. The Final Judgment</a:t>
            </a:r>
          </a:p>
          <a:p>
            <a:pPr marL="0" indent="0">
              <a:buNone/>
            </a:pPr>
            <a:endParaRPr lang="en-US" dirty="0"/>
          </a:p>
          <a:p>
            <a:pPr marL="0" indent="0">
              <a:buNone/>
            </a:pPr>
            <a:endParaRPr lang="en-US" dirty="0"/>
          </a:p>
          <a:p>
            <a:pPr marL="0" indent="0">
              <a:buNone/>
            </a:pPr>
            <a:r>
              <a:rPr lang="en-US" dirty="0"/>
              <a:t>	</a:t>
            </a:r>
            <a:r>
              <a:rPr lang="en-US" sz="2800" dirty="0"/>
              <a:t>There will be a final judgment in which the wicked dead will be raised and judged according to their works. Whosoever is not found written in the Book of Life, together with the devil and his angels, the beast and the false prophet, will be consigned to everlasting punishment in the lake which </a:t>
            </a:r>
            <a:r>
              <a:rPr lang="en-US" sz="2800" dirty="0" err="1"/>
              <a:t>burneth</a:t>
            </a:r>
            <a:r>
              <a:rPr lang="en-US" sz="2800" dirty="0"/>
              <a:t> with fire and brimstone, which is the second death (Matthew 25:46; Mark 9:43– 48; Revelation 19:20; 20:11–15; 21:8). </a:t>
            </a:r>
          </a:p>
        </p:txBody>
      </p:sp>
    </p:spTree>
    <p:extLst>
      <p:ext uri="{BB962C8B-B14F-4D97-AF65-F5344CB8AC3E}">
        <p14:creationId xmlns:p14="http://schemas.microsoft.com/office/powerpoint/2010/main" val="1104842292"/>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68</TotalTime>
  <Words>748</Words>
  <Application>Microsoft Macintosh PowerPoint</Application>
  <PresentationFormat>Widescreen</PresentationFormat>
  <Paragraphs>50</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Century Gothic</vt:lpstr>
      <vt:lpstr>Vapor Trail</vt:lpstr>
      <vt:lpstr>Chapters 12 &amp; 13 Doctrines #13 - #16</vt:lpstr>
      <vt:lpstr>#13 Blessed hope</vt:lpstr>
      <vt:lpstr>Two phases of Jesus’ return:</vt:lpstr>
      <vt:lpstr>PowerPoint Presentation</vt:lpstr>
      <vt:lpstr>PowerPoint Presentation</vt:lpstr>
      <vt:lpstr>PowerPoint Presentation</vt:lpstr>
      <vt:lpstr>Chapter 13: Doctrine #14</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3</cp:revision>
  <dcterms:created xsi:type="dcterms:W3CDTF">2026-08-08T00:34:26Z</dcterms:created>
  <dcterms:modified xsi:type="dcterms:W3CDTF">2026-08-08T19:02:39Z</dcterms:modified>
</cp:coreProperties>
</file>