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78"/>
    <p:restoredTop sz="94661"/>
  </p:normalViewPr>
  <p:slideViewPr>
    <p:cSldViewPr snapToGrid="0">
      <p:cViewPr>
        <p:scale>
          <a:sx n="110" d="100"/>
          <a:sy n="110" d="100"/>
        </p:scale>
        <p:origin x="144" y="-4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6/30/26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6/30/26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6/30/26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6/30/26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6/30/26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913774" y="3051012"/>
            <a:ext cx="5106027"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6172200" y="3051012"/>
            <a:ext cx="5105401" cy="27401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6/30/26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6/30/26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6/30/26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n-US"/>
              <a:t>Click to edit Master title style</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6/30/26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6/30/26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emf"/><Relationship Id="rId1" Type="http://schemas.openxmlformats.org/officeDocument/2006/relationships/slideLayout" Target="../slideLayouts/slideLayout2.xml"/><Relationship Id="rId4" Type="http://schemas.openxmlformats.org/officeDocument/2006/relationships/image" Target="../media/image7.emf"/></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5.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996750-7F32-4BE9-D4E7-BEB761458327}"/>
              </a:ext>
            </a:extLst>
          </p:cNvPr>
          <p:cNvSpPr>
            <a:spLocks noGrp="1"/>
          </p:cNvSpPr>
          <p:nvPr>
            <p:ph type="ctrTitle"/>
          </p:nvPr>
        </p:nvSpPr>
        <p:spPr/>
        <p:txBody>
          <a:bodyPr/>
          <a:lstStyle/>
          <a:p>
            <a:r>
              <a:rPr lang="en-US" dirty="0"/>
              <a:t>A Pentecostal perspective </a:t>
            </a:r>
          </a:p>
        </p:txBody>
      </p:sp>
      <p:sp>
        <p:nvSpPr>
          <p:cNvPr id="3" name="Subtitle 2">
            <a:extLst>
              <a:ext uri="{FF2B5EF4-FFF2-40B4-BE49-F238E27FC236}">
                <a16:creationId xmlns:a16="http://schemas.microsoft.com/office/drawing/2014/main" id="{1FE52B9B-12AD-F765-EE17-297902533E1E}"/>
              </a:ext>
            </a:extLst>
          </p:cNvPr>
          <p:cNvSpPr>
            <a:spLocks noGrp="1"/>
          </p:cNvSpPr>
          <p:nvPr>
            <p:ph type="subTitle" idx="1"/>
          </p:nvPr>
        </p:nvSpPr>
        <p:spPr/>
        <p:txBody>
          <a:bodyPr>
            <a:normAutofit/>
          </a:bodyPr>
          <a:lstStyle/>
          <a:p>
            <a:r>
              <a:rPr lang="en-US" sz="2400" dirty="0">
                <a:solidFill>
                  <a:schemeClr val="tx1"/>
                </a:solidFill>
              </a:rPr>
              <a:t>THE 211</a:t>
            </a:r>
          </a:p>
          <a:p>
            <a:r>
              <a:rPr lang="en-US" sz="2400" dirty="0">
                <a:solidFill>
                  <a:schemeClr val="tx1"/>
                </a:solidFill>
              </a:rPr>
              <a:t>Chapters 3 &amp; 4</a:t>
            </a:r>
          </a:p>
        </p:txBody>
      </p:sp>
    </p:spTree>
    <p:extLst>
      <p:ext uri="{BB962C8B-B14F-4D97-AF65-F5344CB8AC3E}">
        <p14:creationId xmlns:p14="http://schemas.microsoft.com/office/powerpoint/2010/main" val="17602798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6516887-D5FF-20C7-B7BE-E524CBF70E41}"/>
              </a:ext>
            </a:extLst>
          </p:cNvPr>
          <p:cNvSpPr>
            <a:spLocks noGrp="1"/>
          </p:cNvSpPr>
          <p:nvPr>
            <p:ph sz="quarter" idx="13"/>
          </p:nvPr>
        </p:nvSpPr>
        <p:spPr>
          <a:xfrm>
            <a:off x="296091" y="522514"/>
            <a:ext cx="11599817" cy="6335486"/>
          </a:xfrm>
        </p:spPr>
        <p:txBody>
          <a:bodyPr>
            <a:normAutofit fontScale="92500" lnSpcReduction="20000"/>
          </a:bodyPr>
          <a:lstStyle/>
          <a:p>
            <a:pPr marL="0" indent="0">
              <a:buNone/>
            </a:pPr>
            <a:r>
              <a:rPr lang="en-US" dirty="0"/>
              <a:t>1. </a:t>
            </a:r>
            <a:r>
              <a:rPr lang="en-US" b="1" dirty="0"/>
              <a:t>Why would a good, all-powerful God allow evil to exist?</a:t>
            </a:r>
          </a:p>
          <a:p>
            <a:pPr marL="0" indent="0">
              <a:buNone/>
            </a:pPr>
            <a:r>
              <a:rPr lang="en-US" i="1" dirty="0"/>
              <a:t>Satan initially had the ability to choose. Not only did God create Satan as a good being, but He also</a:t>
            </a:r>
            <a:r>
              <a:rPr lang="en-US" dirty="0"/>
              <a:t> </a:t>
            </a:r>
            <a:r>
              <a:rPr lang="en-US" i="1" dirty="0"/>
              <a:t>created Satan with free moral choice. Satan did not have to serve or obey God; he had a choice. Unfortunately, he chose to rebel against God. Human beings also have this ability to choose. These</a:t>
            </a:r>
            <a:r>
              <a:rPr lang="en-US" dirty="0"/>
              <a:t> </a:t>
            </a:r>
            <a:r>
              <a:rPr lang="en-US" i="1" dirty="0"/>
              <a:t>choices have brought evil into the world. God used the fall of Satan, and He allows Satan to test</a:t>
            </a:r>
            <a:r>
              <a:rPr lang="en-US" dirty="0"/>
              <a:t> </a:t>
            </a:r>
            <a:r>
              <a:rPr lang="en-US" i="1" dirty="0"/>
              <a:t>humanity. Satan’s presence provides men and women with a choice of whom they will serve.</a:t>
            </a:r>
            <a:endParaRPr lang="en-US" dirty="0"/>
          </a:p>
          <a:p>
            <a:pPr marL="0" indent="0">
              <a:buNone/>
            </a:pPr>
            <a:r>
              <a:rPr lang="en-US" dirty="0"/>
              <a:t>2</a:t>
            </a:r>
            <a:r>
              <a:rPr lang="en-US" b="1" dirty="0"/>
              <a:t>. What seems to be Satan’s purpose?</a:t>
            </a:r>
          </a:p>
          <a:p>
            <a:pPr marL="0" indent="0">
              <a:buNone/>
            </a:pPr>
            <a:r>
              <a:rPr lang="en-US" i="1" dirty="0"/>
              <a:t>Satan knows that he is defeated and that his end is coming. He takes his anger and bitterness out on humankind as a whole, and especially on believers. He works against the purposes of God and is</a:t>
            </a:r>
            <a:r>
              <a:rPr lang="en-US" dirty="0"/>
              <a:t> </a:t>
            </a:r>
            <a:r>
              <a:rPr lang="en-US" i="1" dirty="0"/>
              <a:t>behind all of the evil in the world today.</a:t>
            </a:r>
            <a:endParaRPr lang="en-US" dirty="0"/>
          </a:p>
          <a:p>
            <a:pPr marL="0" indent="0">
              <a:buNone/>
            </a:pPr>
            <a:r>
              <a:rPr lang="en-US" dirty="0"/>
              <a:t>3. </a:t>
            </a:r>
            <a:r>
              <a:rPr lang="en-US" b="1" dirty="0"/>
              <a:t>How can we overcome Satan?</a:t>
            </a:r>
          </a:p>
          <a:p>
            <a:pPr marL="0" indent="0">
              <a:buNone/>
            </a:pPr>
            <a:r>
              <a:rPr lang="en-US" i="1" dirty="0"/>
              <a:t>God has given His people all the resources they need to be victorious over Satan. That victory begins</a:t>
            </a:r>
            <a:r>
              <a:rPr lang="en-US" dirty="0"/>
              <a:t> </a:t>
            </a:r>
            <a:r>
              <a:rPr lang="en-US" i="1" dirty="0"/>
              <a:t>with forgiveness through the blood of Jesus. In Revelation 12:11 we read of a group of saints standing</a:t>
            </a:r>
            <a:r>
              <a:rPr lang="en-US" dirty="0"/>
              <a:t> </a:t>
            </a:r>
            <a:r>
              <a:rPr lang="en-US" i="1" dirty="0"/>
              <a:t>before the throne who have overcome Satan “by the blood of the Lamb and by the word of their</a:t>
            </a:r>
            <a:r>
              <a:rPr lang="en-US" dirty="0"/>
              <a:t> </a:t>
            </a:r>
            <a:r>
              <a:rPr lang="en-US" i="1" dirty="0"/>
              <a:t>testimony.” James wrote that we should submit ourselves to God, “resist the devil, and he will flee”</a:t>
            </a:r>
            <a:r>
              <a:rPr lang="en-US" dirty="0"/>
              <a:t> </a:t>
            </a:r>
            <a:r>
              <a:rPr lang="en-US" i="1" dirty="0"/>
              <a:t>(James 4:7). Paul tells us to recognize who our enemy is, put on our spiritual armor, and use spiritual weapons (Ephesians 6:12–18).</a:t>
            </a:r>
            <a:endParaRPr lang="en-US" dirty="0"/>
          </a:p>
          <a:p>
            <a:endParaRPr lang="en-US" dirty="0"/>
          </a:p>
        </p:txBody>
      </p:sp>
    </p:spTree>
    <p:extLst>
      <p:ext uri="{BB962C8B-B14F-4D97-AF65-F5344CB8AC3E}">
        <p14:creationId xmlns:p14="http://schemas.microsoft.com/office/powerpoint/2010/main" val="2101348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8F8758D-7BE2-7719-FE2A-9275A9ED4B12}"/>
              </a:ext>
            </a:extLst>
          </p:cNvPr>
          <p:cNvSpPr>
            <a:spLocks noGrp="1"/>
          </p:cNvSpPr>
          <p:nvPr>
            <p:ph sz="quarter" idx="13"/>
          </p:nvPr>
        </p:nvSpPr>
        <p:spPr>
          <a:xfrm>
            <a:off x="740154" y="1428894"/>
            <a:ext cx="10363826" cy="4000211"/>
          </a:xfrm>
        </p:spPr>
        <p:txBody>
          <a:bodyPr>
            <a:normAutofit/>
          </a:bodyPr>
          <a:lstStyle/>
          <a:p>
            <a:pPr marL="0" indent="0">
              <a:buNone/>
            </a:pPr>
            <a:r>
              <a:rPr lang="en-US" sz="3200" dirty="0"/>
              <a:t>Revelation 12: 11</a:t>
            </a:r>
          </a:p>
          <a:p>
            <a:pPr marL="0" indent="0">
              <a:buNone/>
            </a:pPr>
            <a:endParaRPr lang="en-US" sz="3200" dirty="0"/>
          </a:p>
          <a:p>
            <a:pPr marL="0" indent="0">
              <a:buNone/>
            </a:pPr>
            <a:r>
              <a:rPr lang="en-US" sz="3200" dirty="0"/>
              <a:t>“They triumphed over him (</a:t>
            </a:r>
            <a:r>
              <a:rPr lang="en-US" sz="3200" dirty="0" err="1"/>
              <a:t>satan</a:t>
            </a:r>
            <a:r>
              <a:rPr lang="en-US" sz="3200" dirty="0"/>
              <a:t>) by the blood of the lamb and by the word of their testimony; they did not love their lives so much as to shrink from death.”</a:t>
            </a:r>
          </a:p>
        </p:txBody>
      </p:sp>
    </p:spTree>
    <p:extLst>
      <p:ext uri="{BB962C8B-B14F-4D97-AF65-F5344CB8AC3E}">
        <p14:creationId xmlns:p14="http://schemas.microsoft.com/office/powerpoint/2010/main" val="2172698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46F2B05-D14A-46C1-B94D-81BAFA34CA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E66ADE0D-BEE5-F0B8-9FB4-0D25AE38D549}"/>
              </a:ext>
            </a:extLst>
          </p:cNvPr>
          <p:cNvPicPr>
            <a:picLocks noChangeAspect="1"/>
          </p:cNvPicPr>
          <p:nvPr/>
        </p:nvPicPr>
        <p:blipFill>
          <a:blip r:embed="rId2"/>
          <a:srcRect l="10276" t="4670" r="10276" b="35241"/>
          <a:stretch>
            <a:fillRect/>
          </a:stretch>
        </p:blipFill>
        <p:spPr>
          <a:xfrm>
            <a:off x="243068" y="1076444"/>
            <a:ext cx="4502552" cy="546325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pic>
        <p:nvPicPr>
          <p:cNvPr id="14" name="Picture 13">
            <a:extLst>
              <a:ext uri="{FF2B5EF4-FFF2-40B4-BE49-F238E27FC236}">
                <a16:creationId xmlns:a16="http://schemas.microsoft.com/office/drawing/2014/main" id="{DC21F734-A85A-4FEA-8CB8-6C72B8195C3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Content Placeholder 6">
            <a:extLst>
              <a:ext uri="{FF2B5EF4-FFF2-40B4-BE49-F238E27FC236}">
                <a16:creationId xmlns:a16="http://schemas.microsoft.com/office/drawing/2014/main" id="{6572F28E-8F79-7B97-EB87-ED2101A2A69D}"/>
              </a:ext>
            </a:extLst>
          </p:cNvPr>
          <p:cNvPicPr>
            <a:picLocks noGrp="1" noChangeAspect="1"/>
          </p:cNvPicPr>
          <p:nvPr>
            <p:ph sz="quarter" idx="13"/>
          </p:nvPr>
        </p:nvPicPr>
        <p:blipFill>
          <a:blip r:embed="rId4"/>
          <a:srcRect l="8484" t="17612" r="10373" b="25388"/>
          <a:stretch>
            <a:fillRect/>
          </a:stretch>
        </p:blipFill>
        <p:spPr>
          <a:xfrm>
            <a:off x="4745620" y="652648"/>
            <a:ext cx="6701741" cy="5215717"/>
          </a:xfrm>
          <a:prstGeom prst="rect">
            <a:avLst/>
          </a:prstGeom>
        </p:spPr>
      </p:pic>
      <p:sp>
        <p:nvSpPr>
          <p:cNvPr id="8" name="TextBox 7">
            <a:extLst>
              <a:ext uri="{FF2B5EF4-FFF2-40B4-BE49-F238E27FC236}">
                <a16:creationId xmlns:a16="http://schemas.microsoft.com/office/drawing/2014/main" id="{0E341BDA-AD2C-A4F6-F472-C1C75E4A6ED8}"/>
              </a:ext>
            </a:extLst>
          </p:cNvPr>
          <p:cNvSpPr txBox="1"/>
          <p:nvPr/>
        </p:nvSpPr>
        <p:spPr>
          <a:xfrm>
            <a:off x="5393804" y="190983"/>
            <a:ext cx="5694744" cy="461665"/>
          </a:xfrm>
          <a:prstGeom prst="rect">
            <a:avLst/>
          </a:prstGeom>
          <a:noFill/>
        </p:spPr>
        <p:txBody>
          <a:bodyPr wrap="square" rtlCol="0">
            <a:spAutoFit/>
          </a:bodyPr>
          <a:lstStyle/>
          <a:p>
            <a:pPr algn="ctr"/>
            <a:r>
              <a:rPr lang="en-US" sz="2400" dirty="0"/>
              <a:t>God’s Purpose:</a:t>
            </a:r>
          </a:p>
        </p:txBody>
      </p:sp>
      <p:sp>
        <p:nvSpPr>
          <p:cNvPr id="10" name="TextBox 9">
            <a:extLst>
              <a:ext uri="{FF2B5EF4-FFF2-40B4-BE49-F238E27FC236}">
                <a16:creationId xmlns:a16="http://schemas.microsoft.com/office/drawing/2014/main" id="{0D2D5F4E-424B-AD52-22DA-BD44189C118E}"/>
              </a:ext>
            </a:extLst>
          </p:cNvPr>
          <p:cNvSpPr txBox="1"/>
          <p:nvPr/>
        </p:nvSpPr>
        <p:spPr>
          <a:xfrm>
            <a:off x="5590571" y="5809184"/>
            <a:ext cx="5741043" cy="954107"/>
          </a:xfrm>
          <a:prstGeom prst="rect">
            <a:avLst/>
          </a:prstGeom>
          <a:noFill/>
        </p:spPr>
        <p:txBody>
          <a:bodyPr wrap="square" rtlCol="0">
            <a:spAutoFit/>
          </a:bodyPr>
          <a:lstStyle/>
          <a:p>
            <a:r>
              <a:rPr lang="en-US" sz="2800" dirty="0"/>
              <a:t>God’s plans for humankind has NOT changed!</a:t>
            </a:r>
          </a:p>
        </p:txBody>
      </p:sp>
    </p:spTree>
    <p:extLst>
      <p:ext uri="{BB962C8B-B14F-4D97-AF65-F5344CB8AC3E}">
        <p14:creationId xmlns:p14="http://schemas.microsoft.com/office/powerpoint/2010/main" val="33680868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B1981535-B5AA-4E0C-ACE5-925CC19B20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F97D060-AA7E-4411-BA62-28BD1EBD55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Freeform: Shape 13">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6" name="Picture 15">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Content Placeholder 4">
            <a:extLst>
              <a:ext uri="{FF2B5EF4-FFF2-40B4-BE49-F238E27FC236}">
                <a16:creationId xmlns:a16="http://schemas.microsoft.com/office/drawing/2014/main" id="{9A923D69-BCBA-1C5C-BE29-CDCDF3D15E52}"/>
              </a:ext>
            </a:extLst>
          </p:cNvPr>
          <p:cNvPicPr>
            <a:picLocks noGrp="1" noChangeAspect="1"/>
          </p:cNvPicPr>
          <p:nvPr>
            <p:ph sz="quarter" idx="13"/>
          </p:nvPr>
        </p:nvPicPr>
        <p:blipFill>
          <a:blip r:embed="rId4"/>
          <a:srcRect l="7531" t="6498" r="7633" b="18660"/>
          <a:stretch>
            <a:fillRect/>
          </a:stretch>
        </p:blipFill>
        <p:spPr>
          <a:xfrm>
            <a:off x="1898248" y="185194"/>
            <a:ext cx="8368495" cy="6481823"/>
          </a:xfrm>
          <a:prstGeom prst="rect">
            <a:avLst/>
          </a:prstGeom>
        </p:spPr>
      </p:pic>
    </p:spTree>
    <p:extLst>
      <p:ext uri="{BB962C8B-B14F-4D97-AF65-F5344CB8AC3E}">
        <p14:creationId xmlns:p14="http://schemas.microsoft.com/office/powerpoint/2010/main" val="3378904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D58954F-C5AC-4BE0-811D-8DFE18E350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359E835-CE77-4DCC-8EC3-1924094D3B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76061" y="-2"/>
            <a:ext cx="81313" cy="6858002"/>
          </a:xfrm>
          <a:prstGeom prst="rect">
            <a:avLst/>
          </a:prstGeom>
          <a:gradFill flip="none" rotWithShape="1">
            <a:gsLst>
              <a:gs pos="84000">
                <a:srgbClr val="B5B5B5"/>
              </a:gs>
              <a:gs pos="60159">
                <a:srgbClr val="D5D5D5"/>
              </a:gs>
              <a:gs pos="50447">
                <a:srgbClr val="E6E6E6"/>
              </a:gs>
              <a:gs pos="44260">
                <a:srgbClr val="D5D5D5"/>
              </a:gs>
              <a:gs pos="15928">
                <a:srgbClr val="B5B5B5"/>
              </a:gs>
              <a:gs pos="7000">
                <a:srgbClr val="8A8A8A"/>
              </a:gs>
              <a:gs pos="0">
                <a:srgbClr val="BBBBBB"/>
              </a:gs>
              <a:gs pos="93000">
                <a:srgbClr val="8A8A8A"/>
              </a:gs>
              <a:gs pos="100000">
                <a:srgbClr val="BBBBB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83C91F4D-E065-5ED7-8D23-0C86E8F0E62E}"/>
              </a:ext>
            </a:extLst>
          </p:cNvPr>
          <p:cNvPicPr>
            <a:picLocks noChangeAspect="1"/>
          </p:cNvPicPr>
          <p:nvPr/>
        </p:nvPicPr>
        <p:blipFill>
          <a:blip r:embed="rId2"/>
          <a:srcRect l="9175" r="8025" b="-2"/>
          <a:stretch>
            <a:fillRect/>
          </a:stretch>
        </p:blipFill>
        <p:spPr>
          <a:xfrm>
            <a:off x="7752261" y="10"/>
            <a:ext cx="4034626" cy="6857990"/>
          </a:xfrm>
          <a:prstGeom prst="rect">
            <a:avLst/>
          </a:prstGeom>
        </p:spPr>
      </p:pic>
      <p:pic>
        <p:nvPicPr>
          <p:cNvPr id="15" name="Picture 14">
            <a:extLst>
              <a:ext uri="{FF2B5EF4-FFF2-40B4-BE49-F238E27FC236}">
                <a16:creationId xmlns:a16="http://schemas.microsoft.com/office/drawing/2014/main" id="{B03B59B5-123A-4DC5-87BD-6D3E22FA650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8" name="Content Placeholder 7">
            <a:extLst>
              <a:ext uri="{FF2B5EF4-FFF2-40B4-BE49-F238E27FC236}">
                <a16:creationId xmlns:a16="http://schemas.microsoft.com/office/drawing/2014/main" id="{A132A6E7-725F-C279-7D06-FE4BA96C04C6}"/>
              </a:ext>
            </a:extLst>
          </p:cNvPr>
          <p:cNvSpPr>
            <a:spLocks noGrp="1"/>
          </p:cNvSpPr>
          <p:nvPr>
            <p:ph sz="quarter" idx="13"/>
          </p:nvPr>
        </p:nvSpPr>
        <p:spPr>
          <a:xfrm>
            <a:off x="786304" y="1886674"/>
            <a:ext cx="6672887" cy="4749477"/>
          </a:xfrm>
        </p:spPr>
        <p:txBody>
          <a:bodyPr>
            <a:normAutofit/>
          </a:bodyPr>
          <a:lstStyle/>
          <a:p>
            <a:pPr marL="0" indent="0">
              <a:buNone/>
            </a:pPr>
            <a:r>
              <a:rPr lang="en-US" sz="2800" dirty="0"/>
              <a:t>Jesus is God’s solution for our sins</a:t>
            </a:r>
          </a:p>
          <a:p>
            <a:pPr marL="0" indent="0">
              <a:buNone/>
            </a:pPr>
            <a:r>
              <a:rPr lang="en-US" dirty="0"/>
              <a:t>▪ Romans 5:12			▪ Romans 3:23</a:t>
            </a:r>
          </a:p>
          <a:p>
            <a:pPr marL="0" indent="0">
              <a:buNone/>
            </a:pPr>
            <a:endParaRPr lang="en-US" dirty="0"/>
          </a:p>
          <a:p>
            <a:pPr marL="0" indent="0">
              <a:buNone/>
            </a:pPr>
            <a:r>
              <a:rPr lang="en-US" dirty="0"/>
              <a:t>▪ Romans 6:23			▪ Hebrews 9:27</a:t>
            </a:r>
          </a:p>
          <a:p>
            <a:pPr marL="0" indent="0">
              <a:buNone/>
            </a:pPr>
            <a:endParaRPr lang="en-US" dirty="0"/>
          </a:p>
          <a:p>
            <a:pPr marL="0" indent="0">
              <a:buNone/>
            </a:pPr>
            <a:r>
              <a:rPr lang="en-US" dirty="0"/>
              <a:t>▪ Romans 5:20–21			▪ 2 Cor 5:17</a:t>
            </a:r>
          </a:p>
          <a:p>
            <a:pPr marL="0" indent="0">
              <a:buNone/>
            </a:pPr>
            <a:endParaRPr lang="en-US" dirty="0"/>
          </a:p>
          <a:p>
            <a:pPr marL="0" indent="0">
              <a:buNone/>
            </a:pPr>
            <a:r>
              <a:rPr lang="en-US" dirty="0"/>
              <a:t>▪ Matthew 20:28			▪ 1 John 2:2</a:t>
            </a:r>
          </a:p>
          <a:p>
            <a:pPr marL="0" indent="0">
              <a:buNone/>
            </a:pPr>
            <a:endParaRPr lang="en-US" sz="2800" dirty="0"/>
          </a:p>
        </p:txBody>
      </p:sp>
    </p:spTree>
    <p:extLst>
      <p:ext uri="{BB962C8B-B14F-4D97-AF65-F5344CB8AC3E}">
        <p14:creationId xmlns:p14="http://schemas.microsoft.com/office/powerpoint/2010/main" val="19957971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301DE-CD65-8631-8480-B529D4FDFA23}"/>
              </a:ext>
            </a:extLst>
          </p:cNvPr>
          <p:cNvSpPr>
            <a:spLocks noGrp="1"/>
          </p:cNvSpPr>
          <p:nvPr>
            <p:ph type="title"/>
          </p:nvPr>
        </p:nvSpPr>
        <p:spPr>
          <a:xfrm>
            <a:off x="913775" y="156754"/>
            <a:ext cx="10364451" cy="1058092"/>
          </a:xfrm>
        </p:spPr>
        <p:txBody>
          <a:bodyPr>
            <a:normAutofit/>
          </a:bodyPr>
          <a:lstStyle/>
          <a:p>
            <a:r>
              <a:rPr lang="en-US" sz="3200" dirty="0"/>
              <a:t>#3. </a:t>
            </a:r>
            <a:r>
              <a:rPr lang="en-US" sz="3200" b="1" dirty="0"/>
              <a:t>The Deity of the Lord Jesus Christ</a:t>
            </a:r>
            <a:br>
              <a:rPr lang="en-US" sz="3200" dirty="0"/>
            </a:br>
            <a:endParaRPr lang="en-US" sz="3200" dirty="0"/>
          </a:p>
        </p:txBody>
      </p:sp>
      <p:sp>
        <p:nvSpPr>
          <p:cNvPr id="3" name="Content Placeholder 2">
            <a:extLst>
              <a:ext uri="{FF2B5EF4-FFF2-40B4-BE49-F238E27FC236}">
                <a16:creationId xmlns:a16="http://schemas.microsoft.com/office/drawing/2014/main" id="{8A40DCFC-79CF-D573-4E10-BF0B9E7E05DF}"/>
              </a:ext>
            </a:extLst>
          </p:cNvPr>
          <p:cNvSpPr>
            <a:spLocks noGrp="1"/>
          </p:cNvSpPr>
          <p:nvPr>
            <p:ph sz="quarter" idx="13"/>
          </p:nvPr>
        </p:nvSpPr>
        <p:spPr>
          <a:xfrm>
            <a:off x="370115" y="979714"/>
            <a:ext cx="11821885" cy="5721532"/>
          </a:xfrm>
        </p:spPr>
        <p:txBody>
          <a:bodyPr>
            <a:normAutofit fontScale="92500"/>
          </a:bodyPr>
          <a:lstStyle/>
          <a:p>
            <a:pPr marL="0" indent="0">
              <a:buNone/>
            </a:pPr>
            <a:r>
              <a:rPr lang="en-US" sz="2800" dirty="0"/>
              <a:t>The Lord Jesus Christ is the eternal Son of God. The Scriptures declare:</a:t>
            </a:r>
          </a:p>
          <a:p>
            <a:pPr marL="0" indent="0">
              <a:buNone/>
            </a:pPr>
            <a:r>
              <a:rPr lang="en-US" sz="2800" dirty="0"/>
              <a:t>a. His virgin birth (Matthew 1:23; Luke 1:31,35).</a:t>
            </a:r>
          </a:p>
          <a:p>
            <a:pPr marL="0" indent="0">
              <a:buNone/>
            </a:pPr>
            <a:r>
              <a:rPr lang="en-US" sz="2800" dirty="0"/>
              <a:t>b. His sinless life (Hebrews 7:26; 1 Peter 2:22).</a:t>
            </a:r>
          </a:p>
          <a:p>
            <a:pPr marL="0" indent="0">
              <a:buNone/>
            </a:pPr>
            <a:r>
              <a:rPr lang="en-US" sz="2800" dirty="0"/>
              <a:t>c. His miracles (Acts 2:22; 10:38).</a:t>
            </a:r>
          </a:p>
          <a:p>
            <a:pPr marL="0" indent="0">
              <a:buNone/>
            </a:pPr>
            <a:r>
              <a:rPr lang="en-US" sz="2800" dirty="0"/>
              <a:t>d. His substitutionary work on the cross (1 Corinthians 15:3; 2 Corinthians 5:21).</a:t>
            </a:r>
          </a:p>
          <a:p>
            <a:pPr marL="0" indent="0">
              <a:buNone/>
            </a:pPr>
            <a:r>
              <a:rPr lang="en-US" sz="2800" dirty="0"/>
              <a:t>e. His bodily resurrection from the dead (Matthew 28:6; Luke 24:39; 1 Corinthians 15:4).</a:t>
            </a:r>
          </a:p>
          <a:p>
            <a:pPr marL="0" indent="0">
              <a:buNone/>
            </a:pPr>
            <a:r>
              <a:rPr lang="en-US" sz="2800" dirty="0"/>
              <a:t>f. His exaltation to the right hand of God (Acts 1:9,11; 2:33; Romans 8:34; Philippians 2:9–11; Hebrews 1:3).</a:t>
            </a:r>
          </a:p>
          <a:p>
            <a:pPr marL="0" indent="0">
              <a:buNone/>
            </a:pPr>
            <a:endParaRPr lang="en-US" dirty="0"/>
          </a:p>
        </p:txBody>
      </p:sp>
    </p:spTree>
    <p:extLst>
      <p:ext uri="{BB962C8B-B14F-4D97-AF65-F5344CB8AC3E}">
        <p14:creationId xmlns:p14="http://schemas.microsoft.com/office/powerpoint/2010/main" val="31609887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BEAC5C-B935-613D-712A-497D58E08C23}"/>
              </a:ext>
            </a:extLst>
          </p:cNvPr>
          <p:cNvSpPr>
            <a:spLocks noGrp="1"/>
          </p:cNvSpPr>
          <p:nvPr>
            <p:ph type="title"/>
          </p:nvPr>
        </p:nvSpPr>
        <p:spPr>
          <a:xfrm>
            <a:off x="913774" y="265820"/>
            <a:ext cx="10364451" cy="687769"/>
          </a:xfrm>
        </p:spPr>
        <p:txBody>
          <a:bodyPr/>
          <a:lstStyle/>
          <a:p>
            <a:pPr algn="l"/>
            <a:r>
              <a:rPr lang="en-US" dirty="0"/>
              <a:t>Intro to Chapter 3</a:t>
            </a:r>
          </a:p>
        </p:txBody>
      </p:sp>
      <p:sp>
        <p:nvSpPr>
          <p:cNvPr id="3" name="Content Placeholder 2">
            <a:extLst>
              <a:ext uri="{FF2B5EF4-FFF2-40B4-BE49-F238E27FC236}">
                <a16:creationId xmlns:a16="http://schemas.microsoft.com/office/drawing/2014/main" id="{6609BE6C-9AB7-BEED-4959-08FECA9D2342}"/>
              </a:ext>
            </a:extLst>
          </p:cNvPr>
          <p:cNvSpPr>
            <a:spLocks noGrp="1"/>
          </p:cNvSpPr>
          <p:nvPr>
            <p:ph sz="quarter" idx="13"/>
          </p:nvPr>
        </p:nvSpPr>
        <p:spPr>
          <a:xfrm>
            <a:off x="913774" y="1358538"/>
            <a:ext cx="10363826" cy="4432662"/>
          </a:xfrm>
        </p:spPr>
        <p:txBody>
          <a:bodyPr>
            <a:noAutofit/>
          </a:bodyPr>
          <a:lstStyle/>
          <a:p>
            <a:pPr marL="0" indent="0">
              <a:buNone/>
            </a:pPr>
            <a:r>
              <a:rPr lang="en-US" sz="2800" dirty="0"/>
              <a:t>History tells us that Jesus was a first-century Jew who lived in Palestine during the reign of Tiberius Caesar. Many are willing to give Jesus honor, teaching that He was a prophet or a great man. However, Christians teach That Jesus is more than a man. He is God. This chapter will examine what the Bible teaches about Jesus. First, we will look at the person of Jesus and show that He is both God and man. Second, we will look at the work Jesus came to do. </a:t>
            </a:r>
          </a:p>
        </p:txBody>
      </p:sp>
    </p:spTree>
    <p:extLst>
      <p:ext uri="{BB962C8B-B14F-4D97-AF65-F5344CB8AC3E}">
        <p14:creationId xmlns:p14="http://schemas.microsoft.com/office/powerpoint/2010/main" val="10499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346C39-994C-A4A7-F4CA-05CED1DF33CF}"/>
              </a:ext>
            </a:extLst>
          </p:cNvPr>
          <p:cNvSpPr>
            <a:spLocks noGrp="1"/>
          </p:cNvSpPr>
          <p:nvPr>
            <p:ph type="title"/>
          </p:nvPr>
        </p:nvSpPr>
        <p:spPr/>
        <p:txBody>
          <a:bodyPr anchor="t"/>
          <a:lstStyle/>
          <a:p>
            <a:pPr algn="l"/>
            <a:r>
              <a:rPr lang="en-US" dirty="0"/>
              <a:t>Group Discussion:</a:t>
            </a:r>
            <a:br>
              <a:rPr lang="en-US" dirty="0"/>
            </a:br>
            <a:r>
              <a:rPr lang="en-US" dirty="0"/>
              <a:t>Worksheets #6 and #7</a:t>
            </a:r>
          </a:p>
        </p:txBody>
      </p:sp>
      <p:sp>
        <p:nvSpPr>
          <p:cNvPr id="3" name="Content Placeholder 2">
            <a:extLst>
              <a:ext uri="{FF2B5EF4-FFF2-40B4-BE49-F238E27FC236}">
                <a16:creationId xmlns:a16="http://schemas.microsoft.com/office/drawing/2014/main" id="{26DF2D81-D94B-600A-6DB4-EE64C002C4DE}"/>
              </a:ext>
            </a:extLst>
          </p:cNvPr>
          <p:cNvSpPr>
            <a:spLocks noGrp="1"/>
          </p:cNvSpPr>
          <p:nvPr>
            <p:ph sz="quarter" idx="13"/>
          </p:nvPr>
        </p:nvSpPr>
        <p:spPr>
          <a:xfrm>
            <a:off x="169817" y="1750424"/>
            <a:ext cx="11730446" cy="4846320"/>
          </a:xfrm>
        </p:spPr>
        <p:txBody>
          <a:bodyPr>
            <a:noAutofit/>
          </a:bodyPr>
          <a:lstStyle/>
          <a:p>
            <a:pPr marL="0" indent="0" algn="ctr">
              <a:buNone/>
            </a:pPr>
            <a:r>
              <a:rPr lang="en-US" sz="2800" b="1" dirty="0"/>
              <a:t>Statements we commonly see people say about Jesus:</a:t>
            </a:r>
          </a:p>
          <a:p>
            <a:r>
              <a:rPr lang="en-US" sz="2800" dirty="0"/>
              <a:t>Jesus is a good man, but he is not god</a:t>
            </a:r>
          </a:p>
          <a:p>
            <a:r>
              <a:rPr lang="en-US" sz="2800" dirty="0"/>
              <a:t>Jesus was an extreme radical who thought he was god</a:t>
            </a:r>
          </a:p>
          <a:p>
            <a:r>
              <a:rPr lang="en-US" sz="2800" dirty="0"/>
              <a:t>There is no proof that Jesus is God</a:t>
            </a:r>
          </a:p>
          <a:p>
            <a:r>
              <a:rPr lang="en-US" sz="2800" dirty="0"/>
              <a:t>Jesus was immune from temptation because he was part god</a:t>
            </a:r>
          </a:p>
          <a:p>
            <a:r>
              <a:rPr lang="en-US" sz="2800" dirty="0"/>
              <a:t>Jesus cannot really know how we feel because he is part god</a:t>
            </a:r>
          </a:p>
          <a:p>
            <a:r>
              <a:rPr lang="en-US" sz="2800" dirty="0"/>
              <a:t>Why so important to believe Jesus is God? We can simply follow His example of being a good person.</a:t>
            </a:r>
          </a:p>
        </p:txBody>
      </p:sp>
    </p:spTree>
    <p:extLst>
      <p:ext uri="{BB962C8B-B14F-4D97-AF65-F5344CB8AC3E}">
        <p14:creationId xmlns:p14="http://schemas.microsoft.com/office/powerpoint/2010/main" val="2923567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2A6EF59-9023-BC17-1D20-3BE79A5990A3}"/>
              </a:ext>
            </a:extLst>
          </p:cNvPr>
          <p:cNvSpPr>
            <a:spLocks noGrp="1"/>
          </p:cNvSpPr>
          <p:nvPr>
            <p:ph sz="quarter" idx="13"/>
          </p:nvPr>
        </p:nvSpPr>
        <p:spPr>
          <a:xfrm>
            <a:off x="352697" y="418012"/>
            <a:ext cx="11547566" cy="6230982"/>
          </a:xfrm>
        </p:spPr>
        <p:txBody>
          <a:bodyPr>
            <a:normAutofit/>
          </a:bodyPr>
          <a:lstStyle/>
          <a:p>
            <a:endParaRPr lang="en-US" sz="2800" dirty="0"/>
          </a:p>
          <a:p>
            <a:pPr marL="0" indent="0" algn="ctr">
              <a:buNone/>
            </a:pPr>
            <a:r>
              <a:rPr lang="en-US" sz="2800" dirty="0"/>
              <a:t>Because Jesus is exalted in heaven, He...</a:t>
            </a:r>
          </a:p>
          <a:p>
            <a:pPr marL="0" indent="0">
              <a:buNone/>
            </a:pPr>
            <a:endParaRPr lang="en-US" sz="2800" dirty="0"/>
          </a:p>
          <a:p>
            <a:r>
              <a:rPr lang="en-US" sz="2800" dirty="0"/>
              <a:t>Acts 2: 33: sent the holy spirit to baptize believers</a:t>
            </a:r>
          </a:p>
          <a:p>
            <a:endParaRPr lang="en-US" sz="2800" dirty="0"/>
          </a:p>
          <a:p>
            <a:r>
              <a:rPr lang="en-US" sz="2800" dirty="0"/>
              <a:t>John 14: 2-3: gives us assurance of our salvation</a:t>
            </a:r>
          </a:p>
          <a:p>
            <a:endParaRPr lang="en-US" sz="2800" dirty="0"/>
          </a:p>
          <a:p>
            <a:r>
              <a:rPr lang="en-US" sz="2800" dirty="0"/>
              <a:t>Romans 8: 34: Is sitting at the right hand of the Father interceding for us</a:t>
            </a:r>
          </a:p>
          <a:p>
            <a:endParaRPr lang="en-US" sz="2800" dirty="0"/>
          </a:p>
          <a:p>
            <a:endParaRPr lang="en-US" sz="2800" dirty="0"/>
          </a:p>
        </p:txBody>
      </p:sp>
    </p:spTree>
    <p:extLst>
      <p:ext uri="{BB962C8B-B14F-4D97-AF65-F5344CB8AC3E}">
        <p14:creationId xmlns:p14="http://schemas.microsoft.com/office/powerpoint/2010/main" val="12619960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B1981535-B5AA-4E0C-ACE5-925CC19B20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BF97D060-AA7E-4411-BA62-28BD1EBD55D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Freeform: Shape 13">
            <a:extLst>
              <a:ext uri="{FF2B5EF4-FFF2-40B4-BE49-F238E27FC236}">
                <a16:creationId xmlns:a16="http://schemas.microsoft.com/office/drawing/2014/main" id="{DDDE267B-E820-4910-868D-BA40CFB93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9523"/>
            <a:ext cx="10058400" cy="6867522"/>
          </a:xfrm>
          <a:custGeom>
            <a:avLst/>
            <a:gdLst>
              <a:gd name="connsiteX0" fmla="*/ 1263465 w 10058400"/>
              <a:gd name="connsiteY0" fmla="*/ 0 h 6867522"/>
              <a:gd name="connsiteX1" fmla="*/ 8794935 w 10058400"/>
              <a:gd name="connsiteY1" fmla="*/ 0 h 6867522"/>
              <a:gd name="connsiteX2" fmla="*/ 8909975 w 10058400"/>
              <a:gd name="connsiteY2" fmla="*/ 132807 h 6867522"/>
              <a:gd name="connsiteX3" fmla="*/ 10058400 w 10058400"/>
              <a:gd name="connsiteY3" fmla="*/ 3331845 h 6867522"/>
              <a:gd name="connsiteX4" fmla="*/ 8751905 w 10058400"/>
              <a:gd name="connsiteY4" fmla="*/ 6713366 h 6867522"/>
              <a:gd name="connsiteX5" fmla="*/ 8604930 w 10058400"/>
              <a:gd name="connsiteY5" fmla="*/ 6867522 h 6867522"/>
              <a:gd name="connsiteX6" fmla="*/ 1453470 w 10058400"/>
              <a:gd name="connsiteY6" fmla="*/ 6867522 h 6867522"/>
              <a:gd name="connsiteX7" fmla="*/ 1306495 w 10058400"/>
              <a:gd name="connsiteY7" fmla="*/ 6713366 h 6867522"/>
              <a:gd name="connsiteX8" fmla="*/ 0 w 10058400"/>
              <a:gd name="connsiteY8" fmla="*/ 3331845 h 6867522"/>
              <a:gd name="connsiteX9" fmla="*/ 1148425 w 10058400"/>
              <a:gd name="connsiteY9" fmla="*/ 132807 h 6867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58400" h="6867522">
                <a:moveTo>
                  <a:pt x="1263465" y="0"/>
                </a:moveTo>
                <a:lnTo>
                  <a:pt x="8794935" y="0"/>
                </a:lnTo>
                <a:lnTo>
                  <a:pt x="8909975" y="132807"/>
                </a:lnTo>
                <a:cubicBezTo>
                  <a:pt x="9627420" y="1002149"/>
                  <a:pt x="10058400" y="2116667"/>
                  <a:pt x="10058400" y="3331845"/>
                </a:cubicBezTo>
                <a:cubicBezTo>
                  <a:pt x="10058400" y="4633822"/>
                  <a:pt x="9563653" y="5820244"/>
                  <a:pt x="8751905" y="6713366"/>
                </a:cubicBezTo>
                <a:lnTo>
                  <a:pt x="8604930" y="6867522"/>
                </a:lnTo>
                <a:lnTo>
                  <a:pt x="1453470" y="6867522"/>
                </a:lnTo>
                <a:lnTo>
                  <a:pt x="1306495" y="6713366"/>
                </a:lnTo>
                <a:cubicBezTo>
                  <a:pt x="494747" y="5820244"/>
                  <a:pt x="0" y="4633822"/>
                  <a:pt x="0" y="3331845"/>
                </a:cubicBezTo>
                <a:cubicBezTo>
                  <a:pt x="0" y="2116667"/>
                  <a:pt x="430980" y="1002149"/>
                  <a:pt x="1148425" y="132807"/>
                </a:cubicBezTo>
                <a:close/>
              </a:path>
            </a:pathLst>
          </a:custGeom>
          <a:solidFill>
            <a:srgbClr val="FFFFFF"/>
          </a:solidFill>
          <a:ln>
            <a:noFill/>
          </a:ln>
          <a:scene3d>
            <a:camera prst="orthographicFront"/>
            <a:lightRig rig="threePt" dir="t">
              <a:rot lat="0" lon="0" rev="2700000"/>
            </a:lightRig>
          </a:scene3d>
          <a:sp3d contourW="6350">
            <a:bevelT h="38100"/>
            <a:contourClr>
              <a:srgbClr val="C0C0C0"/>
            </a:contourClr>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pic>
        <p:nvPicPr>
          <p:cNvPr id="16" name="Picture 15">
            <a:extLst>
              <a:ext uri="{FF2B5EF4-FFF2-40B4-BE49-F238E27FC236}">
                <a16:creationId xmlns:a16="http://schemas.microsoft.com/office/drawing/2014/main" id="{FF3E25D7-C2F8-445D-AA42-C1163028DA6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 name="Content Placeholder 4">
            <a:extLst>
              <a:ext uri="{FF2B5EF4-FFF2-40B4-BE49-F238E27FC236}">
                <a16:creationId xmlns:a16="http://schemas.microsoft.com/office/drawing/2014/main" id="{D3290CE8-7857-6068-8CDC-746524D58805}"/>
              </a:ext>
            </a:extLst>
          </p:cNvPr>
          <p:cNvPicPr>
            <a:picLocks noGrp="1" noChangeAspect="1"/>
          </p:cNvPicPr>
          <p:nvPr>
            <p:ph sz="quarter" idx="13"/>
          </p:nvPr>
        </p:nvPicPr>
        <p:blipFill>
          <a:blip r:embed="rId4"/>
          <a:srcRect b="25746"/>
          <a:stretch>
            <a:fillRect/>
          </a:stretch>
        </p:blipFill>
        <p:spPr>
          <a:xfrm>
            <a:off x="2181497" y="561702"/>
            <a:ext cx="7171508" cy="5917474"/>
          </a:xfrm>
          <a:prstGeom prst="rect">
            <a:avLst/>
          </a:prstGeom>
        </p:spPr>
      </p:pic>
      <p:sp>
        <p:nvSpPr>
          <p:cNvPr id="6" name="TextBox 5">
            <a:extLst>
              <a:ext uri="{FF2B5EF4-FFF2-40B4-BE49-F238E27FC236}">
                <a16:creationId xmlns:a16="http://schemas.microsoft.com/office/drawing/2014/main" id="{98AAF54B-6010-FC5E-0801-DBD115334E22}"/>
              </a:ext>
            </a:extLst>
          </p:cNvPr>
          <p:cNvSpPr txBox="1"/>
          <p:nvPr/>
        </p:nvSpPr>
        <p:spPr>
          <a:xfrm>
            <a:off x="3008812" y="313510"/>
            <a:ext cx="4820194" cy="584775"/>
          </a:xfrm>
          <a:prstGeom prst="rect">
            <a:avLst/>
          </a:prstGeom>
          <a:noFill/>
        </p:spPr>
        <p:txBody>
          <a:bodyPr wrap="square" rtlCol="0">
            <a:spAutoFit/>
          </a:bodyPr>
          <a:lstStyle/>
          <a:p>
            <a:pPr algn="ctr"/>
            <a:r>
              <a:rPr lang="en-US" sz="3200" dirty="0"/>
              <a:t>3 Divine Offices/Roles</a:t>
            </a:r>
          </a:p>
        </p:txBody>
      </p:sp>
    </p:spTree>
    <p:extLst>
      <p:ext uri="{BB962C8B-B14F-4D97-AF65-F5344CB8AC3E}">
        <p14:creationId xmlns:p14="http://schemas.microsoft.com/office/powerpoint/2010/main" val="38729237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122D-797E-2253-F657-000F07261E8F}"/>
              </a:ext>
            </a:extLst>
          </p:cNvPr>
          <p:cNvSpPr>
            <a:spLocks noGrp="1"/>
          </p:cNvSpPr>
          <p:nvPr>
            <p:ph type="title"/>
          </p:nvPr>
        </p:nvSpPr>
        <p:spPr>
          <a:xfrm>
            <a:off x="913775" y="618517"/>
            <a:ext cx="10364451" cy="870649"/>
          </a:xfrm>
        </p:spPr>
        <p:txBody>
          <a:bodyPr/>
          <a:lstStyle/>
          <a:p>
            <a:r>
              <a:rPr lang="en-US" dirty="0"/>
              <a:t>#4 The fall of man</a:t>
            </a:r>
          </a:p>
        </p:txBody>
      </p:sp>
      <p:sp>
        <p:nvSpPr>
          <p:cNvPr id="3" name="Content Placeholder 2">
            <a:extLst>
              <a:ext uri="{FF2B5EF4-FFF2-40B4-BE49-F238E27FC236}">
                <a16:creationId xmlns:a16="http://schemas.microsoft.com/office/drawing/2014/main" id="{E6E2CCD1-13F5-DDD4-93A6-529DF0187C9C}"/>
              </a:ext>
            </a:extLst>
          </p:cNvPr>
          <p:cNvSpPr>
            <a:spLocks noGrp="1"/>
          </p:cNvSpPr>
          <p:nvPr>
            <p:ph sz="quarter" idx="13"/>
          </p:nvPr>
        </p:nvSpPr>
        <p:spPr>
          <a:xfrm>
            <a:off x="914399" y="1894116"/>
            <a:ext cx="10363826" cy="4040776"/>
          </a:xfrm>
        </p:spPr>
        <p:txBody>
          <a:bodyPr/>
          <a:lstStyle/>
          <a:p>
            <a:pPr marL="0" indent="0" algn="ctr">
              <a:buNone/>
            </a:pPr>
            <a:r>
              <a:rPr lang="en-US" sz="3200" dirty="0"/>
              <a:t>Man was created good and upright; for God said, “Let us make man in our image, after our likeness.” However, man by voluntary transgression fell and thereby incurred not only physical death but also spiritual death, which is separation from God (Genesis 1:26–27; 2:17; 3:6; Romans 5:12–19).</a:t>
            </a:r>
          </a:p>
          <a:p>
            <a:pPr marL="0" indent="0">
              <a:buNone/>
            </a:pPr>
            <a:endParaRPr lang="en-US" dirty="0"/>
          </a:p>
        </p:txBody>
      </p:sp>
    </p:spTree>
    <p:extLst>
      <p:ext uri="{BB962C8B-B14F-4D97-AF65-F5344CB8AC3E}">
        <p14:creationId xmlns:p14="http://schemas.microsoft.com/office/powerpoint/2010/main" val="2536809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21720A-C72B-9832-4DF7-6A781C856D2C}"/>
              </a:ext>
            </a:extLst>
          </p:cNvPr>
          <p:cNvSpPr>
            <a:spLocks noGrp="1"/>
          </p:cNvSpPr>
          <p:nvPr>
            <p:ph sz="quarter" idx="13"/>
          </p:nvPr>
        </p:nvSpPr>
        <p:spPr>
          <a:xfrm>
            <a:off x="349624" y="483326"/>
            <a:ext cx="11483788" cy="6283234"/>
          </a:xfrm>
        </p:spPr>
        <p:txBody>
          <a:bodyPr>
            <a:normAutofit fontScale="92500" lnSpcReduction="20000"/>
          </a:bodyPr>
          <a:lstStyle/>
          <a:p>
            <a:pPr marL="0" indent="0">
              <a:buNone/>
            </a:pPr>
            <a:r>
              <a:rPr lang="en-US" b="1" dirty="0"/>
              <a:t>Chapter Introduction</a:t>
            </a:r>
            <a:endParaRPr lang="en-US" dirty="0"/>
          </a:p>
          <a:p>
            <a:pPr marL="0" indent="0">
              <a:buNone/>
            </a:pPr>
            <a:r>
              <a:rPr lang="en-US" sz="3200" dirty="0"/>
              <a:t>Although created by a good God, the world is filled with evil. Where did this evil come from? According to the Bible, all of the wickedness around us is caused by sin. sin has serious consequences. Sin does not just affect humankind; it affects all of creation. Because even the smallest sin brings eternal judgment, it is imperative for us to find a solution. The only solution to sin is the death of Jesus on the cross. To truly understand the cause and significance of Adam’s sin, we will examine other events that contributed to Adam’s fall. In this chapter we will study the source of sin, the creation of humanity, and how sin blocks God’s purpose for all people.</a:t>
            </a:r>
          </a:p>
          <a:p>
            <a:pPr marL="0" indent="0">
              <a:buNone/>
            </a:pPr>
            <a:endParaRPr lang="en-US" dirty="0"/>
          </a:p>
        </p:txBody>
      </p:sp>
    </p:spTree>
    <p:extLst>
      <p:ext uri="{BB962C8B-B14F-4D97-AF65-F5344CB8AC3E}">
        <p14:creationId xmlns:p14="http://schemas.microsoft.com/office/powerpoint/2010/main" val="36186612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64000"/>
                <a:lumMod val="88000"/>
              </a:schemeClr>
            </a:gs>
          </a:gsLst>
          <a:lin ang="5400000" scaled="0"/>
        </a:gradFill>
        <a:effectLst/>
      </p:bgPr>
    </p:bg>
    <p:spTree>
      <p:nvGrpSpPr>
        <p:cNvPr id="1" name=""/>
        <p:cNvGrpSpPr/>
        <p:nvPr/>
      </p:nvGrpSpPr>
      <p:grpSpPr>
        <a:xfrm>
          <a:off x="0" y="0"/>
          <a:ext cx="0" cy="0"/>
          <a:chOff x="0" y="0"/>
          <a:chExt cx="0" cy="0"/>
        </a:xfrm>
      </p:grpSpPr>
      <p:pic>
        <p:nvPicPr>
          <p:cNvPr id="10" name="Picture 2">
            <a:extLst>
              <a:ext uri="{FF2B5EF4-FFF2-40B4-BE49-F238E27FC236}">
                <a16:creationId xmlns:a16="http://schemas.microsoft.com/office/drawing/2014/main" id="{25496B42-CC46-4183-B481-887CD3E8C72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E2758CE0-F916-4DCE-88D1-71430BE441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4" name="Rectangle 13">
            <a:extLst>
              <a:ext uri="{FF2B5EF4-FFF2-40B4-BE49-F238E27FC236}">
                <a16:creationId xmlns:a16="http://schemas.microsoft.com/office/drawing/2014/main" id="{31CA2540-FD07-4286-91E4-8D0DE4E509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003306B-A71D-3E29-17E8-25193DD9BDD7}"/>
              </a:ext>
            </a:extLst>
          </p:cNvPr>
          <p:cNvSpPr>
            <a:spLocks noGrp="1"/>
          </p:cNvSpPr>
          <p:nvPr>
            <p:ph type="title"/>
          </p:nvPr>
        </p:nvSpPr>
        <p:spPr>
          <a:xfrm>
            <a:off x="1205139" y="2043764"/>
            <a:ext cx="4328819" cy="2509213"/>
          </a:xfrm>
        </p:spPr>
        <p:txBody>
          <a:bodyPr vert="horz" lIns="91440" tIns="45720" rIns="91440" bIns="45720" rtlCol="0" anchor="b">
            <a:normAutofit/>
          </a:bodyPr>
          <a:lstStyle/>
          <a:p>
            <a:r>
              <a:rPr lang="en-US" sz="4400" dirty="0"/>
              <a:t>Understanding the source of sin</a:t>
            </a:r>
          </a:p>
        </p:txBody>
      </p:sp>
      <p:pic>
        <p:nvPicPr>
          <p:cNvPr id="16" name="Picture 15">
            <a:extLst>
              <a:ext uri="{FF2B5EF4-FFF2-40B4-BE49-F238E27FC236}">
                <a16:creationId xmlns:a16="http://schemas.microsoft.com/office/drawing/2014/main" id="{214924F5-CDC2-4DFA-82F3-4843ADD678A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55295" t="89389" r="26987" b="24"/>
          <a:stretch/>
        </p:blipFill>
        <p:spPr>
          <a:xfrm flipH="1">
            <a:off x="0" y="-1"/>
            <a:ext cx="2596444" cy="872709"/>
          </a:xfrm>
          <a:prstGeom prst="rect">
            <a:avLst/>
          </a:prstGeom>
        </p:spPr>
      </p:pic>
      <p:pic>
        <p:nvPicPr>
          <p:cNvPr id="18" name="Picture 17">
            <a:extLst>
              <a:ext uri="{FF2B5EF4-FFF2-40B4-BE49-F238E27FC236}">
                <a16:creationId xmlns:a16="http://schemas.microsoft.com/office/drawing/2014/main" id="{AED59812-6820-446C-B994-0D059C97DC3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91927" t="72411" b="13751"/>
          <a:stretch/>
        </p:blipFill>
        <p:spPr>
          <a:xfrm>
            <a:off x="10473994" y="5564567"/>
            <a:ext cx="1341545" cy="1293433"/>
          </a:xfrm>
          <a:custGeom>
            <a:avLst/>
            <a:gdLst>
              <a:gd name="connsiteX0" fmla="*/ 0 w 1341545"/>
              <a:gd name="connsiteY0" fmla="*/ 0 h 1293433"/>
              <a:gd name="connsiteX1" fmla="*/ 1341545 w 1341545"/>
              <a:gd name="connsiteY1" fmla="*/ 0 h 1293433"/>
              <a:gd name="connsiteX2" fmla="*/ 1341545 w 1341545"/>
              <a:gd name="connsiteY2" fmla="*/ 1293433 h 1293433"/>
              <a:gd name="connsiteX3" fmla="*/ 150847 w 1341545"/>
              <a:gd name="connsiteY3" fmla="*/ 1293433 h 1293433"/>
              <a:gd name="connsiteX4" fmla="*/ 66240 w 1341545"/>
              <a:gd name="connsiteY4" fmla="*/ 1183451 h 1293433"/>
              <a:gd name="connsiteX5" fmla="*/ 0 w 1341545"/>
              <a:gd name="connsiteY5" fmla="*/ 1061841 h 12934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41545" h="1293433">
                <a:moveTo>
                  <a:pt x="0" y="0"/>
                </a:moveTo>
                <a:lnTo>
                  <a:pt x="1341545" y="0"/>
                </a:lnTo>
                <a:lnTo>
                  <a:pt x="1341545" y="1293433"/>
                </a:lnTo>
                <a:lnTo>
                  <a:pt x="150847" y="1293433"/>
                </a:lnTo>
                <a:lnTo>
                  <a:pt x="66240" y="1183451"/>
                </a:lnTo>
                <a:lnTo>
                  <a:pt x="0" y="1061841"/>
                </a:lnTo>
                <a:close/>
              </a:path>
            </a:pathLst>
          </a:custGeom>
        </p:spPr>
      </p:pic>
      <p:pic>
        <p:nvPicPr>
          <p:cNvPr id="5" name="Content Placeholder 4">
            <a:extLst>
              <a:ext uri="{FF2B5EF4-FFF2-40B4-BE49-F238E27FC236}">
                <a16:creationId xmlns:a16="http://schemas.microsoft.com/office/drawing/2014/main" id="{CF2E85EE-0DDA-C597-B187-40CE82155179}"/>
              </a:ext>
            </a:extLst>
          </p:cNvPr>
          <p:cNvPicPr>
            <a:picLocks noGrp="1" noChangeAspect="1"/>
          </p:cNvPicPr>
          <p:nvPr>
            <p:ph sz="quarter" idx="13"/>
          </p:nvPr>
        </p:nvPicPr>
        <p:blipFill>
          <a:blip r:embed="rId5"/>
          <a:srcRect l="9042" r="11969" b="41219"/>
          <a:stretch>
            <a:fillRect/>
          </a:stretch>
        </p:blipFill>
        <p:spPr>
          <a:xfrm>
            <a:off x="6096000" y="169817"/>
            <a:ext cx="5391264" cy="6257109"/>
          </a:xfrm>
          <a:prstGeom prst="rect">
            <a:avLst/>
          </a:prstGeom>
        </p:spPr>
      </p:pic>
      <p:pic>
        <p:nvPicPr>
          <p:cNvPr id="20" name="Picture 19">
            <a:extLst>
              <a:ext uri="{FF2B5EF4-FFF2-40B4-BE49-F238E27FC236}">
                <a16:creationId xmlns:a16="http://schemas.microsoft.com/office/drawing/2014/main" id="{E844ED7C-1917-40D8-8B42-1B1C27BC5A5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73623" t="43915" r="1" b="18252"/>
          <a:stretch/>
        </p:blipFill>
        <p:spPr>
          <a:xfrm flipH="1">
            <a:off x="0" y="3142319"/>
            <a:ext cx="4605339" cy="3715682"/>
          </a:xfrm>
          <a:prstGeom prst="rect">
            <a:avLst/>
          </a:prstGeom>
        </p:spPr>
      </p:pic>
    </p:spTree>
    <p:extLst>
      <p:ext uri="{BB962C8B-B14F-4D97-AF65-F5344CB8AC3E}">
        <p14:creationId xmlns:p14="http://schemas.microsoft.com/office/powerpoint/2010/main" val="1569469558"/>
      </p:ext>
    </p:extLst>
  </p:cSld>
  <p:clrMapOvr>
    <a:masterClrMapping/>
  </p:clrMapOvr>
</p:sld>
</file>

<file path=ppt/theme/theme1.xml><?xml version="1.0" encoding="utf-8"?>
<a:theme xmlns:a="http://schemas.openxmlformats.org/drawingml/2006/main" name="Droplet">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Droplet</Template>
  <TotalTime>268</TotalTime>
  <Words>973</Words>
  <Application>Microsoft Macintosh PowerPoint</Application>
  <PresentationFormat>Widescreen</PresentationFormat>
  <Paragraphs>54</Paragraphs>
  <Slides>14</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Tw Cen MT</vt:lpstr>
      <vt:lpstr>Droplet</vt:lpstr>
      <vt:lpstr>A Pentecostal perspective </vt:lpstr>
      <vt:lpstr>#3. The Deity of the Lord Jesus Christ </vt:lpstr>
      <vt:lpstr>Intro to Chapter 3</vt:lpstr>
      <vt:lpstr>Group Discussion: Worksheets #6 and #7</vt:lpstr>
      <vt:lpstr>PowerPoint Presentation</vt:lpstr>
      <vt:lpstr>PowerPoint Presentation</vt:lpstr>
      <vt:lpstr>#4 The fall of man</vt:lpstr>
      <vt:lpstr>PowerPoint Presentation</vt:lpstr>
      <vt:lpstr>Understanding the source of sin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JoAnn Smith</dc:creator>
  <cp:lastModifiedBy>JoAnn Smith</cp:lastModifiedBy>
  <cp:revision>3</cp:revision>
  <dcterms:created xsi:type="dcterms:W3CDTF">2026-06-30T19:01:42Z</dcterms:created>
  <dcterms:modified xsi:type="dcterms:W3CDTF">2026-07-01T00:00:27Z</dcterms:modified>
</cp:coreProperties>
</file>