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45"/>
    <p:restoredTop sz="94628"/>
  </p:normalViewPr>
  <p:slideViewPr>
    <p:cSldViewPr snapToGrid="0">
      <p:cViewPr varScale="1">
        <p:scale>
          <a:sx n="98" d="100"/>
          <a:sy n="98" d="100"/>
        </p:scale>
        <p:origin x="37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7/28/26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7/28/26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7/28/26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7/28/26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7/28/26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7/28/26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7/28/26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7/28/26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7/28/26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7/28/26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7/28/26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7/28/26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7/28/26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8A883-D218-588C-5285-9EA727287988}"/>
              </a:ext>
            </a:extLst>
          </p:cNvPr>
          <p:cNvSpPr>
            <a:spLocks noGrp="1"/>
          </p:cNvSpPr>
          <p:nvPr>
            <p:ph type="ctrTitle"/>
          </p:nvPr>
        </p:nvSpPr>
        <p:spPr>
          <a:xfrm>
            <a:off x="1154955" y="1447800"/>
            <a:ext cx="8589936" cy="3329581"/>
          </a:xfrm>
        </p:spPr>
        <p:txBody>
          <a:bodyPr/>
          <a:lstStyle/>
          <a:p>
            <a:r>
              <a:rPr lang="en-US" sz="4400" dirty="0"/>
              <a:t>#7 Baptism in the Holy Spirit 										And</a:t>
            </a:r>
            <a:br>
              <a:rPr lang="en-US" sz="4400" dirty="0"/>
            </a:br>
            <a:r>
              <a:rPr lang="en-US" sz="4400" dirty="0"/>
              <a:t>#8 Speaking in Tongues</a:t>
            </a:r>
          </a:p>
        </p:txBody>
      </p:sp>
      <p:sp>
        <p:nvSpPr>
          <p:cNvPr id="3" name="Subtitle 2">
            <a:extLst>
              <a:ext uri="{FF2B5EF4-FFF2-40B4-BE49-F238E27FC236}">
                <a16:creationId xmlns:a16="http://schemas.microsoft.com/office/drawing/2014/main" id="{D73BB7EE-B832-E3B5-4C90-D187151827D2}"/>
              </a:ext>
            </a:extLst>
          </p:cNvPr>
          <p:cNvSpPr>
            <a:spLocks noGrp="1"/>
          </p:cNvSpPr>
          <p:nvPr>
            <p:ph type="subTitle" idx="1"/>
          </p:nvPr>
        </p:nvSpPr>
        <p:spPr>
          <a:xfrm>
            <a:off x="1154955" y="4979490"/>
            <a:ext cx="8825658" cy="861420"/>
          </a:xfrm>
        </p:spPr>
        <p:txBody>
          <a:bodyPr>
            <a:normAutofit/>
          </a:bodyPr>
          <a:lstStyle/>
          <a:p>
            <a:pPr algn="ctr"/>
            <a:r>
              <a:rPr lang="en-US" sz="2800" dirty="0">
                <a:solidFill>
                  <a:schemeClr val="tx1"/>
                </a:solidFill>
              </a:rPr>
              <a:t>The 211- Chapter 7</a:t>
            </a:r>
          </a:p>
          <a:p>
            <a:pPr algn="ctr"/>
            <a:endParaRPr lang="en-US" sz="2800" dirty="0">
              <a:solidFill>
                <a:schemeClr val="tx1"/>
              </a:solidFill>
            </a:endParaRPr>
          </a:p>
        </p:txBody>
      </p:sp>
    </p:spTree>
    <p:extLst>
      <p:ext uri="{BB962C8B-B14F-4D97-AF65-F5344CB8AC3E}">
        <p14:creationId xmlns:p14="http://schemas.microsoft.com/office/powerpoint/2010/main" val="3036783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6CF1E-E511-F1A6-E5EA-D2DDB0D1AA74}"/>
              </a:ext>
            </a:extLst>
          </p:cNvPr>
          <p:cNvSpPr>
            <a:spLocks noGrp="1"/>
          </p:cNvSpPr>
          <p:nvPr>
            <p:ph type="title"/>
          </p:nvPr>
        </p:nvSpPr>
        <p:spPr>
          <a:xfrm>
            <a:off x="633048" y="169753"/>
            <a:ext cx="9404723" cy="879693"/>
          </a:xfrm>
        </p:spPr>
        <p:txBody>
          <a:bodyPr/>
          <a:lstStyle/>
          <a:p>
            <a:pPr algn="ctr"/>
            <a:r>
              <a:rPr lang="en-US" dirty="0"/>
              <a:t>Conflict and Confusion:</a:t>
            </a:r>
          </a:p>
        </p:txBody>
      </p:sp>
      <p:sp>
        <p:nvSpPr>
          <p:cNvPr id="3" name="Content Placeholder 2">
            <a:extLst>
              <a:ext uri="{FF2B5EF4-FFF2-40B4-BE49-F238E27FC236}">
                <a16:creationId xmlns:a16="http://schemas.microsoft.com/office/drawing/2014/main" id="{3CB1975E-F889-EAAD-952E-8C84B181D122}"/>
              </a:ext>
            </a:extLst>
          </p:cNvPr>
          <p:cNvSpPr>
            <a:spLocks noGrp="1"/>
          </p:cNvSpPr>
          <p:nvPr>
            <p:ph idx="1"/>
          </p:nvPr>
        </p:nvSpPr>
        <p:spPr>
          <a:xfrm>
            <a:off x="348343" y="1310766"/>
            <a:ext cx="11495313" cy="5377481"/>
          </a:xfrm>
        </p:spPr>
        <p:txBody>
          <a:bodyPr>
            <a:normAutofit lnSpcReduction="10000"/>
          </a:bodyPr>
          <a:lstStyle/>
          <a:p>
            <a:pPr marL="0" indent="0">
              <a:buNone/>
            </a:pPr>
            <a:r>
              <a:rPr lang="en-US" sz="2600" i="1" dirty="0"/>
              <a:t>	Some people are confused by 1 Cor 12:30–31 because Paul</a:t>
            </a:r>
            <a:r>
              <a:rPr lang="en-US" sz="2600" dirty="0"/>
              <a:t> </a:t>
            </a:r>
            <a:r>
              <a:rPr lang="en-US" sz="2600" i="1" dirty="0"/>
              <a:t>asks, “Do all speak in tongues?” They fail to understand that Paul was referring to the ministry gift of tongues in the gathered assembly (see 1 Cor 12:28). Since only two or three people are to</a:t>
            </a:r>
            <a:r>
              <a:rPr lang="en-US" sz="2600" dirty="0"/>
              <a:t> </a:t>
            </a:r>
            <a:r>
              <a:rPr lang="en-US" sz="2600" i="1" dirty="0"/>
              <a:t>speak out in tongues in the assembly and it must be accompanied</a:t>
            </a:r>
            <a:r>
              <a:rPr lang="en-US" sz="2600" dirty="0"/>
              <a:t> </a:t>
            </a:r>
            <a:r>
              <a:rPr lang="en-US" sz="2600" i="1" dirty="0"/>
              <a:t>by interpretation (1 Cor 14:26–28), the answer to Paul’s question would be </a:t>
            </a:r>
            <a:r>
              <a:rPr lang="en-US" sz="2600" dirty="0"/>
              <a:t>no</a:t>
            </a:r>
            <a:r>
              <a:rPr lang="en-US" sz="2600" i="1" dirty="0"/>
              <a:t> because the context is the ministry gift of</a:t>
            </a:r>
            <a:r>
              <a:rPr lang="en-US" sz="2600" dirty="0"/>
              <a:t> </a:t>
            </a:r>
            <a:r>
              <a:rPr lang="en-US" sz="2600" i="1" dirty="0"/>
              <a:t>tongues in the local assembly. </a:t>
            </a:r>
          </a:p>
          <a:p>
            <a:pPr marL="0" indent="0">
              <a:buNone/>
            </a:pPr>
            <a:r>
              <a:rPr lang="en-US" sz="2600" i="1" dirty="0"/>
              <a:t>	The claim that speaking in tongues</a:t>
            </a:r>
            <a:r>
              <a:rPr lang="en-US" sz="2600" dirty="0"/>
              <a:t> </a:t>
            </a:r>
            <a:r>
              <a:rPr lang="en-US" sz="2600" i="1" dirty="0"/>
              <a:t>ended with the apostles is false because, although 1 Cor</a:t>
            </a:r>
            <a:r>
              <a:rPr lang="en-US" sz="2600" dirty="0"/>
              <a:t> </a:t>
            </a:r>
            <a:r>
              <a:rPr lang="en-US" sz="2600" i="1" dirty="0"/>
              <a:t>13:8–10 does state that one day prophecies and tongues will cease,</a:t>
            </a:r>
            <a:r>
              <a:rPr lang="en-US" sz="2600" dirty="0"/>
              <a:t> </a:t>
            </a:r>
            <a:r>
              <a:rPr lang="en-US" sz="2600" i="1" dirty="0"/>
              <a:t>it does not indicate that this would happen with the death of the</a:t>
            </a:r>
            <a:r>
              <a:rPr lang="en-US" sz="2600" dirty="0"/>
              <a:t> </a:t>
            </a:r>
            <a:r>
              <a:rPr lang="en-US" sz="2600" i="1" dirty="0"/>
              <a:t>apostles. The context of 1 Cor 13:8-12 indicates that tongues</a:t>
            </a:r>
            <a:r>
              <a:rPr lang="en-US" sz="2600" dirty="0"/>
              <a:t> </a:t>
            </a:r>
            <a:r>
              <a:rPr lang="en-US" sz="2600" i="1" dirty="0"/>
              <a:t>will cease at the Lord’s return. Acts 2:38 actually says that the</a:t>
            </a:r>
            <a:r>
              <a:rPr lang="en-US" sz="2600" dirty="0"/>
              <a:t> </a:t>
            </a:r>
            <a:r>
              <a:rPr lang="en-US" sz="2600" i="1" dirty="0"/>
              <a:t>promise of the baptism in the Holy Spirit was for the generations that</a:t>
            </a:r>
            <a:r>
              <a:rPr lang="en-US" sz="2600" dirty="0"/>
              <a:t> </a:t>
            </a:r>
            <a:r>
              <a:rPr lang="en-US" sz="2600" i="1" dirty="0"/>
              <a:t>followed the apostles as well.</a:t>
            </a:r>
            <a:endParaRPr lang="en-US" sz="2600" dirty="0"/>
          </a:p>
          <a:p>
            <a:pPr marL="0" indent="0">
              <a:buNone/>
            </a:pPr>
            <a:endParaRPr lang="en-US" dirty="0"/>
          </a:p>
        </p:txBody>
      </p:sp>
    </p:spTree>
    <p:extLst>
      <p:ext uri="{BB962C8B-B14F-4D97-AF65-F5344CB8AC3E}">
        <p14:creationId xmlns:p14="http://schemas.microsoft.com/office/powerpoint/2010/main" val="318573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3B860-E467-F203-F47B-5F35D584AD02}"/>
              </a:ext>
            </a:extLst>
          </p:cNvPr>
          <p:cNvSpPr>
            <a:spLocks noGrp="1"/>
          </p:cNvSpPr>
          <p:nvPr>
            <p:ph type="title"/>
          </p:nvPr>
        </p:nvSpPr>
        <p:spPr>
          <a:xfrm>
            <a:off x="789546" y="2227728"/>
            <a:ext cx="9791112" cy="3312459"/>
          </a:xfrm>
        </p:spPr>
        <p:txBody>
          <a:bodyPr/>
          <a:lstStyle/>
          <a:p>
            <a:r>
              <a:rPr lang="en-US" sz="3200" dirty="0"/>
              <a:t>Paul’s instruction: “...understand what the Lord’s will is...be filled with the Spirit...” Eph 5: 17 &amp; 18. The baptism in the Holy Spirit is something needed by all believers.</a:t>
            </a:r>
          </a:p>
        </p:txBody>
      </p:sp>
    </p:spTree>
    <p:extLst>
      <p:ext uri="{BB962C8B-B14F-4D97-AF65-F5344CB8AC3E}">
        <p14:creationId xmlns:p14="http://schemas.microsoft.com/office/powerpoint/2010/main" val="2414206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FB3CEA1-88D9-42FB-88ED-1E9807FE6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D27A3848-D756-6D63-C944-8EFFA37DD8D9}"/>
              </a:ext>
            </a:extLst>
          </p:cNvPr>
          <p:cNvPicPr>
            <a:picLocks noChangeAspect="1"/>
          </p:cNvPicPr>
          <p:nvPr/>
        </p:nvPicPr>
        <p:blipFill>
          <a:blip r:embed="rId3"/>
          <a:srcRect t="6973" b="40035"/>
          <a:stretch>
            <a:fillRect/>
          </a:stretch>
        </p:blipFill>
        <p:spPr>
          <a:xfrm>
            <a:off x="1685109" y="666206"/>
            <a:ext cx="9209314" cy="5486400"/>
          </a:xfrm>
          <a:prstGeom prst="rect">
            <a:avLst/>
          </a:prstGeom>
        </p:spPr>
      </p:pic>
      <p:sp>
        <p:nvSpPr>
          <p:cNvPr id="12" name="Rectangle 11">
            <a:extLst>
              <a:ext uri="{FF2B5EF4-FFF2-40B4-BE49-F238E27FC236}">
                <a16:creationId xmlns:a16="http://schemas.microsoft.com/office/drawing/2014/main" id="{9A6C928E-4252-4F33-8C34-E50A12A31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622814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DF5F7-C8C6-E624-B7D2-9FD1DDEE66C9}"/>
              </a:ext>
            </a:extLst>
          </p:cNvPr>
          <p:cNvSpPr>
            <a:spLocks noGrp="1"/>
          </p:cNvSpPr>
          <p:nvPr>
            <p:ph type="title"/>
          </p:nvPr>
        </p:nvSpPr>
        <p:spPr>
          <a:xfrm>
            <a:off x="272401" y="922981"/>
            <a:ext cx="10791839" cy="891988"/>
          </a:xfrm>
        </p:spPr>
        <p:txBody>
          <a:bodyPr/>
          <a:lstStyle/>
          <a:p>
            <a:r>
              <a:rPr lang="en-US" sz="3200" dirty="0"/>
              <a:t>Doctrinal Statement #7: The baptism in the Holy Spirit</a:t>
            </a:r>
          </a:p>
        </p:txBody>
      </p:sp>
      <p:sp>
        <p:nvSpPr>
          <p:cNvPr id="3" name="Content Placeholder 2">
            <a:extLst>
              <a:ext uri="{FF2B5EF4-FFF2-40B4-BE49-F238E27FC236}">
                <a16:creationId xmlns:a16="http://schemas.microsoft.com/office/drawing/2014/main" id="{39959DEC-EA84-5652-A63C-7F0EC34ABEB2}"/>
              </a:ext>
            </a:extLst>
          </p:cNvPr>
          <p:cNvSpPr>
            <a:spLocks noGrp="1"/>
          </p:cNvSpPr>
          <p:nvPr>
            <p:ph idx="1"/>
          </p:nvPr>
        </p:nvSpPr>
        <p:spPr>
          <a:xfrm>
            <a:off x="389966" y="1967882"/>
            <a:ext cx="11295528" cy="4580964"/>
          </a:xfrm>
        </p:spPr>
        <p:txBody>
          <a:bodyPr>
            <a:normAutofit/>
          </a:bodyPr>
          <a:lstStyle/>
          <a:p>
            <a:pPr marL="0" indent="0">
              <a:buNone/>
            </a:pPr>
            <a:r>
              <a:rPr lang="en-US" sz="3200" dirty="0"/>
              <a:t>All believers are entitled to and should ardently expect and earnestly seek the promise of the Father, the baptism in the Holy Spirit and fire, according to the command of our Lord Jesus Christ. This was the normal experience of all in the early Christian church. With it comes the enduement of power for life and service, the bestowment of the gifts and their uses in the work of the ministry (Luke 24:49; Acts 1:4, 8; 1 Cor 12:1–31). </a:t>
            </a:r>
          </a:p>
        </p:txBody>
      </p:sp>
    </p:spTree>
    <p:extLst>
      <p:ext uri="{BB962C8B-B14F-4D97-AF65-F5344CB8AC3E}">
        <p14:creationId xmlns:p14="http://schemas.microsoft.com/office/powerpoint/2010/main" val="1147471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678891-E777-0C2C-BBB9-9B652F53540D}"/>
              </a:ext>
            </a:extLst>
          </p:cNvPr>
          <p:cNvSpPr>
            <a:spLocks noGrp="1"/>
          </p:cNvSpPr>
          <p:nvPr>
            <p:ph idx="1"/>
          </p:nvPr>
        </p:nvSpPr>
        <p:spPr>
          <a:xfrm>
            <a:off x="629194" y="1058092"/>
            <a:ext cx="10933611" cy="5499463"/>
          </a:xfrm>
        </p:spPr>
        <p:txBody>
          <a:bodyPr>
            <a:normAutofit/>
          </a:bodyPr>
          <a:lstStyle/>
          <a:p>
            <a:pPr marL="0" indent="0">
              <a:buNone/>
            </a:pPr>
            <a:r>
              <a:rPr lang="en-US" sz="2800" dirty="0"/>
              <a:t>This experience is distinct from and subsequent to  (added after) the experience of the new birth (Acts 8:12–17; 10:44–46; 11:14–16; 15:7–9). </a:t>
            </a:r>
          </a:p>
          <a:p>
            <a:pPr marL="0" indent="0">
              <a:buNone/>
            </a:pPr>
            <a:r>
              <a:rPr lang="en-US" sz="2800" dirty="0"/>
              <a:t>With the baptism in the Holy Spirit come such experiences as</a:t>
            </a:r>
          </a:p>
          <a:p>
            <a:r>
              <a:rPr lang="en-US" sz="2800" dirty="0"/>
              <a:t>an overflowing fullness of the Spirit (John 7:37–39; Acts 4:8), </a:t>
            </a:r>
          </a:p>
          <a:p>
            <a:r>
              <a:rPr lang="en-US" sz="2800" dirty="0"/>
              <a:t>a deepened reverence for God (Acts 2:43; Hebrews 12:28),</a:t>
            </a:r>
          </a:p>
          <a:p>
            <a:r>
              <a:rPr lang="en-US" sz="2800" dirty="0"/>
              <a:t>an intensified consecration to God and dedication to His work (Acts 2:42), </a:t>
            </a:r>
          </a:p>
          <a:p>
            <a:r>
              <a:rPr lang="en-US" sz="2800" dirty="0"/>
              <a:t>and a more active love for Christ, for His Word, and for the lost (Mark 16:20).</a:t>
            </a:r>
          </a:p>
          <a:p>
            <a:pPr marL="0" indent="0">
              <a:buNone/>
            </a:pPr>
            <a:endParaRPr lang="en-US" sz="2800" dirty="0"/>
          </a:p>
        </p:txBody>
      </p:sp>
    </p:spTree>
    <p:extLst>
      <p:ext uri="{BB962C8B-B14F-4D97-AF65-F5344CB8AC3E}">
        <p14:creationId xmlns:p14="http://schemas.microsoft.com/office/powerpoint/2010/main" val="281899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CE7F79-BCBB-8FAB-94F6-051812F244BE}"/>
              </a:ext>
            </a:extLst>
          </p:cNvPr>
          <p:cNvSpPr>
            <a:spLocks noGrp="1"/>
          </p:cNvSpPr>
          <p:nvPr>
            <p:ph idx="1"/>
          </p:nvPr>
        </p:nvSpPr>
        <p:spPr>
          <a:xfrm>
            <a:off x="104503" y="1123406"/>
            <a:ext cx="11887200" cy="5124993"/>
          </a:xfrm>
        </p:spPr>
        <p:txBody>
          <a:bodyPr>
            <a:normAutofit/>
          </a:bodyPr>
          <a:lstStyle/>
          <a:p>
            <a:pPr marL="0" indent="0">
              <a:buNone/>
            </a:pPr>
            <a:r>
              <a:rPr lang="en-US" sz="3200" dirty="0"/>
              <a:t>The Initial Physical Evidence of the Baptism in the Holy Spirit.</a:t>
            </a:r>
          </a:p>
          <a:p>
            <a:pPr marL="0" indent="0">
              <a:buNone/>
            </a:pPr>
            <a:endParaRPr lang="en-US" sz="2800" dirty="0"/>
          </a:p>
          <a:p>
            <a:pPr marL="0" indent="0">
              <a:buNone/>
            </a:pPr>
            <a:r>
              <a:rPr lang="en-US" sz="2800" dirty="0"/>
              <a:t>The baptism of believers in the Holy Spirit is witnessed by the initial</a:t>
            </a:r>
          </a:p>
          <a:p>
            <a:pPr marL="0" indent="0">
              <a:buNone/>
            </a:pPr>
            <a:r>
              <a:rPr lang="en-US" sz="2800" dirty="0"/>
              <a:t>physical sign of speaking with other tongues as the Spirit of God gives them utterance (Acts 2:4).</a:t>
            </a:r>
          </a:p>
          <a:p>
            <a:pPr marL="0" indent="0">
              <a:buNone/>
            </a:pPr>
            <a:endParaRPr lang="en-US" sz="2800" dirty="0"/>
          </a:p>
          <a:p>
            <a:pPr marL="0" indent="0">
              <a:buNone/>
            </a:pPr>
            <a:r>
              <a:rPr lang="en-US" sz="2800" dirty="0"/>
              <a:t>The experience of speaking in tongues is the </a:t>
            </a:r>
            <a:r>
              <a:rPr lang="en-US" sz="2800" u="sng" dirty="0"/>
              <a:t>same in essence</a:t>
            </a:r>
            <a:r>
              <a:rPr lang="en-US" sz="2800" dirty="0"/>
              <a:t> as the gift of tongues, but is different in purpose and use (1 Corinthians 12:4–10, 28). This would be your personal prayer language while the gift of tongues is for the church.</a:t>
            </a:r>
          </a:p>
          <a:p>
            <a:pPr marL="0" indent="0">
              <a:buNone/>
            </a:pPr>
            <a:endParaRPr lang="en-US" sz="2800" dirty="0"/>
          </a:p>
        </p:txBody>
      </p:sp>
    </p:spTree>
    <p:extLst>
      <p:ext uri="{BB962C8B-B14F-4D97-AF65-F5344CB8AC3E}">
        <p14:creationId xmlns:p14="http://schemas.microsoft.com/office/powerpoint/2010/main" val="412583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5" name="Picture 24">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7" name="Oval 26">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9" name="Picture 28">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1" name="Picture 30">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3" name="Rectangle 32">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34">
            <a:extLst>
              <a:ext uri="{FF2B5EF4-FFF2-40B4-BE49-F238E27FC236}">
                <a16:creationId xmlns:a16="http://schemas.microsoft.com/office/drawing/2014/main" id="{C72330AA-E11E-458E-8798-12C7F7738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7" name="Freeform 7">
            <a:extLst>
              <a:ext uri="{FF2B5EF4-FFF2-40B4-BE49-F238E27FC236}">
                <a16:creationId xmlns:a16="http://schemas.microsoft.com/office/drawing/2014/main" id="{A6BDC1B0-0C91-4230-BFEB-9C8ED19B9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2449"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chemeClr val="bg1">
                  <a:alpha val="20000"/>
                </a:schemeClr>
              </a:solidFill>
            </a:endParaRPr>
          </a:p>
        </p:txBody>
      </p:sp>
      <p:sp useBgFill="1">
        <p:nvSpPr>
          <p:cNvPr id="39" name="Freeform: Shape 38">
            <a:extLst>
              <a:ext uri="{FF2B5EF4-FFF2-40B4-BE49-F238E27FC236}">
                <a16:creationId xmlns:a16="http://schemas.microsoft.com/office/drawing/2014/main" id="{68E0A26E-4EA8-4E6C-97A2-7B6C1C13F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814824" y="480824"/>
            <a:ext cx="6858001" cy="5896352"/>
          </a:xfrm>
          <a:custGeom>
            <a:avLst/>
            <a:gdLst>
              <a:gd name="connsiteX0" fmla="*/ 6858001 w 6858001"/>
              <a:gd name="connsiteY0" fmla="*/ 1177 h 5896352"/>
              <a:gd name="connsiteX1" fmla="*/ 6858001 w 6858001"/>
              <a:gd name="connsiteY1" fmla="*/ 1344715 h 5896352"/>
              <a:gd name="connsiteX2" fmla="*/ 6858000 w 6858001"/>
              <a:gd name="connsiteY2" fmla="*/ 1344715 h 5896352"/>
              <a:gd name="connsiteX3" fmla="*/ 6858000 w 6858001"/>
              <a:gd name="connsiteY3" fmla="*/ 5896352 h 5896352"/>
              <a:gd name="connsiteX4" fmla="*/ 0 w 6858001"/>
              <a:gd name="connsiteY4" fmla="*/ 5896351 h 5896352"/>
              <a:gd name="connsiteX5" fmla="*/ 0 w 6858001"/>
              <a:gd name="connsiteY5" fmla="*/ 904459 h 5896352"/>
              <a:gd name="connsiteX6" fmla="*/ 1 w 6858001"/>
              <a:gd name="connsiteY6" fmla="*/ 904459 h 5896352"/>
              <a:gd name="connsiteX7" fmla="*/ 1 w 6858001"/>
              <a:gd name="connsiteY7" fmla="*/ 0 h 5896352"/>
              <a:gd name="connsiteX8" fmla="*/ 40463 w 6858001"/>
              <a:gd name="connsiteY8" fmla="*/ 5883 h 5896352"/>
              <a:gd name="connsiteX9" fmla="*/ 159107 w 6858001"/>
              <a:gd name="connsiteY9" fmla="*/ 23196 h 5896352"/>
              <a:gd name="connsiteX10" fmla="*/ 245518 w 6858001"/>
              <a:gd name="connsiteY10" fmla="*/ 35299 h 5896352"/>
              <a:gd name="connsiteX11" fmla="*/ 348388 w 6858001"/>
              <a:gd name="connsiteY11" fmla="*/ 48073 h 5896352"/>
              <a:gd name="connsiteX12" fmla="*/ 470460 w 6858001"/>
              <a:gd name="connsiteY12" fmla="*/ 63369 h 5896352"/>
              <a:gd name="connsiteX13" fmla="*/ 605563 w 6858001"/>
              <a:gd name="connsiteY13" fmla="*/ 79506 h 5896352"/>
              <a:gd name="connsiteX14" fmla="*/ 757810 w 6858001"/>
              <a:gd name="connsiteY14" fmla="*/ 96483 h 5896352"/>
              <a:gd name="connsiteX15" fmla="*/ 923774 w 6858001"/>
              <a:gd name="connsiteY15" fmla="*/ 114469 h 5896352"/>
              <a:gd name="connsiteX16" fmla="*/ 1104139 w 6858001"/>
              <a:gd name="connsiteY16" fmla="*/ 132454 h 5896352"/>
              <a:gd name="connsiteX17" fmla="*/ 1296163 w 6858001"/>
              <a:gd name="connsiteY17" fmla="*/ 150776 h 5896352"/>
              <a:gd name="connsiteX18" fmla="*/ 1503275 w 6858001"/>
              <a:gd name="connsiteY18" fmla="*/ 167753 h 5896352"/>
              <a:gd name="connsiteX19" fmla="*/ 1719988 w 6858001"/>
              <a:gd name="connsiteY19" fmla="*/ 184058 h 5896352"/>
              <a:gd name="connsiteX20" fmla="*/ 1949045 w 6858001"/>
              <a:gd name="connsiteY20" fmla="*/ 198849 h 5896352"/>
              <a:gd name="connsiteX21" fmla="*/ 2187703 w 6858001"/>
              <a:gd name="connsiteY21" fmla="*/ 212969 h 5896352"/>
              <a:gd name="connsiteX22" fmla="*/ 2436649 w 6858001"/>
              <a:gd name="connsiteY22" fmla="*/ 226248 h 5896352"/>
              <a:gd name="connsiteX23" fmla="*/ 2564208 w 6858001"/>
              <a:gd name="connsiteY23" fmla="*/ 230955 h 5896352"/>
              <a:gd name="connsiteX24" fmla="*/ 2694509 w 6858001"/>
              <a:gd name="connsiteY24" fmla="*/ 236165 h 5896352"/>
              <a:gd name="connsiteX25" fmla="*/ 2826868 w 6858001"/>
              <a:gd name="connsiteY25" fmla="*/ 241040 h 5896352"/>
              <a:gd name="connsiteX26" fmla="*/ 2959914 w 6858001"/>
              <a:gd name="connsiteY26" fmla="*/ 244234 h 5896352"/>
              <a:gd name="connsiteX27" fmla="*/ 3095702 w 6858001"/>
              <a:gd name="connsiteY27" fmla="*/ 247091 h 5896352"/>
              <a:gd name="connsiteX28" fmla="*/ 3232862 w 6858001"/>
              <a:gd name="connsiteY28" fmla="*/ 250117 h 5896352"/>
              <a:gd name="connsiteX29" fmla="*/ 3372765 w 6858001"/>
              <a:gd name="connsiteY29" fmla="*/ 252134 h 5896352"/>
              <a:gd name="connsiteX30" fmla="*/ 3514040 w 6858001"/>
              <a:gd name="connsiteY30" fmla="*/ 252134 h 5896352"/>
              <a:gd name="connsiteX31" fmla="*/ 3656686 w 6858001"/>
              <a:gd name="connsiteY31" fmla="*/ 253142 h 5896352"/>
              <a:gd name="connsiteX32" fmla="*/ 3800704 w 6858001"/>
              <a:gd name="connsiteY32" fmla="*/ 252134 h 5896352"/>
              <a:gd name="connsiteX33" fmla="*/ 3946780 w 6858001"/>
              <a:gd name="connsiteY33" fmla="*/ 250117 h 5896352"/>
              <a:gd name="connsiteX34" fmla="*/ 4092855 w 6858001"/>
              <a:gd name="connsiteY34" fmla="*/ 248268 h 5896352"/>
              <a:gd name="connsiteX35" fmla="*/ 4240988 w 6858001"/>
              <a:gd name="connsiteY35" fmla="*/ 244234 h 5896352"/>
              <a:gd name="connsiteX36" fmla="*/ 4390492 w 6858001"/>
              <a:gd name="connsiteY36" fmla="*/ 240032 h 5896352"/>
              <a:gd name="connsiteX37" fmla="*/ 4539997 w 6858001"/>
              <a:gd name="connsiteY37" fmla="*/ 235157 h 5896352"/>
              <a:gd name="connsiteX38" fmla="*/ 4690873 w 6858001"/>
              <a:gd name="connsiteY38" fmla="*/ 228266 h 5896352"/>
              <a:gd name="connsiteX39" fmla="*/ 4843120 w 6858001"/>
              <a:gd name="connsiteY39" fmla="*/ 220029 h 5896352"/>
              <a:gd name="connsiteX40" fmla="*/ 4996054 w 6858001"/>
              <a:gd name="connsiteY40" fmla="*/ 212129 h 5896352"/>
              <a:gd name="connsiteX41" fmla="*/ 5148987 w 6858001"/>
              <a:gd name="connsiteY41" fmla="*/ 202044 h 5896352"/>
              <a:gd name="connsiteX42" fmla="*/ 5303978 w 6858001"/>
              <a:gd name="connsiteY42" fmla="*/ 189941 h 5896352"/>
              <a:gd name="connsiteX43" fmla="*/ 5456911 w 6858001"/>
              <a:gd name="connsiteY43" fmla="*/ 177839 h 5896352"/>
              <a:gd name="connsiteX44" fmla="*/ 5612588 w 6858001"/>
              <a:gd name="connsiteY44" fmla="*/ 163887 h 5896352"/>
              <a:gd name="connsiteX45" fmla="*/ 5768950 w 6858001"/>
              <a:gd name="connsiteY45" fmla="*/ 148591 h 5896352"/>
              <a:gd name="connsiteX46" fmla="*/ 5923255 w 6858001"/>
              <a:gd name="connsiteY46" fmla="*/ 132455 h 5896352"/>
              <a:gd name="connsiteX47" fmla="*/ 6079618 w 6858001"/>
              <a:gd name="connsiteY47" fmla="*/ 113629 h 5896352"/>
              <a:gd name="connsiteX48" fmla="*/ 6235294 w 6858001"/>
              <a:gd name="connsiteY48" fmla="*/ 93458 h 5896352"/>
              <a:gd name="connsiteX49" fmla="*/ 6391657 w 6858001"/>
              <a:gd name="connsiteY49" fmla="*/ 73455 h 5896352"/>
              <a:gd name="connsiteX50" fmla="*/ 6547333 w 6858001"/>
              <a:gd name="connsiteY50" fmla="*/ 50091 h 5896352"/>
              <a:gd name="connsiteX51" fmla="*/ 6702324 w 6858001"/>
              <a:gd name="connsiteY51" fmla="*/ 26222 h 589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896352">
                <a:moveTo>
                  <a:pt x="6858001" y="1177"/>
                </a:moveTo>
                <a:lnTo>
                  <a:pt x="6858001" y="1344715"/>
                </a:lnTo>
                <a:lnTo>
                  <a:pt x="6858000" y="1344715"/>
                </a:lnTo>
                <a:lnTo>
                  <a:pt x="6858000" y="5896352"/>
                </a:lnTo>
                <a:lnTo>
                  <a:pt x="0" y="5896351"/>
                </a:lnTo>
                <a:lnTo>
                  <a:pt x="0" y="904459"/>
                </a:lnTo>
                <a:lnTo>
                  <a:pt x="1" y="904459"/>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en-US"/>
          </a:p>
        </p:txBody>
      </p:sp>
      <p:sp>
        <p:nvSpPr>
          <p:cNvPr id="41" name="Rectangle 40">
            <a:extLst>
              <a:ext uri="{FF2B5EF4-FFF2-40B4-BE49-F238E27FC236}">
                <a16:creationId xmlns:a16="http://schemas.microsoft.com/office/drawing/2014/main" id="{C1841CC0-B7A9-4828-B82F-9C6B433BD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43" name="Group 42">
            <a:extLst>
              <a:ext uri="{FF2B5EF4-FFF2-40B4-BE49-F238E27FC236}">
                <a16:creationId xmlns:a16="http://schemas.microsoft.com/office/drawing/2014/main" id="{08E05919-D800-40FD-A3BD-4B9CC4078E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428412" cy="6858000"/>
            <a:chOff x="0" y="0"/>
            <a:chExt cx="11428412" cy="6858000"/>
          </a:xfrm>
        </p:grpSpPr>
        <p:pic>
          <p:nvPicPr>
            <p:cNvPr id="44" name="Picture 43">
              <a:extLst>
                <a:ext uri="{FF2B5EF4-FFF2-40B4-BE49-F238E27FC236}">
                  <a16:creationId xmlns:a16="http://schemas.microsoft.com/office/drawing/2014/main" id="{DE70C79C-8688-4786-8FCD-43A4B5D5B7D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45" name="Picture 44">
              <a:extLst>
                <a:ext uri="{FF2B5EF4-FFF2-40B4-BE49-F238E27FC236}">
                  <a16:creationId xmlns:a16="http://schemas.microsoft.com/office/drawing/2014/main" id="{9A6338A0-2BDA-4E79-A762-AAD8608C0C2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6" name="Oval 45">
              <a:extLst>
                <a:ext uri="{FF2B5EF4-FFF2-40B4-BE49-F238E27FC236}">
                  <a16:creationId xmlns:a16="http://schemas.microsoft.com/office/drawing/2014/main" id="{B685624D-3645-4129-9FF6-0C59DBF23B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tx2">
                    <a:alpha val="7000"/>
                    <a:lumMod val="60000"/>
                    <a:lumOff val="40000"/>
                  </a:schemeClr>
                </a:gs>
                <a:gs pos="69000">
                  <a:schemeClr val="tx2">
                    <a:alpha val="0"/>
                    <a:lumMod val="60000"/>
                    <a:lumOff val="40000"/>
                  </a:schemeClr>
                </a:gs>
                <a:gs pos="36000">
                  <a:schemeClr val="tx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7" name="Picture 46">
              <a:extLst>
                <a:ext uri="{FF2B5EF4-FFF2-40B4-BE49-F238E27FC236}">
                  <a16:creationId xmlns:a16="http://schemas.microsoft.com/office/drawing/2014/main" id="{03F24C1B-E4C1-43E7-84B3-DD476F38366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8" name="Picture 47">
              <a:extLst>
                <a:ext uri="{FF2B5EF4-FFF2-40B4-BE49-F238E27FC236}">
                  <a16:creationId xmlns:a16="http://schemas.microsoft.com/office/drawing/2014/main" id="{8725CE5D-088A-4522-9817-4B485D6E7F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grpSp>
      <p:sp>
        <p:nvSpPr>
          <p:cNvPr id="2" name="Title 1">
            <a:extLst>
              <a:ext uri="{FF2B5EF4-FFF2-40B4-BE49-F238E27FC236}">
                <a16:creationId xmlns:a16="http://schemas.microsoft.com/office/drawing/2014/main" id="{839C3678-EE57-4806-6D4A-E237650331D3}"/>
              </a:ext>
            </a:extLst>
          </p:cNvPr>
          <p:cNvSpPr>
            <a:spLocks noGrp="1"/>
          </p:cNvSpPr>
          <p:nvPr>
            <p:ph type="title"/>
          </p:nvPr>
        </p:nvSpPr>
        <p:spPr>
          <a:xfrm>
            <a:off x="312578" y="1615483"/>
            <a:ext cx="5602554" cy="4188315"/>
          </a:xfrm>
        </p:spPr>
        <p:txBody>
          <a:bodyPr vert="horz" lIns="91440" tIns="45720" rIns="91440" bIns="45720" rtlCol="0" anchor="t">
            <a:normAutofit/>
          </a:bodyPr>
          <a:lstStyle/>
          <a:p>
            <a:pPr algn="ctr">
              <a:lnSpc>
                <a:spcPct val="90000"/>
              </a:lnSpc>
            </a:pPr>
            <a:r>
              <a:rPr lang="en-US" sz="2800" b="0" i="0" kern="1200" dirty="0">
                <a:solidFill>
                  <a:srgbClr val="EBEBEB"/>
                </a:solidFill>
                <a:latin typeface="+mj-lt"/>
                <a:ea typeface="+mj-ea"/>
                <a:cs typeface="+mj-cs"/>
              </a:rPr>
              <a:t>Note what John the baptizer says, “</a:t>
            </a:r>
            <a:r>
              <a:rPr lang="en-US" sz="2800" b="0" i="0" kern="1200" baseline="30000" dirty="0">
                <a:solidFill>
                  <a:srgbClr val="EBEBEB"/>
                </a:solidFill>
                <a:latin typeface="+mj-lt"/>
                <a:ea typeface="+mj-ea"/>
                <a:cs typeface="+mj-cs"/>
              </a:rPr>
              <a:t>16 </a:t>
            </a:r>
            <a:r>
              <a:rPr lang="en-US" sz="2800" b="0" i="0" kern="1200" dirty="0">
                <a:solidFill>
                  <a:srgbClr val="EBEBEB"/>
                </a:solidFill>
                <a:latin typeface="+mj-lt"/>
                <a:ea typeface="+mj-ea"/>
                <a:cs typeface="+mj-cs"/>
              </a:rPr>
              <a:t>John answered them all, ‘I baptize you with water. But one who is more powerful than I will come, the straps of whose sandals I am not worthy to untie. He will baptize you with the Holy Spirit and fire.’” Luke 3: 16</a:t>
            </a:r>
          </a:p>
        </p:txBody>
      </p:sp>
      <p:pic>
        <p:nvPicPr>
          <p:cNvPr id="5" name="Content Placeholder 4">
            <a:extLst>
              <a:ext uri="{FF2B5EF4-FFF2-40B4-BE49-F238E27FC236}">
                <a16:creationId xmlns:a16="http://schemas.microsoft.com/office/drawing/2014/main" id="{FA1B8CAB-2F3D-0B5C-B6C7-A7CE850DCA5C}"/>
              </a:ext>
            </a:extLst>
          </p:cNvPr>
          <p:cNvPicPr>
            <a:picLocks noChangeAspect="1"/>
          </p:cNvPicPr>
          <p:nvPr/>
        </p:nvPicPr>
        <p:blipFill>
          <a:blip r:embed="rId6"/>
          <a:srcRect t="5503" b="30807"/>
          <a:stretch>
            <a:fillRect/>
          </a:stretch>
        </p:blipFill>
        <p:spPr>
          <a:xfrm>
            <a:off x="6466114" y="283053"/>
            <a:ext cx="5367426" cy="6379004"/>
          </a:xfrm>
          <a:prstGeom prst="rect">
            <a:avLst/>
          </a:prstGeom>
          <a:effectLst/>
        </p:spPr>
      </p:pic>
    </p:spTree>
    <p:extLst>
      <p:ext uri="{BB962C8B-B14F-4D97-AF65-F5344CB8AC3E}">
        <p14:creationId xmlns:p14="http://schemas.microsoft.com/office/powerpoint/2010/main" val="45003884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9AF583-415F-5C65-B02F-2F3258888324}"/>
              </a:ext>
            </a:extLst>
          </p:cNvPr>
          <p:cNvSpPr>
            <a:spLocks noGrp="1"/>
          </p:cNvSpPr>
          <p:nvPr>
            <p:ph type="title"/>
          </p:nvPr>
        </p:nvSpPr>
        <p:spPr>
          <a:xfrm>
            <a:off x="371180" y="324394"/>
            <a:ext cx="5724820" cy="6376852"/>
          </a:xfrm>
        </p:spPr>
        <p:txBody>
          <a:bodyPr anchor="t"/>
          <a:lstStyle/>
          <a:p>
            <a:r>
              <a:rPr lang="en-US" sz="2800" dirty="0"/>
              <a:t>Discuss what these verses tell us specifically about the Holy Spirit. How do people benefit from the Holy Spirit being a person? How do people benefit from the Holy Spirit being God?</a:t>
            </a:r>
            <a:br>
              <a:rPr lang="en-US" dirty="0"/>
            </a:br>
            <a:br>
              <a:rPr lang="en-US" dirty="0"/>
            </a:br>
            <a:r>
              <a:rPr lang="en-US" sz="2800" dirty="0"/>
              <a:t>Acts 15: 28</a:t>
            </a:r>
            <a:br>
              <a:rPr lang="en-US" sz="2800" dirty="0"/>
            </a:br>
            <a:br>
              <a:rPr lang="en-US" sz="2800" dirty="0"/>
            </a:br>
            <a:r>
              <a:rPr lang="en-US" sz="2800" dirty="0"/>
              <a:t>Romans 8: 26 &amp; 27</a:t>
            </a:r>
            <a:br>
              <a:rPr lang="en-US" sz="2800" dirty="0"/>
            </a:br>
            <a:br>
              <a:rPr lang="en-US" sz="2800" dirty="0"/>
            </a:br>
            <a:r>
              <a:rPr lang="en-US" sz="2800" dirty="0"/>
              <a:t>I Cor 12: 11</a:t>
            </a:r>
            <a:br>
              <a:rPr lang="en-US" sz="2800" dirty="0"/>
            </a:br>
            <a:br>
              <a:rPr lang="en-US" sz="2800" dirty="0"/>
            </a:br>
            <a:r>
              <a:rPr lang="en-US" sz="2800" dirty="0"/>
              <a:t>Eph 4: 30</a:t>
            </a:r>
            <a:br>
              <a:rPr lang="en-US" dirty="0"/>
            </a:br>
            <a:endParaRPr lang="en-US" dirty="0"/>
          </a:p>
        </p:txBody>
      </p:sp>
      <p:sp>
        <p:nvSpPr>
          <p:cNvPr id="3" name="Content Placeholder 2">
            <a:extLst>
              <a:ext uri="{FF2B5EF4-FFF2-40B4-BE49-F238E27FC236}">
                <a16:creationId xmlns:a16="http://schemas.microsoft.com/office/drawing/2014/main" id="{9D56938E-FB5C-42CA-7C7E-37B1C3193A7B}"/>
              </a:ext>
            </a:extLst>
          </p:cNvPr>
          <p:cNvSpPr>
            <a:spLocks noGrp="1"/>
          </p:cNvSpPr>
          <p:nvPr>
            <p:ph idx="1"/>
          </p:nvPr>
        </p:nvSpPr>
        <p:spPr>
          <a:xfrm rot="738621">
            <a:off x="6434429" y="1083753"/>
            <a:ext cx="5195997" cy="5218264"/>
          </a:xfrm>
        </p:spPr>
        <p:txBody>
          <a:bodyPr anchor="t">
            <a:normAutofit/>
          </a:bodyPr>
          <a:lstStyle/>
          <a:p>
            <a:pPr marL="0" indent="0">
              <a:buNone/>
            </a:pPr>
            <a:r>
              <a:rPr lang="en-US" sz="2800" i="1" dirty="0"/>
              <a:t>The verses</a:t>
            </a:r>
            <a:r>
              <a:rPr lang="en-US" sz="2800" dirty="0"/>
              <a:t> </a:t>
            </a:r>
            <a:r>
              <a:rPr lang="en-US" sz="2800" i="1" dirty="0"/>
              <a:t>show us that the Holy Spirit is a person with a personality, a mind, and</a:t>
            </a:r>
            <a:r>
              <a:rPr lang="en-US" sz="2800" dirty="0"/>
              <a:t> </a:t>
            </a:r>
            <a:r>
              <a:rPr lang="en-US" sz="2800" i="1" dirty="0"/>
              <a:t>a will. He is capable of thinking and feeling. People benefit from the</a:t>
            </a:r>
            <a:r>
              <a:rPr lang="en-US" sz="2800" dirty="0"/>
              <a:t> </a:t>
            </a:r>
            <a:r>
              <a:rPr lang="en-US" sz="2800" i="1" dirty="0"/>
              <a:t>Holy Spirit being a person because it allows us to have a relationship</a:t>
            </a:r>
            <a:r>
              <a:rPr lang="en-US" sz="2800" dirty="0"/>
              <a:t> </a:t>
            </a:r>
            <a:r>
              <a:rPr lang="en-US" sz="2800" i="1" dirty="0"/>
              <a:t>with Him. People benefit from the Holy Spirit being God because He</a:t>
            </a:r>
            <a:r>
              <a:rPr lang="en-US" sz="2800" dirty="0"/>
              <a:t> </a:t>
            </a:r>
            <a:r>
              <a:rPr lang="en-US" sz="2800" i="1" dirty="0"/>
              <a:t>makes God’s power available to us.</a:t>
            </a:r>
            <a:endParaRPr lang="en-US" sz="2800" dirty="0"/>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253188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FB3CEA1-88D9-42FB-88ED-1E9807FE6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5086A48A-4D19-BFB5-2DDE-12AB1EA05D22}"/>
              </a:ext>
            </a:extLst>
          </p:cNvPr>
          <p:cNvPicPr>
            <a:picLocks noChangeAspect="1"/>
          </p:cNvPicPr>
          <p:nvPr/>
        </p:nvPicPr>
        <p:blipFill>
          <a:blip r:embed="rId3"/>
          <a:srcRect l="8845" t="6472" r="8812" b="9208"/>
          <a:stretch>
            <a:fillRect/>
          </a:stretch>
        </p:blipFill>
        <p:spPr>
          <a:xfrm>
            <a:off x="1828800" y="609600"/>
            <a:ext cx="8355106" cy="5768339"/>
          </a:xfrm>
          <a:prstGeom prst="rect">
            <a:avLst/>
          </a:prstGeom>
        </p:spPr>
      </p:pic>
      <p:sp>
        <p:nvSpPr>
          <p:cNvPr id="24" name="Rectangle 23">
            <a:extLst>
              <a:ext uri="{FF2B5EF4-FFF2-40B4-BE49-F238E27FC236}">
                <a16:creationId xmlns:a16="http://schemas.microsoft.com/office/drawing/2014/main" id="{9A6C928E-4252-4F33-8C34-E50A12A31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33450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37D191-13D4-4D46-AA31-AA8157D3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796756-8CDE-44C7-BF60-022DF3B3A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502A146-6461-45FE-B52F-8F9B510D9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AD1325E-7FFA-A4C3-290A-E776FAE9A4FF}"/>
              </a:ext>
            </a:extLst>
          </p:cNvPr>
          <p:cNvPicPr>
            <a:picLocks noChangeAspect="1"/>
          </p:cNvPicPr>
          <p:nvPr/>
        </p:nvPicPr>
        <p:blipFill>
          <a:blip r:embed="rId3"/>
          <a:srcRect l="7108" t="7657" r="7494" b="6956"/>
          <a:stretch>
            <a:fillRect/>
          </a:stretch>
        </p:blipFill>
        <p:spPr>
          <a:xfrm>
            <a:off x="2338250" y="796834"/>
            <a:ext cx="7508185" cy="5417698"/>
          </a:xfrm>
          <a:prstGeom prst="rect">
            <a:avLst/>
          </a:prstGeom>
        </p:spPr>
      </p:pic>
      <p:sp>
        <p:nvSpPr>
          <p:cNvPr id="14" name="Rectangle 13">
            <a:extLst>
              <a:ext uri="{FF2B5EF4-FFF2-40B4-BE49-F238E27FC236}">
                <a16:creationId xmlns:a16="http://schemas.microsoft.com/office/drawing/2014/main" id="{95A115E8-EE09-4F41-9329-56DEEE8AB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257678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78369-D053-1341-92C1-ED75A6BC9AE2}"/>
              </a:ext>
            </a:extLst>
          </p:cNvPr>
          <p:cNvSpPr>
            <a:spLocks noGrp="1"/>
          </p:cNvSpPr>
          <p:nvPr>
            <p:ph type="title"/>
          </p:nvPr>
        </p:nvSpPr>
        <p:spPr>
          <a:xfrm>
            <a:off x="188259" y="452718"/>
            <a:ext cx="11053482" cy="1400530"/>
          </a:xfrm>
        </p:spPr>
        <p:txBody>
          <a:bodyPr/>
          <a:lstStyle/>
          <a:p>
            <a:pPr algn="ctr"/>
            <a:r>
              <a:rPr lang="en-US" dirty="0"/>
              <a:t>#8. Speaking in Tongues – the evidence of the baptism in the Holy Spirit</a:t>
            </a:r>
          </a:p>
        </p:txBody>
      </p:sp>
      <p:sp>
        <p:nvSpPr>
          <p:cNvPr id="3" name="Content Placeholder 2">
            <a:extLst>
              <a:ext uri="{FF2B5EF4-FFF2-40B4-BE49-F238E27FC236}">
                <a16:creationId xmlns:a16="http://schemas.microsoft.com/office/drawing/2014/main" id="{4A56E1F8-32EE-5625-B51C-B079833F4BBB}"/>
              </a:ext>
            </a:extLst>
          </p:cNvPr>
          <p:cNvSpPr>
            <a:spLocks noGrp="1"/>
          </p:cNvSpPr>
          <p:nvPr>
            <p:ph idx="1"/>
          </p:nvPr>
        </p:nvSpPr>
        <p:spPr>
          <a:xfrm>
            <a:off x="322729" y="2052918"/>
            <a:ext cx="11308977" cy="4596076"/>
          </a:xfrm>
        </p:spPr>
        <p:txBody>
          <a:bodyPr>
            <a:normAutofit/>
          </a:bodyPr>
          <a:lstStyle/>
          <a:p>
            <a:pPr marL="0" indent="0">
              <a:buNone/>
            </a:pPr>
            <a:r>
              <a:rPr lang="en-US" sz="2800" dirty="0"/>
              <a:t>As shown in the previous slide, in every recording of the baptism of the Holy Spirit, speaking in tongues is the initial evidence of being baptized.</a:t>
            </a:r>
          </a:p>
          <a:p>
            <a:pPr marL="0" indent="0">
              <a:buNone/>
            </a:pPr>
            <a:endParaRPr lang="en-US" sz="2800" dirty="0"/>
          </a:p>
          <a:p>
            <a:pPr marL="0" indent="0">
              <a:buNone/>
            </a:pPr>
            <a:r>
              <a:rPr lang="en-US" sz="2800" u="sng" dirty="0"/>
              <a:t>What are the functions of speaking in tongues</a:t>
            </a:r>
            <a:r>
              <a:rPr lang="en-US" sz="2800" dirty="0"/>
              <a:t>?</a:t>
            </a:r>
          </a:p>
          <a:p>
            <a:r>
              <a:rPr lang="en-US" sz="2800" dirty="0"/>
              <a:t>The initial physical evidence of baptism in the Holy Spirit</a:t>
            </a:r>
          </a:p>
          <a:p>
            <a:r>
              <a:rPr lang="en-US" sz="2800" dirty="0"/>
              <a:t>Praying in private for personal growth – edifies </a:t>
            </a:r>
          </a:p>
          <a:p>
            <a:r>
              <a:rPr lang="en-US" sz="2800" dirty="0"/>
              <a:t>Public use of tongues as one of the gifts of the Spirit </a:t>
            </a:r>
            <a:r>
              <a:rPr lang="en-US" sz="2400" dirty="0"/>
              <a:t>(I Cor 12-14)</a:t>
            </a:r>
          </a:p>
          <a:p>
            <a:endParaRPr lang="en-US" sz="2800" dirty="0"/>
          </a:p>
        </p:txBody>
      </p:sp>
    </p:spTree>
    <p:extLst>
      <p:ext uri="{BB962C8B-B14F-4D97-AF65-F5344CB8AC3E}">
        <p14:creationId xmlns:p14="http://schemas.microsoft.com/office/powerpoint/2010/main" val="128953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107</TotalTime>
  <Words>816</Words>
  <Application>Microsoft Macintosh PowerPoint</Application>
  <PresentationFormat>Widescreen</PresentationFormat>
  <Paragraphs>30</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Century Gothic</vt:lpstr>
      <vt:lpstr>Wingdings 3</vt:lpstr>
      <vt:lpstr>Ion</vt:lpstr>
      <vt:lpstr>#7 Baptism in the Holy Spirit           And #8 Speaking in Tongues</vt:lpstr>
      <vt:lpstr>Doctrinal Statement #7: The baptism in the Holy Spirit</vt:lpstr>
      <vt:lpstr>PowerPoint Presentation</vt:lpstr>
      <vt:lpstr>PowerPoint Presentation</vt:lpstr>
      <vt:lpstr>Note what John the baptizer says, “16 John answered them all, ‘I baptize you with water. But one who is more powerful than I will come, the straps of whose sandals I am not worthy to untie. He will baptize you with the Holy Spirit and fire.’” Luke 3: 16</vt:lpstr>
      <vt:lpstr>Discuss what these verses tell us specifically about the Holy Spirit. How do people benefit from the Holy Spirit being a person? How do people benefit from the Holy Spirit being God?  Acts 15: 28  Romans 8: 26 &amp; 27  I Cor 12: 11  Eph 4: 30 </vt:lpstr>
      <vt:lpstr>PowerPoint Presentation</vt:lpstr>
      <vt:lpstr>PowerPoint Presentation</vt:lpstr>
      <vt:lpstr>#8. Speaking in Tongues – the evidence of the baptism in the Holy Spirit</vt:lpstr>
      <vt:lpstr>Conflict and Confusion:</vt:lpstr>
      <vt:lpstr>Paul’s instruction: “...understand what the Lord’s will is...be filled with the Spirit...” Eph 5: 17 &amp; 18. The baptism in the Holy Spirit is something needed by all believers.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1</cp:revision>
  <dcterms:created xsi:type="dcterms:W3CDTF">2026-07-28T22:58:51Z</dcterms:created>
  <dcterms:modified xsi:type="dcterms:W3CDTF">2026-07-29T00:46:21Z</dcterms:modified>
</cp:coreProperties>
</file>