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69"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60"/>
    <p:restoredTop sz="94659"/>
  </p:normalViewPr>
  <p:slideViewPr>
    <p:cSldViewPr snapToGrid="0">
      <p:cViewPr varScale="1">
        <p:scale>
          <a:sx n="110" d="100"/>
          <a:sy n="110" d="100"/>
        </p:scale>
        <p:origin x="4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8/4/26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8/4/26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8/4/26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8/4/26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8/4/26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8/4/26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8/4/26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4.xml"/><Relationship Id="rId5" Type="http://schemas.openxmlformats.org/officeDocument/2006/relationships/image" Target="../media/image6.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ECF6-F122-0BE4-6D66-C135011F3164}"/>
              </a:ext>
            </a:extLst>
          </p:cNvPr>
          <p:cNvSpPr>
            <a:spLocks noGrp="1"/>
          </p:cNvSpPr>
          <p:nvPr>
            <p:ph type="ctrTitle"/>
          </p:nvPr>
        </p:nvSpPr>
        <p:spPr/>
        <p:txBody>
          <a:bodyPr/>
          <a:lstStyle/>
          <a:p>
            <a:r>
              <a:rPr lang="en-US" dirty="0">
                <a:solidFill>
                  <a:schemeClr val="bg1"/>
                </a:solidFill>
              </a:rPr>
              <a:t>THEO 211	Chapters 8 - 11</a:t>
            </a:r>
          </a:p>
        </p:txBody>
      </p:sp>
      <p:sp>
        <p:nvSpPr>
          <p:cNvPr id="3" name="Subtitle 2">
            <a:extLst>
              <a:ext uri="{FF2B5EF4-FFF2-40B4-BE49-F238E27FC236}">
                <a16:creationId xmlns:a16="http://schemas.microsoft.com/office/drawing/2014/main" id="{6C41A17F-D0D8-CF64-1E15-A0F6E6517BF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85660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BDBE7B-6FA0-46FB-AA52-4426EB35C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0C8B9D-9EB7-4CEE-9F2E-57E91EBF9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83D7DDF-17C0-4989-9770-F2115973E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a:extLst>
              <a:ext uri="{FF2B5EF4-FFF2-40B4-BE49-F238E27FC236}">
                <a16:creationId xmlns:a16="http://schemas.microsoft.com/office/drawing/2014/main" id="{B672E0B8-7D6B-A5E4-7857-CB5BFE29181C}"/>
              </a:ext>
            </a:extLst>
          </p:cNvPr>
          <p:cNvPicPr>
            <a:picLocks noChangeAspect="1"/>
          </p:cNvPicPr>
          <p:nvPr/>
        </p:nvPicPr>
        <p:blipFill>
          <a:blip r:embed="rId2"/>
          <a:srcRect l="9188" t="4527" r="8711" b="9720"/>
          <a:stretch>
            <a:fillRect/>
          </a:stretch>
        </p:blipFill>
        <p:spPr>
          <a:xfrm>
            <a:off x="784013" y="643466"/>
            <a:ext cx="10905067" cy="5681134"/>
          </a:xfrm>
          <a:prstGeom prst="rect">
            <a:avLst/>
          </a:prstGeom>
        </p:spPr>
      </p:pic>
    </p:spTree>
    <p:extLst>
      <p:ext uri="{BB962C8B-B14F-4D97-AF65-F5344CB8AC3E}">
        <p14:creationId xmlns:p14="http://schemas.microsoft.com/office/powerpoint/2010/main" val="205384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F3746-7981-227D-8C35-E025CA5F901F}"/>
              </a:ext>
            </a:extLst>
          </p:cNvPr>
          <p:cNvSpPr>
            <a:spLocks noGrp="1"/>
          </p:cNvSpPr>
          <p:nvPr>
            <p:ph type="title"/>
          </p:nvPr>
        </p:nvSpPr>
        <p:spPr/>
        <p:txBody>
          <a:bodyPr/>
          <a:lstStyle/>
          <a:p>
            <a:pPr algn="ctr"/>
            <a:r>
              <a:rPr lang="en-US" dirty="0"/>
              <a:t>The New Testament Church:</a:t>
            </a:r>
          </a:p>
        </p:txBody>
      </p:sp>
      <p:sp>
        <p:nvSpPr>
          <p:cNvPr id="3" name="Content Placeholder 2">
            <a:extLst>
              <a:ext uri="{FF2B5EF4-FFF2-40B4-BE49-F238E27FC236}">
                <a16:creationId xmlns:a16="http://schemas.microsoft.com/office/drawing/2014/main" id="{44D9B94E-23B0-2F18-90EF-FC372A908E68}"/>
              </a:ext>
            </a:extLst>
          </p:cNvPr>
          <p:cNvSpPr>
            <a:spLocks noGrp="1"/>
          </p:cNvSpPr>
          <p:nvPr>
            <p:ph idx="1"/>
          </p:nvPr>
        </p:nvSpPr>
        <p:spPr/>
        <p:txBody>
          <a:bodyPr/>
          <a:lstStyle/>
          <a:p>
            <a:pPr marL="0" indent="0" algn="ctr">
              <a:buNone/>
            </a:pPr>
            <a:r>
              <a:rPr lang="en-US" sz="3200" dirty="0"/>
              <a:t>The New Testament church is described using three phrases:</a:t>
            </a:r>
          </a:p>
          <a:p>
            <a:pPr marL="0" indent="0" algn="ctr">
              <a:buNone/>
            </a:pPr>
            <a:r>
              <a:rPr lang="en-US" sz="3200" dirty="0"/>
              <a:t>	1. Bride of Christ</a:t>
            </a:r>
          </a:p>
          <a:p>
            <a:pPr marL="0" indent="0" algn="ctr">
              <a:buNone/>
            </a:pPr>
            <a:r>
              <a:rPr lang="en-US" sz="3200" dirty="0"/>
              <a:t>	2. Temple of God</a:t>
            </a:r>
          </a:p>
          <a:p>
            <a:pPr marL="0" indent="0" algn="ctr">
              <a:buNone/>
            </a:pPr>
            <a:r>
              <a:rPr lang="en-US" sz="3200" dirty="0"/>
              <a:t>	3. Body of Christ</a:t>
            </a:r>
          </a:p>
          <a:p>
            <a:pPr marL="0" indent="0" algn="ctr">
              <a:buNone/>
            </a:pPr>
            <a:endParaRPr lang="en-US" dirty="0"/>
          </a:p>
        </p:txBody>
      </p:sp>
    </p:spTree>
    <p:extLst>
      <p:ext uri="{BB962C8B-B14F-4D97-AF65-F5344CB8AC3E}">
        <p14:creationId xmlns:p14="http://schemas.microsoft.com/office/powerpoint/2010/main" val="3467789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95E7A-7F9A-493D-2AF0-9E25A7C05512}"/>
              </a:ext>
            </a:extLst>
          </p:cNvPr>
          <p:cNvSpPr>
            <a:spLocks noGrp="1"/>
          </p:cNvSpPr>
          <p:nvPr>
            <p:ph type="title"/>
          </p:nvPr>
        </p:nvSpPr>
        <p:spPr/>
        <p:txBody>
          <a:bodyPr/>
          <a:lstStyle/>
          <a:p>
            <a:pPr algn="ctr"/>
            <a:r>
              <a:rPr lang="en-US" dirty="0"/>
              <a:t>The Mission of the Church: {WIFE}</a:t>
            </a:r>
          </a:p>
        </p:txBody>
      </p:sp>
      <p:sp>
        <p:nvSpPr>
          <p:cNvPr id="3" name="Content Placeholder 2">
            <a:extLst>
              <a:ext uri="{FF2B5EF4-FFF2-40B4-BE49-F238E27FC236}">
                <a16:creationId xmlns:a16="http://schemas.microsoft.com/office/drawing/2014/main" id="{D32331D5-A159-C5C6-DB54-0686545C370C}"/>
              </a:ext>
            </a:extLst>
          </p:cNvPr>
          <p:cNvSpPr>
            <a:spLocks noGrp="1"/>
          </p:cNvSpPr>
          <p:nvPr>
            <p:ph idx="1"/>
          </p:nvPr>
        </p:nvSpPr>
        <p:spPr>
          <a:xfrm>
            <a:off x="312516" y="2326511"/>
            <a:ext cx="11493661" cy="4352081"/>
          </a:xfrm>
        </p:spPr>
        <p:txBody>
          <a:bodyPr>
            <a:normAutofit lnSpcReduction="10000"/>
          </a:bodyPr>
          <a:lstStyle/>
          <a:p>
            <a:r>
              <a:rPr lang="en-US" sz="2800" dirty="0"/>
              <a:t>Jesus formed the church with a mission. If the church forgets its mission, it loses its value and becomes little more than a social gathering. The Holy Spirit helps the church fulfill four main objectives.</a:t>
            </a:r>
          </a:p>
          <a:p>
            <a:endParaRPr lang="en-US" sz="2400" dirty="0"/>
          </a:p>
          <a:p>
            <a:pPr marL="0" indent="0">
              <a:buNone/>
            </a:pPr>
            <a:r>
              <a:rPr lang="en-US" sz="2800" dirty="0"/>
              <a:t>	1. </a:t>
            </a:r>
            <a:r>
              <a:rPr lang="en-US" sz="2800" b="1" i="1" dirty="0"/>
              <a:t>Evangelize</a:t>
            </a:r>
            <a:r>
              <a:rPr lang="en-US" sz="2800" dirty="0"/>
              <a:t>—to preach or announce the good news</a:t>
            </a:r>
          </a:p>
          <a:p>
            <a:pPr marL="0" indent="0">
              <a:buNone/>
            </a:pPr>
            <a:r>
              <a:rPr lang="en-US" sz="2800" dirty="0"/>
              <a:t>	2. </a:t>
            </a:r>
            <a:r>
              <a:rPr lang="en-US" sz="2800" b="1" i="1" dirty="0"/>
              <a:t>Worship</a:t>
            </a:r>
            <a:r>
              <a:rPr lang="en-US" sz="2800" dirty="0"/>
              <a:t>—to express reverence and adoration for God</a:t>
            </a:r>
          </a:p>
          <a:p>
            <a:pPr marL="0" indent="0">
              <a:buNone/>
            </a:pPr>
            <a:r>
              <a:rPr lang="en-US" sz="2800" dirty="0"/>
              <a:t>	3. </a:t>
            </a:r>
            <a:r>
              <a:rPr lang="en-US" sz="2800" b="1" i="1" dirty="0"/>
              <a:t>Edify</a:t>
            </a:r>
            <a:r>
              <a:rPr lang="en-US" sz="2800" dirty="0"/>
              <a:t>—to build up</a:t>
            </a:r>
          </a:p>
          <a:p>
            <a:pPr marL="0" indent="0">
              <a:buNone/>
            </a:pPr>
            <a:r>
              <a:rPr lang="en-US" sz="2800" dirty="0"/>
              <a:t>	4. </a:t>
            </a:r>
            <a:r>
              <a:rPr lang="en-US" sz="2800" b="1" i="1" dirty="0"/>
              <a:t>Show compassion</a:t>
            </a:r>
            <a:r>
              <a:rPr lang="en-US" sz="2800" dirty="0"/>
              <a:t>—to help those in need</a:t>
            </a:r>
          </a:p>
          <a:p>
            <a:endParaRPr lang="en-US" sz="2400" dirty="0"/>
          </a:p>
          <a:p>
            <a:endParaRPr lang="en-US" dirty="0"/>
          </a:p>
        </p:txBody>
      </p:sp>
    </p:spTree>
    <p:extLst>
      <p:ext uri="{BB962C8B-B14F-4D97-AF65-F5344CB8AC3E}">
        <p14:creationId xmlns:p14="http://schemas.microsoft.com/office/powerpoint/2010/main" val="305762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2C5F9D-C2E8-DF55-6220-41CDDAA57516}"/>
              </a:ext>
            </a:extLst>
          </p:cNvPr>
          <p:cNvSpPr>
            <a:spLocks noGrp="1"/>
          </p:cNvSpPr>
          <p:nvPr>
            <p:ph type="title"/>
          </p:nvPr>
        </p:nvSpPr>
        <p:spPr/>
        <p:txBody>
          <a:bodyPr/>
          <a:lstStyle/>
          <a:p>
            <a:pPr algn="ctr"/>
            <a:r>
              <a:rPr lang="en-US" dirty="0"/>
              <a:t>WIFE</a:t>
            </a:r>
          </a:p>
        </p:txBody>
      </p:sp>
      <p:sp>
        <p:nvSpPr>
          <p:cNvPr id="5" name="Text Placeholder 4">
            <a:extLst>
              <a:ext uri="{FF2B5EF4-FFF2-40B4-BE49-F238E27FC236}">
                <a16:creationId xmlns:a16="http://schemas.microsoft.com/office/drawing/2014/main" id="{80AD1919-F1CA-33D4-915A-DC8BB6D1BB21}"/>
              </a:ext>
            </a:extLst>
          </p:cNvPr>
          <p:cNvSpPr>
            <a:spLocks noGrp="1"/>
          </p:cNvSpPr>
          <p:nvPr>
            <p:ph type="body" idx="1"/>
          </p:nvPr>
        </p:nvSpPr>
        <p:spPr>
          <a:xfrm>
            <a:off x="228979" y="2453031"/>
            <a:ext cx="2386899" cy="576262"/>
          </a:xfrm>
        </p:spPr>
        <p:txBody>
          <a:bodyPr/>
          <a:lstStyle/>
          <a:p>
            <a:pPr algn="ctr"/>
            <a:r>
              <a:rPr lang="en-US" sz="3200" dirty="0">
                <a:solidFill>
                  <a:schemeClr val="tx1"/>
                </a:solidFill>
              </a:rPr>
              <a:t>W</a:t>
            </a:r>
          </a:p>
        </p:txBody>
      </p:sp>
      <p:sp>
        <p:nvSpPr>
          <p:cNvPr id="8" name="Text Placeholder 7">
            <a:extLst>
              <a:ext uri="{FF2B5EF4-FFF2-40B4-BE49-F238E27FC236}">
                <a16:creationId xmlns:a16="http://schemas.microsoft.com/office/drawing/2014/main" id="{7F36878D-269C-A939-7983-99979E79B152}"/>
              </a:ext>
            </a:extLst>
          </p:cNvPr>
          <p:cNvSpPr>
            <a:spLocks noGrp="1"/>
          </p:cNvSpPr>
          <p:nvPr>
            <p:ph type="body" sz="half" idx="15"/>
          </p:nvPr>
        </p:nvSpPr>
        <p:spPr>
          <a:xfrm>
            <a:off x="228978" y="3045338"/>
            <a:ext cx="2386899" cy="2847293"/>
          </a:xfrm>
        </p:spPr>
        <p:txBody>
          <a:bodyPr>
            <a:normAutofit/>
          </a:bodyPr>
          <a:lstStyle/>
          <a:p>
            <a:pPr algn="ctr"/>
            <a:r>
              <a:rPr lang="en-US" sz="2800" dirty="0"/>
              <a:t>Worship</a:t>
            </a:r>
          </a:p>
        </p:txBody>
      </p:sp>
      <p:sp>
        <p:nvSpPr>
          <p:cNvPr id="6" name="Text Placeholder 5">
            <a:extLst>
              <a:ext uri="{FF2B5EF4-FFF2-40B4-BE49-F238E27FC236}">
                <a16:creationId xmlns:a16="http://schemas.microsoft.com/office/drawing/2014/main" id="{7692B9F9-8196-1C06-6F0F-6B5A1C8E2F98}"/>
              </a:ext>
            </a:extLst>
          </p:cNvPr>
          <p:cNvSpPr>
            <a:spLocks noGrp="1"/>
          </p:cNvSpPr>
          <p:nvPr>
            <p:ph type="body" sz="quarter" idx="3"/>
          </p:nvPr>
        </p:nvSpPr>
        <p:spPr>
          <a:xfrm>
            <a:off x="2705852" y="2469076"/>
            <a:ext cx="2491181" cy="576262"/>
          </a:xfrm>
        </p:spPr>
        <p:txBody>
          <a:bodyPr/>
          <a:lstStyle/>
          <a:p>
            <a:pPr algn="ctr"/>
            <a:r>
              <a:rPr lang="en-US" sz="3200" dirty="0">
                <a:solidFill>
                  <a:schemeClr val="tx1"/>
                </a:solidFill>
              </a:rPr>
              <a:t>I</a:t>
            </a:r>
          </a:p>
        </p:txBody>
      </p:sp>
      <p:sp>
        <p:nvSpPr>
          <p:cNvPr id="9" name="Text Placeholder 8">
            <a:extLst>
              <a:ext uri="{FF2B5EF4-FFF2-40B4-BE49-F238E27FC236}">
                <a16:creationId xmlns:a16="http://schemas.microsoft.com/office/drawing/2014/main" id="{97AC9EE2-8BE3-647D-CB87-FDD38A90B2EA}"/>
              </a:ext>
            </a:extLst>
          </p:cNvPr>
          <p:cNvSpPr>
            <a:spLocks noGrp="1"/>
          </p:cNvSpPr>
          <p:nvPr>
            <p:ph type="body" sz="half" idx="16"/>
          </p:nvPr>
        </p:nvSpPr>
        <p:spPr>
          <a:xfrm>
            <a:off x="2705852" y="3045338"/>
            <a:ext cx="2491181" cy="2847293"/>
          </a:xfrm>
        </p:spPr>
        <p:txBody>
          <a:bodyPr>
            <a:normAutofit/>
          </a:bodyPr>
          <a:lstStyle/>
          <a:p>
            <a:pPr algn="ctr"/>
            <a:r>
              <a:rPr lang="en-US" sz="2800" dirty="0"/>
              <a:t>Instruction</a:t>
            </a:r>
          </a:p>
        </p:txBody>
      </p:sp>
      <p:sp>
        <p:nvSpPr>
          <p:cNvPr id="7" name="Text Placeholder 6">
            <a:extLst>
              <a:ext uri="{FF2B5EF4-FFF2-40B4-BE49-F238E27FC236}">
                <a16:creationId xmlns:a16="http://schemas.microsoft.com/office/drawing/2014/main" id="{0741A1D3-64E5-EE46-19B3-87C57C207469}"/>
              </a:ext>
            </a:extLst>
          </p:cNvPr>
          <p:cNvSpPr>
            <a:spLocks noGrp="1"/>
          </p:cNvSpPr>
          <p:nvPr>
            <p:ph type="body" sz="quarter" idx="13"/>
          </p:nvPr>
        </p:nvSpPr>
        <p:spPr>
          <a:xfrm>
            <a:off x="5287007" y="2453031"/>
            <a:ext cx="2641651" cy="576262"/>
          </a:xfrm>
        </p:spPr>
        <p:txBody>
          <a:bodyPr/>
          <a:lstStyle/>
          <a:p>
            <a:pPr algn="ctr"/>
            <a:r>
              <a:rPr lang="en-US" sz="3200" dirty="0">
                <a:solidFill>
                  <a:schemeClr val="tx1"/>
                </a:solidFill>
              </a:rPr>
              <a:t>F</a:t>
            </a:r>
          </a:p>
        </p:txBody>
      </p:sp>
      <p:sp>
        <p:nvSpPr>
          <p:cNvPr id="10" name="Text Placeholder 9">
            <a:extLst>
              <a:ext uri="{FF2B5EF4-FFF2-40B4-BE49-F238E27FC236}">
                <a16:creationId xmlns:a16="http://schemas.microsoft.com/office/drawing/2014/main" id="{C84ED0C1-E3BA-E97F-62BC-304B0012879D}"/>
              </a:ext>
            </a:extLst>
          </p:cNvPr>
          <p:cNvSpPr>
            <a:spLocks noGrp="1"/>
          </p:cNvSpPr>
          <p:nvPr>
            <p:ph type="body" sz="half" idx="17"/>
          </p:nvPr>
        </p:nvSpPr>
        <p:spPr>
          <a:xfrm>
            <a:off x="5213636" y="3045338"/>
            <a:ext cx="2715022" cy="2847293"/>
          </a:xfrm>
        </p:spPr>
        <p:txBody>
          <a:bodyPr>
            <a:normAutofit/>
          </a:bodyPr>
          <a:lstStyle/>
          <a:p>
            <a:pPr algn="ctr"/>
            <a:r>
              <a:rPr lang="en-US" sz="2800" dirty="0"/>
              <a:t>Fellowship</a:t>
            </a:r>
          </a:p>
        </p:txBody>
      </p:sp>
      <p:sp>
        <p:nvSpPr>
          <p:cNvPr id="11" name="TextBox 10">
            <a:extLst>
              <a:ext uri="{FF2B5EF4-FFF2-40B4-BE49-F238E27FC236}">
                <a16:creationId xmlns:a16="http://schemas.microsoft.com/office/drawing/2014/main" id="{CB15CE6E-F320-79CE-0A97-44093A99E282}"/>
              </a:ext>
            </a:extLst>
          </p:cNvPr>
          <p:cNvSpPr txBox="1"/>
          <p:nvPr/>
        </p:nvSpPr>
        <p:spPr>
          <a:xfrm>
            <a:off x="7964077" y="2469076"/>
            <a:ext cx="3044142" cy="584775"/>
          </a:xfrm>
          <a:prstGeom prst="rect">
            <a:avLst/>
          </a:prstGeom>
          <a:noFill/>
        </p:spPr>
        <p:txBody>
          <a:bodyPr wrap="square" rtlCol="0">
            <a:spAutoFit/>
          </a:bodyPr>
          <a:lstStyle/>
          <a:p>
            <a:pPr algn="ctr"/>
            <a:r>
              <a:rPr lang="en-US" sz="3200" dirty="0"/>
              <a:t>E</a:t>
            </a:r>
          </a:p>
        </p:txBody>
      </p:sp>
      <p:pic>
        <p:nvPicPr>
          <p:cNvPr id="12" name="Picture 11">
            <a:extLst>
              <a:ext uri="{FF2B5EF4-FFF2-40B4-BE49-F238E27FC236}">
                <a16:creationId xmlns:a16="http://schemas.microsoft.com/office/drawing/2014/main" id="{89B14A33-FE57-17F7-6DC6-C53B1A071311}"/>
              </a:ext>
            </a:extLst>
          </p:cNvPr>
          <p:cNvPicPr>
            <a:picLocks noChangeAspect="1"/>
          </p:cNvPicPr>
          <p:nvPr/>
        </p:nvPicPr>
        <p:blipFill>
          <a:blip r:embed="rId2"/>
          <a:srcRect t="32707"/>
          <a:stretch>
            <a:fillRect/>
          </a:stretch>
        </p:blipFill>
        <p:spPr>
          <a:xfrm>
            <a:off x="228978" y="3801692"/>
            <a:ext cx="2190750" cy="1804087"/>
          </a:xfrm>
          <a:prstGeom prst="rect">
            <a:avLst/>
          </a:prstGeom>
        </p:spPr>
      </p:pic>
      <p:pic>
        <p:nvPicPr>
          <p:cNvPr id="13" name="Picture 12">
            <a:extLst>
              <a:ext uri="{FF2B5EF4-FFF2-40B4-BE49-F238E27FC236}">
                <a16:creationId xmlns:a16="http://schemas.microsoft.com/office/drawing/2014/main" id="{67C0A411-EE4F-2C6A-5BBE-2764F01F2298}"/>
              </a:ext>
            </a:extLst>
          </p:cNvPr>
          <p:cNvPicPr>
            <a:picLocks noChangeAspect="1"/>
          </p:cNvPicPr>
          <p:nvPr/>
        </p:nvPicPr>
        <p:blipFill>
          <a:blip r:embed="rId3"/>
          <a:stretch>
            <a:fillRect/>
          </a:stretch>
        </p:blipFill>
        <p:spPr>
          <a:xfrm>
            <a:off x="2645356" y="3605555"/>
            <a:ext cx="2386899" cy="2627605"/>
          </a:xfrm>
          <a:prstGeom prst="rect">
            <a:avLst/>
          </a:prstGeom>
        </p:spPr>
      </p:pic>
      <p:pic>
        <p:nvPicPr>
          <p:cNvPr id="15" name="Picture 14">
            <a:extLst>
              <a:ext uri="{FF2B5EF4-FFF2-40B4-BE49-F238E27FC236}">
                <a16:creationId xmlns:a16="http://schemas.microsoft.com/office/drawing/2014/main" id="{90006E2E-830A-6528-B428-D9ADEF5F9AE7}"/>
              </a:ext>
            </a:extLst>
          </p:cNvPr>
          <p:cNvPicPr>
            <a:picLocks noChangeAspect="1"/>
          </p:cNvPicPr>
          <p:nvPr/>
        </p:nvPicPr>
        <p:blipFill>
          <a:blip r:embed="rId4"/>
          <a:srcRect l="7160" t="25636" b="12322"/>
          <a:stretch>
            <a:fillRect/>
          </a:stretch>
        </p:blipFill>
        <p:spPr>
          <a:xfrm>
            <a:off x="5197033" y="3630113"/>
            <a:ext cx="2592729" cy="2296276"/>
          </a:xfrm>
          <a:prstGeom prst="rect">
            <a:avLst/>
          </a:prstGeom>
        </p:spPr>
      </p:pic>
      <p:pic>
        <p:nvPicPr>
          <p:cNvPr id="16" name="Picture 15">
            <a:extLst>
              <a:ext uri="{FF2B5EF4-FFF2-40B4-BE49-F238E27FC236}">
                <a16:creationId xmlns:a16="http://schemas.microsoft.com/office/drawing/2014/main" id="{23FA1E8A-D1C9-A74E-0DC4-2C7D0967925B}"/>
              </a:ext>
            </a:extLst>
          </p:cNvPr>
          <p:cNvPicPr>
            <a:picLocks noChangeAspect="1"/>
          </p:cNvPicPr>
          <p:nvPr/>
        </p:nvPicPr>
        <p:blipFill>
          <a:blip r:embed="rId5"/>
          <a:srcRect b="25105"/>
          <a:stretch>
            <a:fillRect/>
          </a:stretch>
        </p:blipFill>
        <p:spPr>
          <a:xfrm>
            <a:off x="7806365" y="3605555"/>
            <a:ext cx="3987800" cy="2320834"/>
          </a:xfrm>
          <a:prstGeom prst="rect">
            <a:avLst/>
          </a:prstGeom>
        </p:spPr>
      </p:pic>
      <p:sp>
        <p:nvSpPr>
          <p:cNvPr id="17" name="TextBox 16">
            <a:extLst>
              <a:ext uri="{FF2B5EF4-FFF2-40B4-BE49-F238E27FC236}">
                <a16:creationId xmlns:a16="http://schemas.microsoft.com/office/drawing/2014/main" id="{E0209739-4C7B-0242-1087-3BC6A5946E12}"/>
              </a:ext>
            </a:extLst>
          </p:cNvPr>
          <p:cNvSpPr txBox="1"/>
          <p:nvPr/>
        </p:nvSpPr>
        <p:spPr>
          <a:xfrm>
            <a:off x="7806365" y="3082335"/>
            <a:ext cx="3588152" cy="523220"/>
          </a:xfrm>
          <a:prstGeom prst="rect">
            <a:avLst/>
          </a:prstGeom>
          <a:noFill/>
        </p:spPr>
        <p:txBody>
          <a:bodyPr wrap="square" rtlCol="0">
            <a:spAutoFit/>
          </a:bodyPr>
          <a:lstStyle/>
          <a:p>
            <a:pPr algn="ctr"/>
            <a:r>
              <a:rPr lang="en-US" sz="2800" dirty="0"/>
              <a:t>Evangelism</a:t>
            </a:r>
          </a:p>
        </p:txBody>
      </p:sp>
    </p:spTree>
    <p:extLst>
      <p:ext uri="{BB962C8B-B14F-4D97-AF65-F5344CB8AC3E}">
        <p14:creationId xmlns:p14="http://schemas.microsoft.com/office/powerpoint/2010/main" val="1408959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70A2BEB-2A66-9125-B393-C08A31E5A323}"/>
              </a:ext>
            </a:extLst>
          </p:cNvPr>
          <p:cNvSpPr>
            <a:spLocks noGrp="1"/>
          </p:cNvSpPr>
          <p:nvPr>
            <p:ph type="title"/>
          </p:nvPr>
        </p:nvSpPr>
        <p:spPr>
          <a:xfrm>
            <a:off x="1219200" y="1111170"/>
            <a:ext cx="8761413" cy="706056"/>
          </a:xfrm>
        </p:spPr>
        <p:txBody>
          <a:bodyPr/>
          <a:lstStyle/>
          <a:p>
            <a:pPr algn="ctr"/>
            <a:r>
              <a:rPr lang="en-US" b="1" dirty="0"/>
              <a:t>Edification</a:t>
            </a:r>
            <a:br>
              <a:rPr lang="en-US" dirty="0"/>
            </a:br>
            <a:endParaRPr lang="en-US" dirty="0"/>
          </a:p>
        </p:txBody>
      </p:sp>
      <p:sp>
        <p:nvSpPr>
          <p:cNvPr id="10" name="Content Placeholder 9">
            <a:extLst>
              <a:ext uri="{FF2B5EF4-FFF2-40B4-BE49-F238E27FC236}">
                <a16:creationId xmlns:a16="http://schemas.microsoft.com/office/drawing/2014/main" id="{48871747-AA62-D8D6-2D97-76D36FE44398}"/>
              </a:ext>
            </a:extLst>
          </p:cNvPr>
          <p:cNvSpPr>
            <a:spLocks noGrp="1"/>
          </p:cNvSpPr>
          <p:nvPr>
            <p:ph idx="1"/>
          </p:nvPr>
        </p:nvSpPr>
        <p:spPr>
          <a:xfrm>
            <a:off x="196770" y="2280213"/>
            <a:ext cx="11644131" cy="4305782"/>
          </a:xfrm>
        </p:spPr>
        <p:txBody>
          <a:bodyPr>
            <a:normAutofit/>
          </a:bodyPr>
          <a:lstStyle/>
          <a:p>
            <a:pPr marL="0" indent="0">
              <a:buNone/>
            </a:pPr>
            <a:r>
              <a:rPr lang="en-US" sz="2800" dirty="0"/>
              <a:t>“Christ himself gave the apostles, the prophets, the evangelists, the pastors and teachers, to equip his people for works of service, so that the body of Christ may be built up until we all reach unity in the faith and in the knowledge of the Son of God and become mature, attaining to the whole measure of the fullness of Christ” (Ephesians 4:11–13).</a:t>
            </a:r>
          </a:p>
          <a:p>
            <a:pPr marL="0" indent="0">
              <a:buNone/>
            </a:pPr>
            <a:endParaRPr lang="en-US" sz="2800" dirty="0"/>
          </a:p>
          <a:p>
            <a:pPr marL="0" indent="0">
              <a:buNone/>
            </a:pPr>
            <a:r>
              <a:rPr lang="en-US" sz="2800" dirty="0"/>
              <a:t>God wants believers to build each other up into mature saints</a:t>
            </a:r>
            <a:r>
              <a:rPr lang="en-US" dirty="0"/>
              <a:t>.</a:t>
            </a:r>
          </a:p>
          <a:p>
            <a:endParaRPr lang="en-US" dirty="0"/>
          </a:p>
        </p:txBody>
      </p:sp>
    </p:spTree>
    <p:extLst>
      <p:ext uri="{BB962C8B-B14F-4D97-AF65-F5344CB8AC3E}">
        <p14:creationId xmlns:p14="http://schemas.microsoft.com/office/powerpoint/2010/main" val="349034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EF9E-228C-82D4-FF3A-95CD437E6855}"/>
              </a:ext>
            </a:extLst>
          </p:cNvPr>
          <p:cNvSpPr>
            <a:spLocks noGrp="1"/>
          </p:cNvSpPr>
          <p:nvPr>
            <p:ph type="title"/>
          </p:nvPr>
        </p:nvSpPr>
        <p:spPr/>
        <p:txBody>
          <a:bodyPr/>
          <a:lstStyle/>
          <a:p>
            <a:pPr algn="ctr"/>
            <a:r>
              <a:rPr lang="en-US" dirty="0"/>
              <a:t>Eph 4</a:t>
            </a:r>
          </a:p>
        </p:txBody>
      </p:sp>
      <p:sp>
        <p:nvSpPr>
          <p:cNvPr id="3" name="Content Placeholder 2">
            <a:extLst>
              <a:ext uri="{FF2B5EF4-FFF2-40B4-BE49-F238E27FC236}">
                <a16:creationId xmlns:a16="http://schemas.microsoft.com/office/drawing/2014/main" id="{6F383021-C653-E53E-9B31-A9A28D013DE3}"/>
              </a:ext>
            </a:extLst>
          </p:cNvPr>
          <p:cNvSpPr>
            <a:spLocks noGrp="1"/>
          </p:cNvSpPr>
          <p:nvPr>
            <p:ph idx="1"/>
          </p:nvPr>
        </p:nvSpPr>
        <p:spPr>
          <a:xfrm>
            <a:off x="586450" y="2892868"/>
            <a:ext cx="11019099" cy="3416300"/>
          </a:xfrm>
        </p:spPr>
        <p:txBody>
          <a:bodyPr>
            <a:normAutofit/>
          </a:bodyPr>
          <a:lstStyle/>
          <a:p>
            <a:r>
              <a:rPr lang="en-US" sz="2800" dirty="0"/>
              <a:t>Apostles: sent one</a:t>
            </a:r>
          </a:p>
          <a:p>
            <a:r>
              <a:rPr lang="en-US" sz="2800" dirty="0"/>
              <a:t>Prophets: one who speaks to God for the people and one who speaks to the people for God</a:t>
            </a:r>
          </a:p>
          <a:p>
            <a:r>
              <a:rPr lang="en-US" sz="2800" dirty="0"/>
              <a:t>Evangelists: one with the gift of winning lost souls</a:t>
            </a:r>
          </a:p>
          <a:p>
            <a:r>
              <a:rPr lang="en-US" sz="2800" dirty="0"/>
              <a:t>Pastors: one who feeds His sheep</a:t>
            </a:r>
          </a:p>
          <a:p>
            <a:r>
              <a:rPr lang="en-US" sz="2800" dirty="0"/>
              <a:t>Teacher: one anointed to unfold and share His Word</a:t>
            </a:r>
          </a:p>
          <a:p>
            <a:endParaRPr lang="en-US" sz="2800" dirty="0"/>
          </a:p>
        </p:txBody>
      </p:sp>
    </p:spTree>
    <p:extLst>
      <p:ext uri="{BB962C8B-B14F-4D97-AF65-F5344CB8AC3E}">
        <p14:creationId xmlns:p14="http://schemas.microsoft.com/office/powerpoint/2010/main" val="120089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69E119E-2BB8-5F1A-911F-ACE3D17F0FEE}"/>
              </a:ext>
            </a:extLst>
          </p:cNvPr>
          <p:cNvSpPr>
            <a:spLocks noGrp="1"/>
          </p:cNvSpPr>
          <p:nvPr>
            <p:ph type="title"/>
          </p:nvPr>
        </p:nvSpPr>
        <p:spPr/>
        <p:txBody>
          <a:bodyPr/>
          <a:lstStyle/>
          <a:p>
            <a:pPr algn="ctr"/>
            <a:r>
              <a:rPr lang="en-US" dirty="0"/>
              <a:t>#11. The Ministry</a:t>
            </a:r>
          </a:p>
        </p:txBody>
      </p:sp>
      <p:sp>
        <p:nvSpPr>
          <p:cNvPr id="10" name="Content Placeholder 9">
            <a:extLst>
              <a:ext uri="{FF2B5EF4-FFF2-40B4-BE49-F238E27FC236}">
                <a16:creationId xmlns:a16="http://schemas.microsoft.com/office/drawing/2014/main" id="{FD2D67E6-460F-7E68-ABA0-5063D7BA04E4}"/>
              </a:ext>
            </a:extLst>
          </p:cNvPr>
          <p:cNvSpPr>
            <a:spLocks noGrp="1"/>
          </p:cNvSpPr>
          <p:nvPr>
            <p:ph idx="1"/>
          </p:nvPr>
        </p:nvSpPr>
        <p:spPr>
          <a:xfrm>
            <a:off x="497712" y="2244684"/>
            <a:ext cx="11435787" cy="4422334"/>
          </a:xfrm>
        </p:spPr>
        <p:txBody>
          <a:bodyPr>
            <a:normAutofit/>
          </a:bodyPr>
          <a:lstStyle/>
          <a:p>
            <a:r>
              <a:rPr lang="en-US" sz="2800" dirty="0"/>
              <a:t>A divinely called and scripturally ordained ministry has been provided by our Lord for the fourfold purpose of leading the Church in: (1) evangelization of the world (Mark 16:15–20), </a:t>
            </a:r>
          </a:p>
          <a:p>
            <a:r>
              <a:rPr lang="en-US" sz="2800" dirty="0"/>
              <a:t>(2) worship of God (John 4:23–24), </a:t>
            </a:r>
          </a:p>
          <a:p>
            <a:r>
              <a:rPr lang="en-US" sz="2800" dirty="0"/>
              <a:t>(3) building a Body of saints being perfected in the image of His Son (Ephesians 4:11,16), and </a:t>
            </a:r>
          </a:p>
          <a:p>
            <a:r>
              <a:rPr lang="en-US" sz="2800" dirty="0"/>
              <a:t>(4) meeting human need with ministries of love and compassion (Psalm 112:9; Galatians 2:10; 6:10; James 1:27).</a:t>
            </a:r>
          </a:p>
          <a:p>
            <a:endParaRPr lang="en-US" dirty="0"/>
          </a:p>
        </p:txBody>
      </p:sp>
    </p:spTree>
    <p:extLst>
      <p:ext uri="{BB962C8B-B14F-4D97-AF65-F5344CB8AC3E}">
        <p14:creationId xmlns:p14="http://schemas.microsoft.com/office/powerpoint/2010/main" val="4042296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E0DB-1724-1B57-0435-148757333807}"/>
              </a:ext>
            </a:extLst>
          </p:cNvPr>
          <p:cNvSpPr>
            <a:spLocks noGrp="1"/>
          </p:cNvSpPr>
          <p:nvPr>
            <p:ph type="title"/>
          </p:nvPr>
        </p:nvSpPr>
        <p:spPr>
          <a:xfrm>
            <a:off x="1154954" y="613457"/>
            <a:ext cx="9296985" cy="1400537"/>
          </a:xfrm>
        </p:spPr>
        <p:txBody>
          <a:bodyPr anchor="t"/>
          <a:lstStyle/>
          <a:p>
            <a:r>
              <a:rPr lang="en-US" sz="2800" b="1" i="1" dirty="0"/>
              <a:t>Minister</a:t>
            </a:r>
            <a:r>
              <a:rPr lang="en-US" sz="2800" b="1" dirty="0"/>
              <a:t>—</a:t>
            </a:r>
            <a:r>
              <a:rPr lang="en-US" sz="2800" dirty="0"/>
              <a:t>The Greek word for minister (</a:t>
            </a:r>
            <a:r>
              <a:rPr lang="en-US" sz="2800" i="1" dirty="0"/>
              <a:t>diakonos</a:t>
            </a:r>
            <a:r>
              <a:rPr lang="en-US" sz="2800" dirty="0"/>
              <a:t>) means “a servant” or “one who serves.”</a:t>
            </a:r>
            <a:br>
              <a:rPr lang="en-US" sz="2800" dirty="0"/>
            </a:br>
            <a:endParaRPr lang="en-US" sz="2800" dirty="0"/>
          </a:p>
        </p:txBody>
      </p:sp>
      <p:sp>
        <p:nvSpPr>
          <p:cNvPr id="3" name="Content Placeholder 2">
            <a:extLst>
              <a:ext uri="{FF2B5EF4-FFF2-40B4-BE49-F238E27FC236}">
                <a16:creationId xmlns:a16="http://schemas.microsoft.com/office/drawing/2014/main" id="{18C38EE5-0C28-34D0-F852-D602B819E61A}"/>
              </a:ext>
            </a:extLst>
          </p:cNvPr>
          <p:cNvSpPr>
            <a:spLocks noGrp="1"/>
          </p:cNvSpPr>
          <p:nvPr>
            <p:ph idx="1"/>
          </p:nvPr>
        </p:nvSpPr>
        <p:spPr>
          <a:xfrm>
            <a:off x="324091" y="2013995"/>
            <a:ext cx="11528385" cy="4710896"/>
          </a:xfrm>
        </p:spPr>
        <p:txBody>
          <a:bodyPr>
            <a:normAutofit fontScale="85000" lnSpcReduction="10000"/>
          </a:bodyPr>
          <a:lstStyle/>
          <a:p>
            <a:pPr marL="0" indent="0">
              <a:buNone/>
            </a:pPr>
            <a:endParaRPr lang="en-US" sz="2400" dirty="0"/>
          </a:p>
          <a:p>
            <a:r>
              <a:rPr lang="en-US" sz="3000" b="1" i="1" dirty="0"/>
              <a:t>Priesthood</a:t>
            </a:r>
            <a:r>
              <a:rPr lang="en-US" sz="3000" dirty="0"/>
              <a:t>—In the Old Testament, ministry was led by the priests. They served as mediators between God and people. The priesthood was reserved for a chosen few. In the New Testament, that changed. Jesus became the eternal High Priest, allowing us access to God directly. First Peter 2:5 maintains that God’s people are priests as well (so does verse 9).</a:t>
            </a:r>
          </a:p>
          <a:p>
            <a:endParaRPr lang="en-US" sz="3000" dirty="0"/>
          </a:p>
          <a:p>
            <a:r>
              <a:rPr lang="en-US" sz="3000" dirty="0"/>
              <a:t>This means that (1) all Christians can come into God’s presence, and (2) all Christians can be God’s representatives and accomplish His purposes through various ministries. </a:t>
            </a:r>
            <a:r>
              <a:rPr lang="en-US" sz="3000" u="sng" dirty="0"/>
              <a:t>Christian service and a calling</a:t>
            </a:r>
          </a:p>
          <a:p>
            <a:pPr marL="0" indent="0">
              <a:buNone/>
            </a:pPr>
            <a:endParaRPr lang="en-US" dirty="0"/>
          </a:p>
        </p:txBody>
      </p:sp>
    </p:spTree>
    <p:extLst>
      <p:ext uri="{BB962C8B-B14F-4D97-AF65-F5344CB8AC3E}">
        <p14:creationId xmlns:p14="http://schemas.microsoft.com/office/powerpoint/2010/main" val="3464953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F764-D328-B0D0-6396-23BD470FF31A}"/>
              </a:ext>
            </a:extLst>
          </p:cNvPr>
          <p:cNvSpPr>
            <a:spLocks noGrp="1"/>
          </p:cNvSpPr>
          <p:nvPr>
            <p:ph type="title"/>
          </p:nvPr>
        </p:nvSpPr>
        <p:spPr/>
        <p:txBody>
          <a:bodyPr/>
          <a:lstStyle/>
          <a:p>
            <a:pPr algn="ctr"/>
            <a:r>
              <a:rPr lang="en-US" dirty="0"/>
              <a:t>#12 Divine Healing</a:t>
            </a:r>
          </a:p>
        </p:txBody>
      </p:sp>
      <p:sp>
        <p:nvSpPr>
          <p:cNvPr id="3" name="Content Placeholder 2">
            <a:extLst>
              <a:ext uri="{FF2B5EF4-FFF2-40B4-BE49-F238E27FC236}">
                <a16:creationId xmlns:a16="http://schemas.microsoft.com/office/drawing/2014/main" id="{FC80B6B9-C14F-9EB2-1275-E74B4173C865}"/>
              </a:ext>
            </a:extLst>
          </p:cNvPr>
          <p:cNvSpPr>
            <a:spLocks noGrp="1"/>
          </p:cNvSpPr>
          <p:nvPr>
            <p:ph idx="1"/>
          </p:nvPr>
        </p:nvSpPr>
        <p:spPr>
          <a:xfrm>
            <a:off x="196770" y="2603500"/>
            <a:ext cx="11736729" cy="3416300"/>
          </a:xfrm>
        </p:spPr>
        <p:txBody>
          <a:bodyPr/>
          <a:lstStyle/>
          <a:p>
            <a:pPr marL="0" indent="0">
              <a:buNone/>
            </a:pPr>
            <a:r>
              <a:rPr lang="en-US" sz="2800" dirty="0"/>
              <a:t>Divine healing is an integral part of the gospel. Deliverance from sickness is provided for in the Atonement, and is the privilege of all believers (Is 53:4–5; Matt 8:16–17; James 5:14–16).</a:t>
            </a:r>
          </a:p>
          <a:p>
            <a:pPr marL="0" indent="0">
              <a:buNone/>
            </a:pPr>
            <a:endParaRPr lang="en-US" sz="2800" dirty="0"/>
          </a:p>
          <a:p>
            <a:pPr marL="0" indent="0">
              <a:buNone/>
            </a:pPr>
            <a:r>
              <a:rPr lang="en-US" sz="2800" i="1" dirty="0"/>
              <a:t>Through the sin of Adam and Eve sickness and all the difficulties of our lives, go back to that incident.</a:t>
            </a:r>
            <a:endParaRPr lang="en-US" sz="2800" dirty="0"/>
          </a:p>
          <a:p>
            <a:pPr marL="0" indent="0">
              <a:buNone/>
            </a:pPr>
            <a:endParaRPr lang="en-US" sz="2800" dirty="0"/>
          </a:p>
          <a:p>
            <a:pPr marL="0" indent="0">
              <a:buNone/>
            </a:pPr>
            <a:endParaRPr lang="en-US" dirty="0"/>
          </a:p>
        </p:txBody>
      </p:sp>
    </p:spTree>
    <p:extLst>
      <p:ext uri="{BB962C8B-B14F-4D97-AF65-F5344CB8AC3E}">
        <p14:creationId xmlns:p14="http://schemas.microsoft.com/office/powerpoint/2010/main" val="877917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DE4E-3AAB-189D-5318-634BE17D9F51}"/>
              </a:ext>
            </a:extLst>
          </p:cNvPr>
          <p:cNvSpPr>
            <a:spLocks noGrp="1"/>
          </p:cNvSpPr>
          <p:nvPr>
            <p:ph type="title"/>
          </p:nvPr>
        </p:nvSpPr>
        <p:spPr/>
        <p:txBody>
          <a:bodyPr/>
          <a:lstStyle/>
          <a:p>
            <a:pPr algn="ctr"/>
            <a:r>
              <a:rPr lang="en-US" dirty="0"/>
              <a:t>Causes of Sickness</a:t>
            </a:r>
          </a:p>
        </p:txBody>
      </p:sp>
      <p:sp>
        <p:nvSpPr>
          <p:cNvPr id="3" name="Content Placeholder 2">
            <a:extLst>
              <a:ext uri="{FF2B5EF4-FFF2-40B4-BE49-F238E27FC236}">
                <a16:creationId xmlns:a16="http://schemas.microsoft.com/office/drawing/2014/main" id="{C9C84A8F-B701-5D98-75B5-2D6F718545AE}"/>
              </a:ext>
            </a:extLst>
          </p:cNvPr>
          <p:cNvSpPr>
            <a:spLocks noGrp="1"/>
          </p:cNvSpPr>
          <p:nvPr>
            <p:ph idx="1"/>
          </p:nvPr>
        </p:nvSpPr>
        <p:spPr>
          <a:xfrm>
            <a:off x="520862" y="2603499"/>
            <a:ext cx="11146420" cy="3878323"/>
          </a:xfrm>
        </p:spPr>
        <p:txBody>
          <a:bodyPr/>
          <a:lstStyle/>
          <a:p>
            <a:pPr marL="0" indent="0">
              <a:buNone/>
            </a:pPr>
            <a:r>
              <a:rPr lang="en-US" sz="2800" dirty="0"/>
              <a:t>▪ Personal sin (1 Corinthians 11:29-32)</a:t>
            </a:r>
          </a:p>
          <a:p>
            <a:pPr marL="0" indent="0">
              <a:buNone/>
            </a:pPr>
            <a:r>
              <a:rPr lang="en-US" sz="2800" dirty="0"/>
              <a:t>▪ Demonic attack (Luke 13:11)</a:t>
            </a:r>
          </a:p>
          <a:p>
            <a:pPr marL="0" indent="0">
              <a:buNone/>
            </a:pPr>
            <a:r>
              <a:rPr lang="en-US" sz="2800" dirty="0"/>
              <a:t>▪ The curse on humankind</a:t>
            </a:r>
          </a:p>
          <a:p>
            <a:pPr marL="0" indent="0">
              <a:buNone/>
            </a:pPr>
            <a:r>
              <a:rPr lang="en-US" sz="2800" dirty="0"/>
              <a:t>▪ Malnutrition / poverty</a:t>
            </a:r>
          </a:p>
          <a:p>
            <a:pPr marL="0" indent="0">
              <a:buNone/>
            </a:pPr>
            <a:r>
              <a:rPr lang="en-US" sz="2800" dirty="0"/>
              <a:t>▪ The aging process (Hebrews 9:27)</a:t>
            </a:r>
          </a:p>
          <a:p>
            <a:pPr marL="0" indent="0">
              <a:buNone/>
            </a:pPr>
            <a:r>
              <a:rPr lang="en-US" sz="2800" dirty="0"/>
              <a:t>* Psalms 103: 3, “He Who forgives all your sins and heals all your diseases”</a:t>
            </a:r>
          </a:p>
          <a:p>
            <a:endParaRPr lang="en-US" dirty="0"/>
          </a:p>
        </p:txBody>
      </p:sp>
    </p:spTree>
    <p:extLst>
      <p:ext uri="{BB962C8B-B14F-4D97-AF65-F5344CB8AC3E}">
        <p14:creationId xmlns:p14="http://schemas.microsoft.com/office/powerpoint/2010/main" val="4060858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C1E1-212B-11EC-E9C0-8A951AE5C6DE}"/>
              </a:ext>
            </a:extLst>
          </p:cNvPr>
          <p:cNvSpPr>
            <a:spLocks noGrp="1"/>
          </p:cNvSpPr>
          <p:nvPr>
            <p:ph type="title"/>
          </p:nvPr>
        </p:nvSpPr>
        <p:spPr/>
        <p:txBody>
          <a:bodyPr/>
          <a:lstStyle/>
          <a:p>
            <a:pPr algn="ctr"/>
            <a:r>
              <a:rPr lang="en-US" dirty="0"/>
              <a:t>#9 . Sanctification</a:t>
            </a:r>
          </a:p>
        </p:txBody>
      </p:sp>
      <p:sp>
        <p:nvSpPr>
          <p:cNvPr id="3" name="Content Placeholder 2">
            <a:extLst>
              <a:ext uri="{FF2B5EF4-FFF2-40B4-BE49-F238E27FC236}">
                <a16:creationId xmlns:a16="http://schemas.microsoft.com/office/drawing/2014/main" id="{F58390DD-D7ED-5046-4793-D303EA2D8D77}"/>
              </a:ext>
            </a:extLst>
          </p:cNvPr>
          <p:cNvSpPr>
            <a:spLocks noGrp="1"/>
          </p:cNvSpPr>
          <p:nvPr>
            <p:ph idx="1"/>
          </p:nvPr>
        </p:nvSpPr>
        <p:spPr>
          <a:xfrm>
            <a:off x="370390" y="2326511"/>
            <a:ext cx="11458937" cy="4178461"/>
          </a:xfrm>
        </p:spPr>
        <p:txBody>
          <a:bodyPr>
            <a:normAutofit lnSpcReduction="10000"/>
          </a:bodyPr>
          <a:lstStyle/>
          <a:p>
            <a:pPr marL="0" indent="0">
              <a:buNone/>
            </a:pPr>
            <a:r>
              <a:rPr lang="en-US" sz="2800" dirty="0"/>
              <a:t>Sanctification is an act of separation from that which is evil, and of dedication unto God (Rom 12:1–2; 1 Thess 5:23; Heb 13:12). Scriptures teach a life of “holiness without which no man shall see the Lord” (Heb 12:14). By the power of the Holy Spirit we are able to obey the command: “Be ye holy, for I am holy” (1 Peter 1:15–16). Sanctification is realized in the believer by recognizing his identification with Christ in His death and resurrection, and by faith reckoning daily upon the fact of that union, and by offering every faculty continually to the dominion of the Holy Spirit (Rom 6:1–11,13; 8:1–2,13; Gal 2:20; Philip 2:12–13; 1 Peter 1:5).</a:t>
            </a:r>
          </a:p>
          <a:p>
            <a:pPr marL="0" indent="0">
              <a:buNone/>
            </a:pPr>
            <a:endParaRPr lang="en-US" sz="2800" dirty="0"/>
          </a:p>
        </p:txBody>
      </p:sp>
    </p:spTree>
    <p:extLst>
      <p:ext uri="{BB962C8B-B14F-4D97-AF65-F5344CB8AC3E}">
        <p14:creationId xmlns:p14="http://schemas.microsoft.com/office/powerpoint/2010/main" val="1466876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7B8E8-BAEE-4134-3057-FB0CE7082647}"/>
              </a:ext>
            </a:extLst>
          </p:cNvPr>
          <p:cNvSpPr>
            <a:spLocks noGrp="1"/>
          </p:cNvSpPr>
          <p:nvPr>
            <p:ph type="title"/>
          </p:nvPr>
        </p:nvSpPr>
        <p:spPr/>
        <p:txBody>
          <a:bodyPr/>
          <a:lstStyle/>
          <a:p>
            <a:pPr algn="ctr"/>
            <a:r>
              <a:rPr lang="en-US" dirty="0"/>
              <a:t>Matthew 10: 8</a:t>
            </a:r>
          </a:p>
        </p:txBody>
      </p:sp>
      <p:sp>
        <p:nvSpPr>
          <p:cNvPr id="3" name="Content Placeholder 2">
            <a:extLst>
              <a:ext uri="{FF2B5EF4-FFF2-40B4-BE49-F238E27FC236}">
                <a16:creationId xmlns:a16="http://schemas.microsoft.com/office/drawing/2014/main" id="{29F31439-457C-4519-B15B-301E0C5DD235}"/>
              </a:ext>
            </a:extLst>
          </p:cNvPr>
          <p:cNvSpPr>
            <a:spLocks noGrp="1"/>
          </p:cNvSpPr>
          <p:nvPr>
            <p:ph idx="1"/>
          </p:nvPr>
        </p:nvSpPr>
        <p:spPr/>
        <p:txBody>
          <a:bodyPr>
            <a:normAutofit/>
          </a:bodyPr>
          <a:lstStyle/>
          <a:p>
            <a:pPr marL="0" indent="0" algn="ctr">
              <a:buNone/>
            </a:pPr>
            <a:r>
              <a:rPr lang="en-US" sz="3600" b="1" baseline="30000" dirty="0"/>
              <a:t>8 </a:t>
            </a:r>
            <a:r>
              <a:rPr lang="en-US" sz="3600" dirty="0"/>
              <a:t>Heal the sick, raise the dead, cleanse those who have leprosy, drive out demons. Freely you have received; freely give.</a:t>
            </a:r>
          </a:p>
        </p:txBody>
      </p:sp>
    </p:spTree>
    <p:extLst>
      <p:ext uri="{BB962C8B-B14F-4D97-AF65-F5344CB8AC3E}">
        <p14:creationId xmlns:p14="http://schemas.microsoft.com/office/powerpoint/2010/main" val="35053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415440-4528-78D4-CC2E-635D006A1807}"/>
              </a:ext>
            </a:extLst>
          </p:cNvPr>
          <p:cNvSpPr>
            <a:spLocks noGrp="1"/>
          </p:cNvSpPr>
          <p:nvPr>
            <p:ph type="ctrTitle"/>
          </p:nvPr>
        </p:nvSpPr>
        <p:spPr>
          <a:xfrm>
            <a:off x="736921" y="995423"/>
            <a:ext cx="10718157" cy="5046564"/>
          </a:xfrm>
        </p:spPr>
        <p:txBody>
          <a:bodyPr anchor="t"/>
          <a:lstStyle/>
          <a:p>
            <a:r>
              <a:rPr lang="en-US" sz="2800" u="sng" dirty="0"/>
              <a:t>Hebrews 12:14</a:t>
            </a:r>
            <a:r>
              <a:rPr lang="en-US" sz="2800" dirty="0"/>
              <a:t> reads, “Make every effort to live in peace with all men and to be holy; without holiness no one will see the Lord.”</a:t>
            </a:r>
            <a:br>
              <a:rPr lang="en-US" sz="2800" dirty="0"/>
            </a:br>
            <a:br>
              <a:rPr lang="en-US" sz="2800" dirty="0"/>
            </a:br>
            <a:r>
              <a:rPr lang="en-US" sz="2800" dirty="0"/>
              <a:t>Sanctification targets character. The most important key to success in ministry is one’s character.</a:t>
            </a:r>
            <a:br>
              <a:rPr lang="en-US" sz="2800" dirty="0"/>
            </a:br>
            <a:br>
              <a:rPr lang="en-US" sz="2800" dirty="0"/>
            </a:br>
            <a:r>
              <a:rPr lang="en-US" sz="2800" b="1" i="1" dirty="0"/>
              <a:t>Sanctification</a:t>
            </a:r>
            <a:r>
              <a:rPr lang="en-US" sz="2800" b="1" dirty="0"/>
              <a:t> Defined:</a:t>
            </a:r>
            <a:br>
              <a:rPr lang="en-US" sz="2800" dirty="0"/>
            </a:br>
            <a:r>
              <a:rPr lang="en-US" sz="2800" dirty="0"/>
              <a:t>The central idea of sanctification is separation—being separated from evil and set apart or separated (devoted) to God. Another word for </a:t>
            </a:r>
            <a:r>
              <a:rPr lang="en-US" sz="2800" i="1" dirty="0"/>
              <a:t>sanctify</a:t>
            </a:r>
            <a:r>
              <a:rPr lang="en-US" sz="2800" dirty="0"/>
              <a:t> is </a:t>
            </a:r>
            <a:r>
              <a:rPr lang="en-US" sz="2800" i="1" dirty="0"/>
              <a:t>consecrate.</a:t>
            </a:r>
            <a:br>
              <a:rPr lang="en-US" sz="2800" dirty="0"/>
            </a:br>
            <a:endParaRPr lang="en-US" sz="2800" dirty="0"/>
          </a:p>
        </p:txBody>
      </p:sp>
    </p:spTree>
    <p:extLst>
      <p:ext uri="{BB962C8B-B14F-4D97-AF65-F5344CB8AC3E}">
        <p14:creationId xmlns:p14="http://schemas.microsoft.com/office/powerpoint/2010/main" val="539136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979E7-0A82-DBDE-99F8-319F5B9CD0E8}"/>
              </a:ext>
            </a:extLst>
          </p:cNvPr>
          <p:cNvSpPr>
            <a:spLocks noGrp="1"/>
          </p:cNvSpPr>
          <p:nvPr>
            <p:ph type="title"/>
          </p:nvPr>
        </p:nvSpPr>
        <p:spPr>
          <a:xfrm>
            <a:off x="1154954" y="973668"/>
            <a:ext cx="9308560" cy="706964"/>
          </a:xfrm>
        </p:spPr>
        <p:txBody>
          <a:bodyPr/>
          <a:lstStyle/>
          <a:p>
            <a:r>
              <a:rPr lang="en-US" dirty="0"/>
              <a:t>Holiness, Righteousness &amp; Sanctification:</a:t>
            </a:r>
          </a:p>
        </p:txBody>
      </p:sp>
      <p:sp>
        <p:nvSpPr>
          <p:cNvPr id="3" name="Content Placeholder 2">
            <a:extLst>
              <a:ext uri="{FF2B5EF4-FFF2-40B4-BE49-F238E27FC236}">
                <a16:creationId xmlns:a16="http://schemas.microsoft.com/office/drawing/2014/main" id="{F9962B8A-8D3B-CF69-9B3B-32F6B0C2B043}"/>
              </a:ext>
            </a:extLst>
          </p:cNvPr>
          <p:cNvSpPr>
            <a:spLocks noGrp="1"/>
          </p:cNvSpPr>
          <p:nvPr>
            <p:ph idx="1"/>
          </p:nvPr>
        </p:nvSpPr>
        <p:spPr/>
        <p:txBody>
          <a:bodyPr/>
          <a:lstStyle/>
          <a:p>
            <a:r>
              <a:rPr lang="en-US" sz="2800" dirty="0"/>
              <a:t>Holiness is conformity to divine nature,</a:t>
            </a:r>
          </a:p>
          <a:p>
            <a:endParaRPr lang="en-US" sz="2800" dirty="0"/>
          </a:p>
          <a:p>
            <a:r>
              <a:rPr lang="en-US" sz="2800" dirty="0"/>
              <a:t>Righteousness is conformity to divine law. </a:t>
            </a:r>
          </a:p>
          <a:p>
            <a:endParaRPr lang="en-US" sz="2800" dirty="0"/>
          </a:p>
          <a:p>
            <a:r>
              <a:rPr lang="en-US" sz="2800" dirty="0"/>
              <a:t>Sanctification is the process by which God makes people holy and righteous.</a:t>
            </a:r>
          </a:p>
          <a:p>
            <a:endParaRPr lang="en-US" dirty="0"/>
          </a:p>
        </p:txBody>
      </p:sp>
    </p:spTree>
    <p:extLst>
      <p:ext uri="{BB962C8B-B14F-4D97-AF65-F5344CB8AC3E}">
        <p14:creationId xmlns:p14="http://schemas.microsoft.com/office/powerpoint/2010/main" val="32697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F55C-CE1C-1763-EB5D-4C6A4E58A22C}"/>
              </a:ext>
            </a:extLst>
          </p:cNvPr>
          <p:cNvSpPr>
            <a:spLocks noGrp="1"/>
          </p:cNvSpPr>
          <p:nvPr>
            <p:ph type="title"/>
          </p:nvPr>
        </p:nvSpPr>
        <p:spPr/>
        <p:txBody>
          <a:bodyPr/>
          <a:lstStyle/>
          <a:p>
            <a:r>
              <a:rPr lang="en-US" dirty="0"/>
              <a:t>Instant and Progressive Sanctification</a:t>
            </a:r>
          </a:p>
        </p:txBody>
      </p:sp>
      <p:sp>
        <p:nvSpPr>
          <p:cNvPr id="3" name="Content Placeholder 2">
            <a:extLst>
              <a:ext uri="{FF2B5EF4-FFF2-40B4-BE49-F238E27FC236}">
                <a16:creationId xmlns:a16="http://schemas.microsoft.com/office/drawing/2014/main" id="{10075995-B9E5-3AB7-1B1B-DBA27DF9F99E}"/>
              </a:ext>
            </a:extLst>
          </p:cNvPr>
          <p:cNvSpPr>
            <a:spLocks noGrp="1"/>
          </p:cNvSpPr>
          <p:nvPr>
            <p:ph idx="1"/>
          </p:nvPr>
        </p:nvSpPr>
        <p:spPr>
          <a:xfrm>
            <a:off x="522790" y="2534855"/>
            <a:ext cx="11146420" cy="3935393"/>
          </a:xfrm>
        </p:spPr>
        <p:txBody>
          <a:bodyPr>
            <a:normAutofit/>
          </a:bodyPr>
          <a:lstStyle/>
          <a:p>
            <a:r>
              <a:rPr lang="en-US" sz="3200" i="1" dirty="0"/>
              <a:t>Actual holiness is having God’s holiness visible in our lives to those</a:t>
            </a:r>
            <a:r>
              <a:rPr lang="en-US" sz="3200" dirty="0"/>
              <a:t> </a:t>
            </a:r>
            <a:r>
              <a:rPr lang="en-US" sz="3200" i="1" dirty="0"/>
              <a:t>around us. </a:t>
            </a:r>
          </a:p>
          <a:p>
            <a:r>
              <a:rPr lang="en-US" sz="3200" i="1" dirty="0"/>
              <a:t>Positional holiness is how God sees us: made holy by the</a:t>
            </a:r>
            <a:r>
              <a:rPr lang="en-US" sz="3200" dirty="0"/>
              <a:t> </a:t>
            </a:r>
            <a:r>
              <a:rPr lang="en-US" sz="3200" i="1" dirty="0"/>
              <a:t>blood of Jesus, our sins covered by grace.</a:t>
            </a:r>
          </a:p>
          <a:p>
            <a:r>
              <a:rPr lang="en-US" sz="3200" dirty="0"/>
              <a:t>Sanctification is a cooperative effort between God and us. We cannot be made holy without God’s work in our lives, but we must also do our part.</a:t>
            </a:r>
          </a:p>
          <a:p>
            <a:endParaRPr lang="en-US" sz="3200" dirty="0"/>
          </a:p>
          <a:p>
            <a:endParaRPr lang="en-US" sz="3200" dirty="0"/>
          </a:p>
        </p:txBody>
      </p:sp>
    </p:spTree>
    <p:extLst>
      <p:ext uri="{BB962C8B-B14F-4D97-AF65-F5344CB8AC3E}">
        <p14:creationId xmlns:p14="http://schemas.microsoft.com/office/powerpoint/2010/main" val="6177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46897F-16AD-EDF9-A4C4-C182B4FBA0E2}"/>
              </a:ext>
            </a:extLst>
          </p:cNvPr>
          <p:cNvSpPr>
            <a:spLocks noGrp="1"/>
          </p:cNvSpPr>
          <p:nvPr>
            <p:ph type="ctrTitle"/>
          </p:nvPr>
        </p:nvSpPr>
        <p:spPr>
          <a:xfrm>
            <a:off x="856527" y="798654"/>
            <a:ext cx="10579260" cy="5243331"/>
          </a:xfrm>
        </p:spPr>
        <p:txBody>
          <a:bodyPr anchor="t"/>
          <a:lstStyle/>
          <a:p>
            <a:pPr algn="ctr"/>
            <a:r>
              <a:rPr lang="en-US" sz="2800" b="1" dirty="0">
                <a:solidFill>
                  <a:schemeClr val="bg1"/>
                </a:solidFill>
              </a:rPr>
              <a:t>#10. The Church and Its Mission</a:t>
            </a:r>
            <a:br>
              <a:rPr lang="en-US" sz="2800" b="1" dirty="0">
                <a:solidFill>
                  <a:schemeClr val="bg1"/>
                </a:solidFill>
              </a:rPr>
            </a:br>
            <a:br>
              <a:rPr lang="en-US" sz="2800" dirty="0">
                <a:solidFill>
                  <a:schemeClr val="bg1"/>
                </a:solidFill>
              </a:rPr>
            </a:br>
            <a:r>
              <a:rPr lang="en-US" sz="2800" dirty="0">
                <a:solidFill>
                  <a:schemeClr val="bg1"/>
                </a:solidFill>
              </a:rPr>
              <a:t>The Church is the body of Christ, the habitation of God through the Spirit, with divine appointments for the fulfillment of her Great Commission. Each believer, born of the Spirit, is an integral part of the general assembly and church of the firstborn, which are written in heaven (Ephesians 1:22–23; 2:22; Hebrews 12:23). Since God’s purpose concerning man is to seek and to save that which is lost, to be worshipped by man, to build a body of believers in the image of His Son, and to demonstrate His love and compassion for all the world, </a:t>
            </a:r>
            <a:br>
              <a:rPr lang="en-US" sz="2800" dirty="0">
                <a:solidFill>
                  <a:schemeClr val="bg1"/>
                </a:solidFill>
              </a:rPr>
            </a:br>
            <a:endParaRPr lang="en-US" sz="2800" dirty="0"/>
          </a:p>
        </p:txBody>
      </p:sp>
    </p:spTree>
    <p:extLst>
      <p:ext uri="{BB962C8B-B14F-4D97-AF65-F5344CB8AC3E}">
        <p14:creationId xmlns:p14="http://schemas.microsoft.com/office/powerpoint/2010/main" val="2404482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1FA068-B63D-E479-3DF1-2AFE993C76F2}"/>
              </a:ext>
            </a:extLst>
          </p:cNvPr>
          <p:cNvSpPr>
            <a:spLocks noGrp="1"/>
          </p:cNvSpPr>
          <p:nvPr>
            <p:ph type="ctrTitle"/>
          </p:nvPr>
        </p:nvSpPr>
        <p:spPr>
          <a:xfrm>
            <a:off x="868100" y="671332"/>
            <a:ext cx="10579261" cy="5451676"/>
          </a:xfrm>
        </p:spPr>
        <p:txBody>
          <a:bodyPr anchor="t"/>
          <a:lstStyle/>
          <a:p>
            <a:r>
              <a:rPr lang="en-US" sz="2800" dirty="0"/>
              <a:t>The priority reason for being of the Assemblies of God as part of the Church is:</a:t>
            </a:r>
            <a:br>
              <a:rPr lang="en-US" sz="2800" dirty="0"/>
            </a:br>
            <a:br>
              <a:rPr lang="en-US" sz="2800" dirty="0"/>
            </a:br>
            <a:r>
              <a:rPr lang="en-US" sz="2800" dirty="0"/>
              <a:t>	a. To be an agency of God for evangelizing the world (Acts 1:8; Matt 28:19–20; Mark 16:15–16).</a:t>
            </a:r>
            <a:br>
              <a:rPr lang="en-US" sz="2800" dirty="0"/>
            </a:br>
            <a:r>
              <a:rPr lang="en-US" sz="2800" dirty="0"/>
              <a:t>	b. To be a corporate body in which man may worship God (1 Cor 12:13).</a:t>
            </a:r>
            <a:br>
              <a:rPr lang="en-US" sz="2800" dirty="0"/>
            </a:br>
            <a:r>
              <a:rPr lang="en-US" sz="2800" dirty="0"/>
              <a:t>	c. To be a channel of God’s purpose to build a body of saints being perfected in the image of His Son (Eph   4:11–16; 1 Cor 12:28; 14:12).</a:t>
            </a:r>
            <a:br>
              <a:rPr lang="en-US" sz="2800" dirty="0"/>
            </a:br>
            <a:r>
              <a:rPr lang="en-US" sz="2800" dirty="0"/>
              <a:t>	d. To be a people who demonstrate God’s love and compassion for all the world (Ps 112:9; Gal 2:10; 6:10; James 1:27). </a:t>
            </a:r>
          </a:p>
        </p:txBody>
      </p:sp>
    </p:spTree>
    <p:extLst>
      <p:ext uri="{BB962C8B-B14F-4D97-AF65-F5344CB8AC3E}">
        <p14:creationId xmlns:p14="http://schemas.microsoft.com/office/powerpoint/2010/main" val="339312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E71B74-7A26-93F2-3980-A9FB8C5DFE01}"/>
              </a:ext>
            </a:extLst>
          </p:cNvPr>
          <p:cNvSpPr>
            <a:spLocks noGrp="1"/>
          </p:cNvSpPr>
          <p:nvPr>
            <p:ph type="ctrTitle"/>
          </p:nvPr>
        </p:nvSpPr>
        <p:spPr>
          <a:xfrm>
            <a:off x="684835" y="891251"/>
            <a:ext cx="10822329" cy="5289630"/>
          </a:xfrm>
        </p:spPr>
        <p:txBody>
          <a:bodyPr anchor="t"/>
          <a:lstStyle/>
          <a:p>
            <a:r>
              <a:rPr lang="en-US" sz="2400" dirty="0"/>
              <a:t>The Assemblies of God exists expressly to give continuing emphasis to this reason for being in the New Testament apostolic pattern by teaching and encouraging believers to be baptized in the Holy Spirit. This experience:</a:t>
            </a:r>
            <a:br>
              <a:rPr lang="en-US" sz="2400" dirty="0"/>
            </a:br>
            <a:r>
              <a:rPr lang="en-US" sz="2400" dirty="0"/>
              <a:t>	a. Enables them to evangelize in the power of the Spirit with</a:t>
            </a:r>
            <a:br>
              <a:rPr lang="en-US" sz="2400" dirty="0"/>
            </a:br>
            <a:r>
              <a:rPr lang="en-US" sz="2400" dirty="0"/>
              <a:t>accompanying supernatural signs (Mark 16:15–20; Acts 4:29–31;</a:t>
            </a:r>
            <a:br>
              <a:rPr lang="en-US" sz="2400" dirty="0"/>
            </a:br>
            <a:r>
              <a:rPr lang="en-US" sz="2400" dirty="0"/>
              <a:t>Heb 2:3–4).</a:t>
            </a:r>
            <a:br>
              <a:rPr lang="en-US" sz="2400" dirty="0"/>
            </a:br>
            <a:r>
              <a:rPr lang="en-US" sz="2400" dirty="0"/>
              <a:t>	b. Adds a necessary dimension to a worshipful relationship with God (1 Cor 2:10–16; 1 Cor 12–14).</a:t>
            </a:r>
            <a:br>
              <a:rPr lang="en-US" sz="2400" dirty="0"/>
            </a:br>
            <a:r>
              <a:rPr lang="en-US" sz="2400" dirty="0"/>
              <a:t>	c. Enables them to respond to the full working of the Holy Spirit in expression of fruit and gifts and ministries as in New Testament times for the edifying of the body of Christ and care for the poor and needy of the world (Gal 5:22–26; Matt 25:37–40; Gal 6:10; 1 Cor 14:12; Eph 4:11–12; 1 Cor 12:28; Col 1:29).</a:t>
            </a:r>
            <a:br>
              <a:rPr lang="en-US" dirty="0"/>
            </a:br>
            <a:endParaRPr lang="en-US" sz="2800" dirty="0"/>
          </a:p>
        </p:txBody>
      </p:sp>
    </p:spTree>
    <p:extLst>
      <p:ext uri="{BB962C8B-B14F-4D97-AF65-F5344CB8AC3E}">
        <p14:creationId xmlns:p14="http://schemas.microsoft.com/office/powerpoint/2010/main" val="3176144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5CB6-0DDB-E999-CD27-703AE20E2352}"/>
              </a:ext>
            </a:extLst>
          </p:cNvPr>
          <p:cNvSpPr>
            <a:spLocks noGrp="1"/>
          </p:cNvSpPr>
          <p:nvPr>
            <p:ph type="title"/>
          </p:nvPr>
        </p:nvSpPr>
        <p:spPr>
          <a:xfrm>
            <a:off x="1154954" y="578733"/>
            <a:ext cx="9389583" cy="1504709"/>
          </a:xfrm>
        </p:spPr>
        <p:txBody>
          <a:bodyPr/>
          <a:lstStyle/>
          <a:p>
            <a:pPr algn="ctr"/>
            <a:r>
              <a:rPr lang="en-US" dirty="0"/>
              <a:t>The Church was birthed on the Day of Pentecost!</a:t>
            </a:r>
          </a:p>
        </p:txBody>
      </p:sp>
      <p:sp>
        <p:nvSpPr>
          <p:cNvPr id="3" name="Content Placeholder 2">
            <a:extLst>
              <a:ext uri="{FF2B5EF4-FFF2-40B4-BE49-F238E27FC236}">
                <a16:creationId xmlns:a16="http://schemas.microsoft.com/office/drawing/2014/main" id="{F2620D0F-1E13-AF25-EB17-F02D26B2FEAF}"/>
              </a:ext>
            </a:extLst>
          </p:cNvPr>
          <p:cNvSpPr>
            <a:spLocks noGrp="1"/>
          </p:cNvSpPr>
          <p:nvPr>
            <p:ph idx="1"/>
          </p:nvPr>
        </p:nvSpPr>
        <p:spPr>
          <a:xfrm>
            <a:off x="173620" y="2245489"/>
            <a:ext cx="11563109" cy="4502552"/>
          </a:xfrm>
        </p:spPr>
        <p:txBody>
          <a:bodyPr>
            <a:normAutofit/>
          </a:bodyPr>
          <a:lstStyle/>
          <a:p>
            <a:pPr marL="0" indent="0">
              <a:buNone/>
            </a:pPr>
            <a:r>
              <a:rPr lang="en-US" sz="2400" b="1" dirty="0"/>
              <a:t>Origins of the Term </a:t>
            </a:r>
            <a:r>
              <a:rPr lang="en-US" sz="2400" b="1" i="1" dirty="0"/>
              <a:t>Church</a:t>
            </a:r>
            <a:endParaRPr lang="en-US" sz="2400" dirty="0"/>
          </a:p>
          <a:p>
            <a:pPr marL="0" indent="0">
              <a:buNone/>
            </a:pPr>
            <a:r>
              <a:rPr lang="en-US" sz="2400" dirty="0"/>
              <a:t>The origins of the term </a:t>
            </a:r>
            <a:r>
              <a:rPr lang="en-US" sz="2400" i="1" dirty="0"/>
              <a:t>church</a:t>
            </a:r>
            <a:r>
              <a:rPr lang="en-US" sz="2400" dirty="0"/>
              <a:t> can be traced back to two sources:</a:t>
            </a:r>
          </a:p>
          <a:p>
            <a:pPr marL="0" indent="0">
              <a:buNone/>
            </a:pPr>
            <a:endParaRPr lang="en-US" sz="2400" b="1" i="1" dirty="0"/>
          </a:p>
          <a:p>
            <a:pPr marL="0" indent="0">
              <a:buNone/>
            </a:pPr>
            <a:r>
              <a:rPr lang="en-US" sz="2400" b="1" i="1" dirty="0"/>
              <a:t>Kuriokosi</a:t>
            </a:r>
            <a:r>
              <a:rPr lang="en-US" sz="2400" dirty="0"/>
              <a:t> (Greek) means “belonging to the Lord.” This term was eventually used for the places where people met to worship, since those sites were dedicated to the Lord.</a:t>
            </a:r>
          </a:p>
          <a:p>
            <a:pPr marL="0" indent="0">
              <a:buNone/>
            </a:pPr>
            <a:endParaRPr lang="en-US" sz="2400" dirty="0"/>
          </a:p>
          <a:p>
            <a:pPr marL="0" indent="0">
              <a:buNone/>
            </a:pPr>
            <a:r>
              <a:rPr lang="en-US" sz="2400" b="1" i="1" dirty="0" err="1"/>
              <a:t>Eccklesia</a:t>
            </a:r>
            <a:r>
              <a:rPr lang="en-US" sz="2400" dirty="0"/>
              <a:t> (Greek) means “called out of.” Originally, it referred to a group of men who were called out of their homes or places of work to meet and solve community problems.</a:t>
            </a:r>
          </a:p>
          <a:p>
            <a:pPr marL="0" indent="0">
              <a:buNone/>
            </a:pPr>
            <a:endParaRPr lang="en-US" dirty="0"/>
          </a:p>
        </p:txBody>
      </p:sp>
    </p:spTree>
    <p:extLst>
      <p:ext uri="{BB962C8B-B14F-4D97-AF65-F5344CB8AC3E}">
        <p14:creationId xmlns:p14="http://schemas.microsoft.com/office/powerpoint/2010/main" val="19695519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206</TotalTime>
  <Words>1490</Words>
  <Application>Microsoft Macintosh PowerPoint</Application>
  <PresentationFormat>Widescreen</PresentationFormat>
  <Paragraphs>78</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Century Gothic</vt:lpstr>
      <vt:lpstr>Wingdings 3</vt:lpstr>
      <vt:lpstr>Ion Boardroom</vt:lpstr>
      <vt:lpstr>THEO 211 Chapters 8 - 11</vt:lpstr>
      <vt:lpstr>#9 . Sanctification</vt:lpstr>
      <vt:lpstr>Hebrews 12:14 reads, “Make every effort to live in peace with all men and to be holy; without holiness no one will see the Lord.”  Sanctification targets character. The most important key to success in ministry is one’s character.  Sanctification Defined: The central idea of sanctification is separation—being separated from evil and set apart or separated (devoted) to God. Another word for sanctify is consecrate. </vt:lpstr>
      <vt:lpstr>Holiness, Righteousness &amp; Sanctification:</vt:lpstr>
      <vt:lpstr>Instant and Progressive Sanctification</vt:lpstr>
      <vt:lpstr>#10. The Church and Its Mission  The Church is the body of Christ, the habitation of God through the Spirit, with divine appointments for the fulfillment of her Great Commission. Each believer, born of the Spirit, is an integral part of the general assembly and church of the firstborn, which are written in heaven (Ephesians 1:22–23; 2:22; Hebrews 12:23). Since God’s purpose concerning man is to seek and to save that which is lost, to be worshipped by man, to build a body of believers in the image of His Son, and to demonstrate His love and compassion for all the world,  </vt:lpstr>
      <vt:lpstr>The priority reason for being of the Assemblies of God as part of the Church is:   a. To be an agency of God for evangelizing the world (Acts 1:8; Matt 28:19–20; Mark 16:15–16).  b. To be a corporate body in which man may worship God (1 Cor 12:13).  c. To be a channel of God’s purpose to build a body of saints being perfected in the image of His Son (Eph   4:11–16; 1 Cor 12:28; 14:12).  d. To be a people who demonstrate God’s love and compassion for all the world (Ps 112:9; Gal 2:10; 6:10; James 1:27). </vt:lpstr>
      <vt:lpstr>The Assemblies of God exists expressly to give continuing emphasis to this reason for being in the New Testament apostolic pattern by teaching and encouraging believers to be baptized in the Holy Spirit. This experience:  a. Enables them to evangelize in the power of the Spirit with accompanying supernatural signs (Mark 16:15–20; Acts 4:29–31; Heb 2:3–4).  b. Adds a necessary dimension to a worshipful relationship with God (1 Cor 2:10–16; 1 Cor 12–14).  c. Enables them to respond to the full working of the Holy Spirit in expression of fruit and gifts and ministries as in New Testament times for the edifying of the body of Christ and care for the poor and needy of the world (Gal 5:22–26; Matt 25:37–40; Gal 6:10; 1 Cor 14:12; Eph 4:11–12; 1 Cor 12:28; Col 1:29). </vt:lpstr>
      <vt:lpstr>The Church was birthed on the Day of Pentecost!</vt:lpstr>
      <vt:lpstr>PowerPoint Presentation</vt:lpstr>
      <vt:lpstr>The New Testament Church:</vt:lpstr>
      <vt:lpstr>The Mission of the Church: {WIFE}</vt:lpstr>
      <vt:lpstr>WIFE</vt:lpstr>
      <vt:lpstr>Edification </vt:lpstr>
      <vt:lpstr>Eph 4</vt:lpstr>
      <vt:lpstr>#11. The Ministry</vt:lpstr>
      <vt:lpstr>Minister—The Greek word for minister (diakonos) means “a servant” or “one who serves.” </vt:lpstr>
      <vt:lpstr>#12 Divine Healing</vt:lpstr>
      <vt:lpstr>Causes of Sickness</vt:lpstr>
      <vt:lpstr>Matthew 10: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2</cp:revision>
  <dcterms:created xsi:type="dcterms:W3CDTF">2026-08-04T21:22:55Z</dcterms:created>
  <dcterms:modified xsi:type="dcterms:W3CDTF">2026-08-05T00:48:56Z</dcterms:modified>
</cp:coreProperties>
</file>