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7" r:id="rId2"/>
    <p:sldId id="257" r:id="rId3"/>
    <p:sldId id="263" r:id="rId4"/>
    <p:sldId id="258" r:id="rId5"/>
    <p:sldId id="259" r:id="rId6"/>
    <p:sldId id="260" r:id="rId7"/>
    <p:sldId id="261" r:id="rId8"/>
    <p:sldId id="284" r:id="rId9"/>
    <p:sldId id="264" r:id="rId10"/>
    <p:sldId id="262" r:id="rId11"/>
    <p:sldId id="266" r:id="rId12"/>
    <p:sldId id="275" r:id="rId13"/>
    <p:sldId id="267" r:id="rId14"/>
    <p:sldId id="268" r:id="rId15"/>
    <p:sldId id="269" r:id="rId16"/>
    <p:sldId id="282" r:id="rId17"/>
    <p:sldId id="283" r:id="rId18"/>
    <p:sldId id="271" r:id="rId19"/>
    <p:sldId id="273" r:id="rId20"/>
    <p:sldId id="272" r:id="rId21"/>
    <p:sldId id="274" r:id="rId22"/>
    <p:sldId id="285" r:id="rId23"/>
    <p:sldId id="276" r:id="rId24"/>
    <p:sldId id="277" r:id="rId25"/>
    <p:sldId id="278" r:id="rId26"/>
    <p:sldId id="279" r:id="rId27"/>
    <p:sldId id="280" r:id="rId28"/>
    <p:sldId id="28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DEA2D3-8D97-48EF-A977-0B8469C11F3B}" v="2" dt="2022-09-10T08:37:00.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9415" autoAdjust="0"/>
  </p:normalViewPr>
  <p:slideViewPr>
    <p:cSldViewPr snapToGrid="0">
      <p:cViewPr varScale="1">
        <p:scale>
          <a:sx n="87" d="100"/>
          <a:sy n="87" d="100"/>
        </p:scale>
        <p:origin x="9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D5DEA2D3-8D97-48EF-A977-0B8469C11F3B}"/>
    <pc:docChg chg="addSld delSld modSld">
      <pc:chgData name="Michael Bloomfield" userId="f70212b848e07b29" providerId="LiveId" clId="{D5DEA2D3-8D97-48EF-A977-0B8469C11F3B}" dt="2022-09-10T08:37:01.649" v="26" actId="47"/>
      <pc:docMkLst>
        <pc:docMk/>
      </pc:docMkLst>
      <pc:sldChg chg="del">
        <pc:chgData name="Michael Bloomfield" userId="f70212b848e07b29" providerId="LiveId" clId="{D5DEA2D3-8D97-48EF-A977-0B8469C11F3B}" dt="2022-09-10T08:37:01.649" v="26" actId="47"/>
        <pc:sldMkLst>
          <pc:docMk/>
          <pc:sldMk cId="2968768204" sldId="256"/>
        </pc:sldMkLst>
      </pc:sldChg>
      <pc:sldChg chg="del">
        <pc:chgData name="Michael Bloomfield" userId="f70212b848e07b29" providerId="LiveId" clId="{D5DEA2D3-8D97-48EF-A977-0B8469C11F3B}" dt="2022-09-10T08:36:46.401" v="23" actId="47"/>
        <pc:sldMkLst>
          <pc:docMk/>
          <pc:sldMk cId="1159159664" sldId="286"/>
        </pc:sldMkLst>
      </pc:sldChg>
      <pc:sldChg chg="add">
        <pc:chgData name="Michael Bloomfield" userId="f70212b848e07b29" providerId="LiveId" clId="{D5DEA2D3-8D97-48EF-A977-0B8469C11F3B}" dt="2022-09-10T08:37:00.089" v="25"/>
        <pc:sldMkLst>
          <pc:docMk/>
          <pc:sldMk cId="62506502" sldId="287"/>
        </pc:sldMkLst>
      </pc:sldChg>
      <pc:sldChg chg="modSp add del mod">
        <pc:chgData name="Michael Bloomfield" userId="f70212b848e07b29" providerId="LiveId" clId="{D5DEA2D3-8D97-48EF-A977-0B8469C11F3B}" dt="2022-09-10T08:36:56.004" v="24" actId="2696"/>
        <pc:sldMkLst>
          <pc:docMk/>
          <pc:sldMk cId="2892077077" sldId="287"/>
        </pc:sldMkLst>
        <pc:spChg chg="mod">
          <ac:chgData name="Michael Bloomfield" userId="f70212b848e07b29" providerId="LiveId" clId="{D5DEA2D3-8D97-48EF-A977-0B8469C11F3B}" dt="2022-09-10T08:36:43.703" v="22" actId="6549"/>
          <ac:spMkLst>
            <pc:docMk/>
            <pc:sldMk cId="2892077077" sldId="287"/>
            <ac:spMk id="2" creationId="{1D22ECC2-3443-4317-8053-777A1AEA580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AB7B8-319B-4D91-AE61-BF71616768EB}" type="datetimeFigureOut">
              <a:rPr lang="en-US" smtClean="0"/>
              <a:t>9/10/2022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99A0DF-53A1-482B-A484-88C8CF04E445}" type="slidenum">
              <a:rPr lang="en-US" smtClean="0"/>
              <a:t>‹#›</a:t>
            </a:fld>
            <a:endParaRPr lang="en-US"/>
          </a:p>
        </p:txBody>
      </p:sp>
    </p:spTree>
    <p:extLst>
      <p:ext uri="{BB962C8B-B14F-4D97-AF65-F5344CB8AC3E}">
        <p14:creationId xmlns:p14="http://schemas.microsoft.com/office/powerpoint/2010/main" val="1538500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Reward given to people who exercise tremendous self discipline. </a:t>
            </a:r>
          </a:p>
        </p:txBody>
      </p:sp>
      <p:sp>
        <p:nvSpPr>
          <p:cNvPr id="4" name="Slide Number Placeholder 3"/>
          <p:cNvSpPr>
            <a:spLocks noGrp="1"/>
          </p:cNvSpPr>
          <p:nvPr>
            <p:ph type="sldNum" sz="quarter" idx="5"/>
          </p:nvPr>
        </p:nvSpPr>
        <p:spPr/>
        <p:txBody>
          <a:bodyPr/>
          <a:lstStyle/>
          <a:p>
            <a:fld id="{CB99A0DF-53A1-482B-A484-88C8CF04E445}" type="slidenum">
              <a:rPr lang="en-US" smtClean="0"/>
              <a:t>1</a:t>
            </a:fld>
            <a:endParaRPr lang="en-US"/>
          </a:p>
        </p:txBody>
      </p:sp>
    </p:spTree>
    <p:extLst>
      <p:ext uri="{BB962C8B-B14F-4D97-AF65-F5344CB8AC3E}">
        <p14:creationId xmlns:p14="http://schemas.microsoft.com/office/powerpoint/2010/main" val="3859688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Bitter"/>
              </a:rPr>
              <a:t>While salvation is a gift, there are rewards given for faithfulness in the Christian life and loss of rewards for unfaithfulness. Rewards become one of the great motives of the Christian’s life or should. But we need to understand the nature of these rewards to understand the nature of the motivation. Some people are troubled by the doctrine of rewards because this seems to suggest “merit” instead of “grace,” and because, it is pointed out, we should only serve the Lord out of love and for God’s glory.</a:t>
            </a:r>
            <a:endParaRPr lang="en-US" dirty="0"/>
          </a:p>
        </p:txBody>
      </p:sp>
      <p:sp>
        <p:nvSpPr>
          <p:cNvPr id="4" name="Slide Number Placeholder 3"/>
          <p:cNvSpPr>
            <a:spLocks noGrp="1"/>
          </p:cNvSpPr>
          <p:nvPr>
            <p:ph type="sldNum" sz="quarter" idx="5"/>
          </p:nvPr>
        </p:nvSpPr>
        <p:spPr/>
        <p:txBody>
          <a:bodyPr/>
          <a:lstStyle/>
          <a:p>
            <a:fld id="{CB99A0DF-53A1-482B-A484-88C8CF04E445}" type="slidenum">
              <a:rPr lang="en-US" smtClean="0"/>
              <a:t>12</a:t>
            </a:fld>
            <a:endParaRPr lang="en-US"/>
          </a:p>
        </p:txBody>
      </p:sp>
    </p:spTree>
    <p:extLst>
      <p:ext uri="{BB962C8B-B14F-4D97-AF65-F5344CB8AC3E}">
        <p14:creationId xmlns:p14="http://schemas.microsoft.com/office/powerpoint/2010/main" val="235602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you do with your life on earth has eternal consequences</a:t>
            </a:r>
          </a:p>
          <a:p>
            <a:r>
              <a:rPr lang="en-US" dirty="0"/>
              <a:t>All believers will have glorified bodies, but there will be difference in glory according to the measure of our diligence and devotedness to Christ and His work. I hold in my hand three coins. One is gold, one is silver and the third is copper. All three bear the same inscription of the United States of America. However, the glory of the gold is one glory, the glory of the silver is a lesser glory, and the glory of the copper is yet a lesser glory than either the gold or the silver.</a:t>
            </a:r>
          </a:p>
        </p:txBody>
      </p:sp>
      <p:sp>
        <p:nvSpPr>
          <p:cNvPr id="4" name="Slide Number Placeholder 3"/>
          <p:cNvSpPr>
            <a:spLocks noGrp="1"/>
          </p:cNvSpPr>
          <p:nvPr>
            <p:ph type="sldNum" sz="quarter" idx="5"/>
          </p:nvPr>
        </p:nvSpPr>
        <p:spPr/>
        <p:txBody>
          <a:bodyPr/>
          <a:lstStyle/>
          <a:p>
            <a:fld id="{CB99A0DF-53A1-482B-A484-88C8CF04E445}" type="slidenum">
              <a:rPr lang="en-US" smtClean="0"/>
              <a:t>21</a:t>
            </a:fld>
            <a:endParaRPr lang="en-US"/>
          </a:p>
        </p:txBody>
      </p:sp>
    </p:spTree>
    <p:extLst>
      <p:ext uri="{BB962C8B-B14F-4D97-AF65-F5344CB8AC3E}">
        <p14:creationId xmlns:p14="http://schemas.microsoft.com/office/powerpoint/2010/main" val="1814895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A2A2A"/>
                </a:solidFill>
                <a:effectLst/>
                <a:latin typeface="Roboto" panose="02000000000000000000" pitchFamily="2" charset="0"/>
              </a:rPr>
              <a:t>For Christians who ran their race of faith, wholly giving themselves to pursuing God’s plan for their lives, there could be no greater reward than Jesus Christ Himself personally placing this </a:t>
            </a:r>
            <a:r>
              <a:rPr lang="en-US" b="0" i="1" dirty="0">
                <a:solidFill>
                  <a:srgbClr val="2A2A2A"/>
                </a:solidFill>
                <a:effectLst/>
                <a:latin typeface="Roboto" panose="02000000000000000000" pitchFamily="2" charset="0"/>
              </a:rPr>
              <a:t>victor’s crown </a:t>
            </a:r>
            <a:r>
              <a:rPr lang="en-US" b="0" i="0" dirty="0">
                <a:solidFill>
                  <a:srgbClr val="2A2A2A"/>
                </a:solidFill>
                <a:effectLst/>
                <a:latin typeface="Roboto" panose="02000000000000000000" pitchFamily="2" charset="0"/>
              </a:rPr>
              <a:t>on their brow. This is in fact the promise that Christ makes to Christians who have endured to the end and victoriously finished their race of faith. A day is coming when Jesus will step forward, dressed in the regal splendor of the exalted King of kings, and He will place a </a:t>
            </a:r>
            <a:r>
              <a:rPr lang="en-US" b="0" i="1" dirty="0">
                <a:solidFill>
                  <a:srgbClr val="2A2A2A"/>
                </a:solidFill>
                <a:effectLst/>
                <a:latin typeface="Roboto" panose="02000000000000000000" pitchFamily="2" charset="0"/>
              </a:rPr>
              <a:t>victor’s crown </a:t>
            </a:r>
            <a:r>
              <a:rPr lang="en-US" b="0" i="0" dirty="0">
                <a:solidFill>
                  <a:srgbClr val="2A2A2A"/>
                </a:solidFill>
                <a:effectLst/>
                <a:latin typeface="Roboto" panose="02000000000000000000" pitchFamily="2" charset="0"/>
              </a:rPr>
              <a:t>upon the heads of those who had steadfastly run their race to the very end. The Savior Himself will personally place this priceless reward upon the brows of the faithful.</a:t>
            </a:r>
            <a:endParaRPr lang="en-US" dirty="0"/>
          </a:p>
        </p:txBody>
      </p:sp>
      <p:sp>
        <p:nvSpPr>
          <p:cNvPr id="4" name="Slide Number Placeholder 3"/>
          <p:cNvSpPr>
            <a:spLocks noGrp="1"/>
          </p:cNvSpPr>
          <p:nvPr>
            <p:ph type="sldNum" sz="quarter" idx="5"/>
          </p:nvPr>
        </p:nvSpPr>
        <p:spPr/>
        <p:txBody>
          <a:bodyPr/>
          <a:lstStyle/>
          <a:p>
            <a:fld id="{CB99A0DF-53A1-482B-A484-88C8CF04E445}" type="slidenum">
              <a:rPr lang="en-US" smtClean="0"/>
              <a:t>22</a:t>
            </a:fld>
            <a:endParaRPr lang="en-US"/>
          </a:p>
        </p:txBody>
      </p:sp>
    </p:spTree>
    <p:extLst>
      <p:ext uri="{BB962C8B-B14F-4D97-AF65-F5344CB8AC3E}">
        <p14:creationId xmlns:p14="http://schemas.microsoft.com/office/powerpoint/2010/main" val="2837658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Reward given to people who exercise tremendous self discipline. </a:t>
            </a:r>
          </a:p>
        </p:txBody>
      </p:sp>
      <p:sp>
        <p:nvSpPr>
          <p:cNvPr id="4" name="Slide Number Placeholder 3"/>
          <p:cNvSpPr>
            <a:spLocks noGrp="1"/>
          </p:cNvSpPr>
          <p:nvPr>
            <p:ph type="sldNum" sz="quarter" idx="5"/>
          </p:nvPr>
        </p:nvSpPr>
        <p:spPr/>
        <p:txBody>
          <a:bodyPr/>
          <a:lstStyle/>
          <a:p>
            <a:fld id="{CB99A0DF-53A1-482B-A484-88C8CF04E445}" type="slidenum">
              <a:rPr lang="en-US" smtClean="0"/>
              <a:t>23</a:t>
            </a:fld>
            <a:endParaRPr lang="en-US"/>
          </a:p>
        </p:txBody>
      </p:sp>
    </p:spTree>
    <p:extLst>
      <p:ext uri="{BB962C8B-B14F-4D97-AF65-F5344CB8AC3E}">
        <p14:creationId xmlns:p14="http://schemas.microsoft.com/office/powerpoint/2010/main" val="3757229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Crown for winning souls, for bringing people to Jesus.</a:t>
            </a:r>
          </a:p>
          <a:p>
            <a:endParaRPr lang="en-US" dirty="0"/>
          </a:p>
        </p:txBody>
      </p:sp>
      <p:sp>
        <p:nvSpPr>
          <p:cNvPr id="4" name="Slide Number Placeholder 3"/>
          <p:cNvSpPr>
            <a:spLocks noGrp="1"/>
          </p:cNvSpPr>
          <p:nvPr>
            <p:ph type="sldNum" sz="quarter" idx="5"/>
          </p:nvPr>
        </p:nvSpPr>
        <p:spPr/>
        <p:txBody>
          <a:bodyPr/>
          <a:lstStyle/>
          <a:p>
            <a:fld id="{CB99A0DF-53A1-482B-A484-88C8CF04E445}" type="slidenum">
              <a:rPr lang="en-US" smtClean="0"/>
              <a:t>24</a:t>
            </a:fld>
            <a:endParaRPr lang="en-US"/>
          </a:p>
        </p:txBody>
      </p:sp>
    </p:spTree>
    <p:extLst>
      <p:ext uri="{BB962C8B-B14F-4D97-AF65-F5344CB8AC3E}">
        <p14:creationId xmlns:p14="http://schemas.microsoft.com/office/powerpoint/2010/main" val="3122760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Reward given to those who look forward to Jesus coming again. People who maintain holy lives.</a:t>
            </a:r>
          </a:p>
        </p:txBody>
      </p:sp>
      <p:sp>
        <p:nvSpPr>
          <p:cNvPr id="4" name="Slide Number Placeholder 3"/>
          <p:cNvSpPr>
            <a:spLocks noGrp="1"/>
          </p:cNvSpPr>
          <p:nvPr>
            <p:ph type="sldNum" sz="quarter" idx="5"/>
          </p:nvPr>
        </p:nvSpPr>
        <p:spPr/>
        <p:txBody>
          <a:bodyPr/>
          <a:lstStyle/>
          <a:p>
            <a:fld id="{CB99A0DF-53A1-482B-A484-88C8CF04E445}" type="slidenum">
              <a:rPr lang="en-US" smtClean="0"/>
              <a:t>25</a:t>
            </a:fld>
            <a:endParaRPr lang="en-US"/>
          </a:p>
        </p:txBody>
      </p:sp>
    </p:spTree>
    <p:extLst>
      <p:ext uri="{BB962C8B-B14F-4D97-AF65-F5344CB8AC3E}">
        <p14:creationId xmlns:p14="http://schemas.microsoft.com/office/powerpoint/2010/main" val="2423353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A2A2A"/>
                </a:solidFill>
                <a:effectLst/>
                <a:latin typeface="Roboto" panose="02000000000000000000" pitchFamily="2" charset="0"/>
              </a:rPr>
              <a:t>This crown is often referred to as the </a:t>
            </a:r>
            <a:r>
              <a:rPr lang="en-US" b="0" i="1" dirty="0">
                <a:solidFill>
                  <a:srgbClr val="2A2A2A"/>
                </a:solidFill>
                <a:effectLst/>
                <a:latin typeface="Roboto" panose="02000000000000000000" pitchFamily="2" charset="0"/>
              </a:rPr>
              <a:t>martyr’s crown </a:t>
            </a:r>
            <a:r>
              <a:rPr lang="en-US" b="0" i="0" dirty="0">
                <a:solidFill>
                  <a:srgbClr val="2A2A2A"/>
                </a:solidFill>
                <a:effectLst/>
                <a:latin typeface="Roboto" panose="02000000000000000000" pitchFamily="2" charset="0"/>
              </a:rPr>
              <a:t>because it is given to those who suffered for their faith, those who died for Christ, or those who were committed to finishing their race of faith regardless of the difficulties they encountered in this life.</a:t>
            </a:r>
            <a:endParaRPr lang="en-US" dirty="0"/>
          </a:p>
        </p:txBody>
      </p:sp>
      <p:sp>
        <p:nvSpPr>
          <p:cNvPr id="4" name="Slide Number Placeholder 3"/>
          <p:cNvSpPr>
            <a:spLocks noGrp="1"/>
          </p:cNvSpPr>
          <p:nvPr>
            <p:ph type="sldNum" sz="quarter" idx="5"/>
          </p:nvPr>
        </p:nvSpPr>
        <p:spPr/>
        <p:txBody>
          <a:bodyPr/>
          <a:lstStyle/>
          <a:p>
            <a:fld id="{CB99A0DF-53A1-482B-A484-88C8CF04E445}" type="slidenum">
              <a:rPr lang="en-US" smtClean="0"/>
              <a:t>26</a:t>
            </a:fld>
            <a:endParaRPr lang="en-US"/>
          </a:p>
        </p:txBody>
      </p:sp>
    </p:spTree>
    <p:extLst>
      <p:ext uri="{BB962C8B-B14F-4D97-AF65-F5344CB8AC3E}">
        <p14:creationId xmlns:p14="http://schemas.microsoft.com/office/powerpoint/2010/main" val="3186522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A2A2A"/>
                </a:solidFill>
                <a:effectLst/>
                <a:latin typeface="Roboto" panose="02000000000000000000" pitchFamily="2" charset="0"/>
              </a:rPr>
              <a:t>Reward given to those who faithful lead God’s people. Take care of God’s people. </a:t>
            </a:r>
            <a:endParaRPr lang="en-US" dirty="0"/>
          </a:p>
        </p:txBody>
      </p:sp>
      <p:sp>
        <p:nvSpPr>
          <p:cNvPr id="4" name="Slide Number Placeholder 3"/>
          <p:cNvSpPr>
            <a:spLocks noGrp="1"/>
          </p:cNvSpPr>
          <p:nvPr>
            <p:ph type="sldNum" sz="quarter" idx="5"/>
          </p:nvPr>
        </p:nvSpPr>
        <p:spPr/>
        <p:txBody>
          <a:bodyPr/>
          <a:lstStyle/>
          <a:p>
            <a:fld id="{CB99A0DF-53A1-482B-A484-88C8CF04E445}" type="slidenum">
              <a:rPr lang="en-US" smtClean="0"/>
              <a:t>27</a:t>
            </a:fld>
            <a:endParaRPr lang="en-US"/>
          </a:p>
        </p:txBody>
      </p:sp>
    </p:spTree>
    <p:extLst>
      <p:ext uri="{BB962C8B-B14F-4D97-AF65-F5344CB8AC3E}">
        <p14:creationId xmlns:p14="http://schemas.microsoft.com/office/powerpoint/2010/main" val="1858403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47E80-E55C-4EA0-B0EF-60445B19EE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B2AD87-9266-44AA-B5BF-9433BEEAD1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4E322E-DEE4-43E8-95B4-AE47784A6835}"/>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6FEEAF3F-8362-4D9F-BD6C-BE2AE1221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7DF68-629F-4020-938D-B0FE12C550DE}"/>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88159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6BAF-D212-4B72-BB0D-07E283F87F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A9C237-FE84-4FEA-BA30-5BC9F39836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DE4F89-0F03-4CA6-AD7B-A28C3602FFA7}"/>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7E5DFE14-4EAB-4CD8-AF80-E177CC1D5C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6C485-F819-4C90-A3C5-FD1FD4C377A2}"/>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568776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42C0CC-90AA-4FA6-B939-91F994E1A0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EA781B-D17C-4C0B-BAD9-9EE0948B32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E03654-0340-4147-8650-2BBF817BAD49}"/>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DCEA00C6-ADEC-44CC-9E71-6905EE673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942FDD-2E77-43B3-9773-F2BB4CC70A25}"/>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53929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D2B96-E45C-4CC7-B939-F4B8F3AE8C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63A686-CFBB-4AA2-BE2D-2D738CAC93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2E59E0-9280-4B1C-BB50-1C1AD60B54B4}"/>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88A6143A-F80A-4B24-9C13-9AF229556F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52944C-D828-4B0F-97E7-2AAA645459E9}"/>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5327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40032-91B2-4904-B5A0-ABDBA0BF24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A77835-282D-49F7-B9EA-3C629AFF7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CBB6B4-0E5B-4A17-8935-70E8C0A05292}"/>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B9AA5650-312F-4490-B063-9668CE9AB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405B0-C150-48C0-B626-62E7223FC69A}"/>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321277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72DD-8AE8-45B4-9AB6-95C5EDE4D9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25EB1-26DE-40EF-AA99-6CB962004B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2ADD51-FDA3-402E-AF20-D9DE6DE5B5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BFB578-FE45-4E00-82C7-92CE66E38831}"/>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6" name="Footer Placeholder 5">
            <a:extLst>
              <a:ext uri="{FF2B5EF4-FFF2-40B4-BE49-F238E27FC236}">
                <a16:creationId xmlns:a16="http://schemas.microsoft.com/office/drawing/2014/main" id="{2DC6C9F6-4687-4180-8F09-08F97B75F0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0F52C7-76E1-49FA-860B-C755ACDCC386}"/>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613105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8482-F1FB-4396-A842-DE2C2FF979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C3670E-9F13-4E4D-BDCE-792DD5A702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4542D0-93FA-4934-BAB0-E7D7A65FC9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D7F242-E00D-4FF3-AF14-CC2F4969A7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993FDB-9EA5-42CC-94CE-B58AE36489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DED9ED-89AC-4ADB-986B-1FB432F9D4A5}"/>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8" name="Footer Placeholder 7">
            <a:extLst>
              <a:ext uri="{FF2B5EF4-FFF2-40B4-BE49-F238E27FC236}">
                <a16:creationId xmlns:a16="http://schemas.microsoft.com/office/drawing/2014/main" id="{149618E1-ECD4-4DDE-84D8-CB77E32B56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A19303-1F45-4AFF-8A7B-C58D0B3517ED}"/>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37421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728CD-77D6-4068-B8C1-C3344AFB2B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CD7533-DB96-475F-AC52-DB78FC8658FE}"/>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4" name="Footer Placeholder 3">
            <a:extLst>
              <a:ext uri="{FF2B5EF4-FFF2-40B4-BE49-F238E27FC236}">
                <a16:creationId xmlns:a16="http://schemas.microsoft.com/office/drawing/2014/main" id="{EA9B838B-7606-4EE2-83DE-046EB8DC7F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2622AA-82E4-442A-AD0B-63578201C608}"/>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081270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31FDF2-F5E4-4B9A-8919-21F8F87032CB}"/>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3" name="Footer Placeholder 2">
            <a:extLst>
              <a:ext uri="{FF2B5EF4-FFF2-40B4-BE49-F238E27FC236}">
                <a16:creationId xmlns:a16="http://schemas.microsoft.com/office/drawing/2014/main" id="{04746E77-B927-4B7F-9763-9BC2228A0C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72B92A-DB8D-4E0D-A32A-4A492E1BC1D3}"/>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452973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20B99-B3FD-4F74-985A-F939A5DED8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BA2347-84B3-4D1A-A30C-F85CB5A3CC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77A972-98C7-492F-A3FA-2E82E2D4C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E43B0-05B9-42BF-BBB2-F97238058B1E}"/>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6" name="Footer Placeholder 5">
            <a:extLst>
              <a:ext uri="{FF2B5EF4-FFF2-40B4-BE49-F238E27FC236}">
                <a16:creationId xmlns:a16="http://schemas.microsoft.com/office/drawing/2014/main" id="{AA96A71B-0145-4EA3-A669-102357B2C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1EA5D-4988-4B01-B2B0-5B4B37E6A0EE}"/>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429393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74D0-BB36-4B67-9875-4F8AF84D71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002BAC-36DA-4A28-8D2A-1AA987AFA7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11C55B-2E94-4D66-868B-BE5B373378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A88D2D-EA40-4499-9EC7-8CF87DA9F453}"/>
              </a:ext>
            </a:extLst>
          </p:cNvPr>
          <p:cNvSpPr>
            <a:spLocks noGrp="1"/>
          </p:cNvSpPr>
          <p:nvPr>
            <p:ph type="dt" sz="half" idx="10"/>
          </p:nvPr>
        </p:nvSpPr>
        <p:spPr/>
        <p:txBody>
          <a:bodyPr/>
          <a:lstStyle/>
          <a:p>
            <a:fld id="{F28F5B64-A6D4-48DF-9A5D-C6AB002DDC58}" type="datetimeFigureOut">
              <a:rPr lang="en-US" smtClean="0"/>
              <a:t>9/10/2022</a:t>
            </a:fld>
            <a:endParaRPr lang="en-US"/>
          </a:p>
        </p:txBody>
      </p:sp>
      <p:sp>
        <p:nvSpPr>
          <p:cNvPr id="6" name="Footer Placeholder 5">
            <a:extLst>
              <a:ext uri="{FF2B5EF4-FFF2-40B4-BE49-F238E27FC236}">
                <a16:creationId xmlns:a16="http://schemas.microsoft.com/office/drawing/2014/main" id="{5E233DE6-726C-4162-AC6D-BD224CD133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0BAF8-EC5C-490C-84B3-C19780928056}"/>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5891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4E2A39-AA10-4F7F-B381-704B4BB51E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589E79-543F-4FFE-A6B5-F7A2CEC65E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DAF96-A86D-4A56-9942-18210027AE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F5B64-A6D4-48DF-9A5D-C6AB002DDC58}" type="datetimeFigureOut">
              <a:rPr lang="en-US" smtClean="0"/>
              <a:t>9/10/2022</a:t>
            </a:fld>
            <a:endParaRPr lang="en-US"/>
          </a:p>
        </p:txBody>
      </p:sp>
      <p:sp>
        <p:nvSpPr>
          <p:cNvPr id="5" name="Footer Placeholder 4">
            <a:extLst>
              <a:ext uri="{FF2B5EF4-FFF2-40B4-BE49-F238E27FC236}">
                <a16:creationId xmlns:a16="http://schemas.microsoft.com/office/drawing/2014/main" id="{25606032-91EF-423E-8224-AE6101564B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312891-4880-4977-8DAD-540CE334CF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FF0BD-895A-49DE-8E9C-C9D5AEA382BC}" type="slidenum">
              <a:rPr lang="en-US" smtClean="0"/>
              <a:t>‹#›</a:t>
            </a:fld>
            <a:endParaRPr lang="en-US"/>
          </a:p>
        </p:txBody>
      </p:sp>
    </p:spTree>
    <p:extLst>
      <p:ext uri="{BB962C8B-B14F-4D97-AF65-F5344CB8AC3E}">
        <p14:creationId xmlns:p14="http://schemas.microsoft.com/office/powerpoint/2010/main" val="3485678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Hold Your Crown</a:t>
            </a:r>
            <a:endParaRPr lang="en-US" sz="3600" b="1" dirty="0">
              <a:solidFill>
                <a:schemeClr val="accent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2506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The Judgment Seat of Christ</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Seat is Greek word </a:t>
            </a:r>
            <a:r>
              <a:rPr lang="en-US" b="1" i="1" dirty="0">
                <a:solidFill>
                  <a:schemeClr val="accent2"/>
                </a:solidFill>
                <a:latin typeface="Verdana" panose="020B0604030504040204" pitchFamily="34" charset="0"/>
                <a:ea typeface="Verdana" panose="020B0604030504040204" pitchFamily="34" charset="0"/>
              </a:rPr>
              <a:t>Bema</a:t>
            </a:r>
            <a:br>
              <a:rPr lang="en-US" b="1" i="1" dirty="0">
                <a:solidFill>
                  <a:schemeClr val="accent2"/>
                </a:solidFill>
                <a:latin typeface="Verdana" panose="020B0604030504040204" pitchFamily="34" charset="0"/>
                <a:ea typeface="Verdana" panose="020B0604030504040204" pitchFamily="34" charset="0"/>
              </a:rPr>
            </a:br>
            <a:br>
              <a:rPr lang="en-US" b="1" i="1" dirty="0">
                <a:solidFill>
                  <a:schemeClr val="accent2"/>
                </a:solidFill>
                <a:latin typeface="Verdana" panose="020B0604030504040204" pitchFamily="34" charset="0"/>
                <a:ea typeface="Verdana" panose="020B0604030504040204" pitchFamily="34" charset="0"/>
              </a:rPr>
            </a:br>
            <a:r>
              <a:rPr lang="en-US" b="1" i="1" dirty="0" err="1">
                <a:solidFill>
                  <a:schemeClr val="accent2"/>
                </a:solidFill>
                <a:latin typeface="Verdana" panose="020B0604030504040204" pitchFamily="34" charset="0"/>
                <a:ea typeface="Verdana" panose="020B0604030504040204" pitchFamily="34" charset="0"/>
              </a:rPr>
              <a:t>Bema</a:t>
            </a:r>
            <a:r>
              <a:rPr lang="en-US" b="1" dirty="0">
                <a:solidFill>
                  <a:schemeClr val="bg1"/>
                </a:solidFill>
                <a:latin typeface="Verdana" panose="020B0604030504040204" pitchFamily="34" charset="0"/>
                <a:ea typeface="Verdana" panose="020B0604030504040204" pitchFamily="34" charset="0"/>
              </a:rPr>
              <a:t> is the seat in an arena where the judge gives rewards to athletes</a:t>
            </a:r>
            <a:endParaRPr lang="en-US" dirty="0">
              <a:solidFill>
                <a:schemeClr val="bg1"/>
              </a:solidFill>
            </a:endParaRPr>
          </a:p>
        </p:txBody>
      </p:sp>
    </p:spTree>
    <p:extLst>
      <p:ext uri="{BB962C8B-B14F-4D97-AF65-F5344CB8AC3E}">
        <p14:creationId xmlns:p14="http://schemas.microsoft.com/office/powerpoint/2010/main" val="1455867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“Furthermore, the Father does not judge anyone, but has assigned all judgment to the Son“</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John 5:22</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3101549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Look! I am coming soon, and my reward is with me to pay each one according to what he has done!</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Revelation 22:12</a:t>
            </a:r>
          </a:p>
        </p:txBody>
      </p:sp>
    </p:spTree>
    <p:extLst>
      <p:ext uri="{BB962C8B-B14F-4D97-AF65-F5344CB8AC3E}">
        <p14:creationId xmlns:p14="http://schemas.microsoft.com/office/powerpoint/2010/main" val="1778763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If what someone has built survives, he will receive a reward. If someone’s work is burned up, he will suffer loss. He himself will be saved, but only as through fire.</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1 Corinthians 3:14-15</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3401138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The one who plants and the one who waters work as one, but each will receive his reward according to his work.</a:t>
            </a:r>
            <a:br>
              <a:rPr lang="en-US" b="1" dirty="0">
                <a:solidFill>
                  <a:schemeClr val="bg1"/>
                </a:solidFill>
                <a:latin typeface="Verdana" panose="020B0604030504040204" pitchFamily="34" charset="0"/>
                <a:ea typeface="Verdana" panose="020B0604030504040204" pitchFamily="34" charset="0"/>
              </a:rPr>
            </a:br>
            <a:br>
              <a:rPr lang="en-US" dirty="0">
                <a:solidFill>
                  <a:schemeClr val="bg1"/>
                </a:solidFill>
              </a:rPr>
            </a:br>
            <a:r>
              <a:rPr lang="en-US" b="1" dirty="0">
                <a:solidFill>
                  <a:schemeClr val="accent2"/>
                </a:solidFill>
                <a:latin typeface="Verdana" panose="020B0604030504040204" pitchFamily="34" charset="0"/>
                <a:ea typeface="Verdana" panose="020B0604030504040204" pitchFamily="34" charset="0"/>
              </a:rPr>
              <a:t>1 Corinthians 3:8</a:t>
            </a:r>
            <a:endParaRPr lang="en-US" dirty="0">
              <a:solidFill>
                <a:schemeClr val="accent2"/>
              </a:solidFill>
            </a:endParaRPr>
          </a:p>
        </p:txBody>
      </p:sp>
    </p:spTree>
    <p:extLst>
      <p:ext uri="{BB962C8B-B14F-4D97-AF65-F5344CB8AC3E}">
        <p14:creationId xmlns:p14="http://schemas.microsoft.com/office/powerpoint/2010/main" val="3731324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For false messiahs and false prophets will appear and perform great signs and wonders to deceive, if possible, even the elect.</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Matthew 24:24</a:t>
            </a:r>
          </a:p>
        </p:txBody>
      </p:sp>
    </p:spTree>
    <p:extLst>
      <p:ext uri="{BB962C8B-B14F-4D97-AF65-F5344CB8AC3E}">
        <p14:creationId xmlns:p14="http://schemas.microsoft.com/office/powerpoint/2010/main" val="142752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200" b="1" dirty="0">
                <a:solidFill>
                  <a:schemeClr val="bg1"/>
                </a:solidFill>
                <a:latin typeface="Verdana" panose="020B0604030504040204" pitchFamily="34" charset="0"/>
                <a:ea typeface="Verdana" panose="020B0604030504040204" pitchFamily="34" charset="0"/>
              </a:rPr>
              <a:t>Then Samuel said to Saul, “I was the one the Lord sent to anoint you as king over his people Israel. Now listen to what the Lord says. Here is what the Lord of Heaven’s Armies has said: ‘I carefully observed how the Amalekites opposed Israel along the way when Israel came up from Egypt. So go now and strike down the Amalekites. Destroy everything they have. Don’t spare them. Put them to death—man, woman, child, infant, ox, sheep, camel, and donkey alike.’”</a:t>
            </a:r>
            <a:br>
              <a:rPr lang="en-US" sz="3200" b="1" dirty="0">
                <a:solidFill>
                  <a:schemeClr val="bg1"/>
                </a:solidFill>
                <a:latin typeface="Verdana" panose="020B0604030504040204" pitchFamily="34" charset="0"/>
                <a:ea typeface="Verdana" panose="020B0604030504040204" pitchFamily="34" charset="0"/>
              </a:rPr>
            </a:b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accent2"/>
                </a:solidFill>
                <a:latin typeface="Verdana" panose="020B0604030504040204" pitchFamily="34" charset="0"/>
                <a:ea typeface="Verdana" panose="020B0604030504040204" pitchFamily="34" charset="0"/>
              </a:rPr>
              <a:t>1 Samuel 15:1-3</a:t>
            </a:r>
          </a:p>
        </p:txBody>
      </p:sp>
    </p:spTree>
    <p:extLst>
      <p:ext uri="{BB962C8B-B14F-4D97-AF65-F5344CB8AC3E}">
        <p14:creationId xmlns:p14="http://schemas.microsoft.com/office/powerpoint/2010/main" val="259803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200" b="1" dirty="0">
                <a:solidFill>
                  <a:schemeClr val="bg1"/>
                </a:solidFill>
                <a:latin typeface="Verdana" panose="020B0604030504040204" pitchFamily="34" charset="0"/>
                <a:ea typeface="Verdana" panose="020B0604030504040204" pitchFamily="34" charset="0"/>
              </a:rPr>
              <a:t>Samuel said to Saul, “I will not go back with you, for you have rejected the Lord’s orders, and the Lord has rejected you from being king over Israel!”. When Samuel turned to leave, Saul grabbed the edge of his robe and it tore. Samuel said to him, “The Lord has torn the kingdom of Israel from you this day and has given it to one of your colleagues who is better than you!</a:t>
            </a:r>
            <a:br>
              <a:rPr lang="en-US" sz="3200" b="1" dirty="0">
                <a:solidFill>
                  <a:schemeClr val="bg1"/>
                </a:solidFill>
                <a:latin typeface="Verdana" panose="020B0604030504040204" pitchFamily="34" charset="0"/>
                <a:ea typeface="Verdana" panose="020B0604030504040204" pitchFamily="34" charset="0"/>
              </a:rPr>
            </a:b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accent2"/>
                </a:solidFill>
                <a:latin typeface="Verdana" panose="020B0604030504040204" pitchFamily="34" charset="0"/>
                <a:ea typeface="Verdana" panose="020B0604030504040204" pitchFamily="34" charset="0"/>
              </a:rPr>
              <a:t>1 Samuel 15:26-27</a:t>
            </a:r>
          </a:p>
        </p:txBody>
      </p:sp>
    </p:spTree>
    <p:extLst>
      <p:ext uri="{BB962C8B-B14F-4D97-AF65-F5344CB8AC3E}">
        <p14:creationId xmlns:p14="http://schemas.microsoft.com/office/powerpoint/2010/main" val="3310431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The Talents</a:t>
            </a: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Matthew 25:14-30</a:t>
            </a:r>
          </a:p>
        </p:txBody>
      </p:sp>
    </p:spTree>
    <p:extLst>
      <p:ext uri="{BB962C8B-B14F-4D97-AF65-F5344CB8AC3E}">
        <p14:creationId xmlns:p14="http://schemas.microsoft.com/office/powerpoint/2010/main" val="2027027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For it is like a man going on a journey, who summoned his slaves and entrusted his property to them. To one he gave five talents, to another two, and to another one, each according to his ability. Then he went on his journey.</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Matthew 25:14-15</a:t>
            </a:r>
          </a:p>
        </p:txBody>
      </p:sp>
    </p:spTree>
    <p:extLst>
      <p:ext uri="{BB962C8B-B14F-4D97-AF65-F5344CB8AC3E}">
        <p14:creationId xmlns:p14="http://schemas.microsoft.com/office/powerpoint/2010/main" val="3615085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“I am coming soon. Hold on to what you have so that no one can take away your crown.”</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Revelation 3:11</a:t>
            </a:r>
            <a:endParaRPr lang="en-US" dirty="0">
              <a:solidFill>
                <a:schemeClr val="bg1"/>
              </a:solidFill>
            </a:endParaRPr>
          </a:p>
        </p:txBody>
      </p:sp>
    </p:spTree>
    <p:extLst>
      <p:ext uri="{BB962C8B-B14F-4D97-AF65-F5344CB8AC3E}">
        <p14:creationId xmlns:p14="http://schemas.microsoft.com/office/powerpoint/2010/main" val="1037463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Therefore take the talent from him and give it to the one who has 10. For the one who has will be given more, and he will have more than enough. But the one who does not have, even what he has will be taken from him. And throw that worthless slave into the outer darkness, where there will be weeping and gnashing of teeth.</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Matthew 25:28-30</a:t>
            </a:r>
          </a:p>
        </p:txBody>
      </p:sp>
    </p:spTree>
    <p:extLst>
      <p:ext uri="{BB962C8B-B14F-4D97-AF65-F5344CB8AC3E}">
        <p14:creationId xmlns:p14="http://schemas.microsoft.com/office/powerpoint/2010/main" val="3251135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There is one glory of the sun, and another glory of the moon and another glory of the stars, for star differs from star in glory. It is the same with the resurrection of the dead. What is sown is perishable, what is raised is imperishable.</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1 Corinthians 15:41-42</a:t>
            </a:r>
          </a:p>
        </p:txBody>
      </p:sp>
    </p:spTree>
    <p:extLst>
      <p:ext uri="{BB962C8B-B14F-4D97-AF65-F5344CB8AC3E}">
        <p14:creationId xmlns:p14="http://schemas.microsoft.com/office/powerpoint/2010/main" val="1056747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What is a crown?</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Crown is not the royal diadem that a King would wear</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Crown is the Greek word </a:t>
            </a:r>
            <a:r>
              <a:rPr lang="en-US" sz="3600" b="1" i="1" dirty="0" err="1">
                <a:solidFill>
                  <a:schemeClr val="accent2"/>
                </a:solidFill>
                <a:latin typeface="Verdana" panose="020B0604030504040204" pitchFamily="34" charset="0"/>
                <a:ea typeface="Verdana" panose="020B0604030504040204" pitchFamily="34" charset="0"/>
              </a:rPr>
              <a:t>stephanos</a:t>
            </a:r>
            <a:r>
              <a:rPr lang="en-US" sz="3600" b="1" dirty="0">
                <a:solidFill>
                  <a:schemeClr val="bg1"/>
                </a:solidFill>
                <a:latin typeface="Verdana" panose="020B0604030504040204" pitchFamily="34" charset="0"/>
                <a:ea typeface="Verdana" panose="020B0604030504040204" pitchFamily="34" charset="0"/>
              </a:rPr>
              <a:t>.</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It is the crown given to athletes</a:t>
            </a:r>
            <a:endParaRPr lang="en-US" sz="3600" b="1" dirty="0">
              <a:solidFill>
                <a:schemeClr val="accent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20427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The Incorruptible Crown</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Each competitor must exercise self-control in everything. They do it to receive a perishable </a:t>
            </a:r>
            <a:r>
              <a:rPr lang="en-US" sz="3600" b="1" dirty="0">
                <a:solidFill>
                  <a:schemeClr val="accent2"/>
                </a:solidFill>
                <a:latin typeface="Verdana" panose="020B0604030504040204" pitchFamily="34" charset="0"/>
                <a:ea typeface="Verdana" panose="020B0604030504040204" pitchFamily="34" charset="0"/>
              </a:rPr>
              <a:t>crown</a:t>
            </a:r>
            <a:r>
              <a:rPr lang="en-US" sz="3600" b="1" dirty="0">
                <a:solidFill>
                  <a:schemeClr val="bg1"/>
                </a:solidFill>
                <a:latin typeface="Verdana" panose="020B0604030504040204" pitchFamily="34" charset="0"/>
                <a:ea typeface="Verdana" panose="020B0604030504040204" pitchFamily="34" charset="0"/>
              </a:rPr>
              <a:t>, but we an </a:t>
            </a:r>
            <a:r>
              <a:rPr lang="en-US" sz="3600" b="1" dirty="0">
                <a:solidFill>
                  <a:schemeClr val="accent2"/>
                </a:solidFill>
                <a:latin typeface="Verdana" panose="020B0604030504040204" pitchFamily="34" charset="0"/>
                <a:ea typeface="Verdana" panose="020B0604030504040204" pitchFamily="34" charset="0"/>
              </a:rPr>
              <a:t>imperishable</a:t>
            </a:r>
            <a:r>
              <a:rPr lang="en-US" sz="3600" b="1" dirty="0">
                <a:solidFill>
                  <a:schemeClr val="bg1"/>
                </a:solidFill>
                <a:latin typeface="Verdana" panose="020B0604030504040204" pitchFamily="34" charset="0"/>
                <a:ea typeface="Verdana" panose="020B0604030504040204" pitchFamily="34" charset="0"/>
              </a:rPr>
              <a:t> one.</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1 Corinthians 9:25</a:t>
            </a:r>
          </a:p>
        </p:txBody>
      </p:sp>
    </p:spTree>
    <p:extLst>
      <p:ext uri="{BB962C8B-B14F-4D97-AF65-F5344CB8AC3E}">
        <p14:creationId xmlns:p14="http://schemas.microsoft.com/office/powerpoint/2010/main" val="910336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The Crown of Rejoicing</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For who is our hope or </a:t>
            </a:r>
            <a:r>
              <a:rPr lang="en-US" sz="3600" b="1" dirty="0">
                <a:solidFill>
                  <a:schemeClr val="accent2"/>
                </a:solidFill>
                <a:latin typeface="Verdana" panose="020B0604030504040204" pitchFamily="34" charset="0"/>
                <a:ea typeface="Verdana" panose="020B0604030504040204" pitchFamily="34" charset="0"/>
              </a:rPr>
              <a:t>joy</a:t>
            </a:r>
            <a:r>
              <a:rPr lang="en-US" sz="3600" b="1" dirty="0">
                <a:solidFill>
                  <a:schemeClr val="bg1"/>
                </a:solidFill>
                <a:latin typeface="Verdana" panose="020B0604030504040204" pitchFamily="34" charset="0"/>
                <a:ea typeface="Verdana" panose="020B0604030504040204" pitchFamily="34" charset="0"/>
              </a:rPr>
              <a:t> or </a:t>
            </a:r>
            <a:r>
              <a:rPr lang="en-US" sz="3600" b="1" dirty="0">
                <a:solidFill>
                  <a:schemeClr val="accent2"/>
                </a:solidFill>
                <a:latin typeface="Verdana" panose="020B0604030504040204" pitchFamily="34" charset="0"/>
                <a:ea typeface="Verdana" panose="020B0604030504040204" pitchFamily="34" charset="0"/>
              </a:rPr>
              <a:t>crown</a:t>
            </a:r>
            <a:r>
              <a:rPr lang="en-US" sz="3600" b="1" dirty="0">
                <a:solidFill>
                  <a:schemeClr val="bg1"/>
                </a:solidFill>
                <a:latin typeface="Verdana" panose="020B0604030504040204" pitchFamily="34" charset="0"/>
                <a:ea typeface="Verdana" panose="020B0604030504040204" pitchFamily="34" charset="0"/>
              </a:rPr>
              <a:t> to boast of before our Lord Jesus at his coming? Is it not of course you? For you are our glory and joy!</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1 Thessalonians 2:19-20</a:t>
            </a:r>
          </a:p>
        </p:txBody>
      </p:sp>
    </p:spTree>
    <p:extLst>
      <p:ext uri="{BB962C8B-B14F-4D97-AF65-F5344CB8AC3E}">
        <p14:creationId xmlns:p14="http://schemas.microsoft.com/office/powerpoint/2010/main" val="411598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The Crown of Righteousness</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I have competed well; I have finished the race; I have kept the faith! Finally the </a:t>
            </a:r>
            <a:r>
              <a:rPr lang="en-US" sz="3600" b="1" dirty="0">
                <a:solidFill>
                  <a:schemeClr val="accent2"/>
                </a:solidFill>
                <a:latin typeface="Verdana" panose="020B0604030504040204" pitchFamily="34" charset="0"/>
                <a:ea typeface="Verdana" panose="020B0604030504040204" pitchFamily="34" charset="0"/>
              </a:rPr>
              <a:t>crown of righteousness </a:t>
            </a:r>
            <a:r>
              <a:rPr lang="en-US" sz="3600" b="1" dirty="0">
                <a:solidFill>
                  <a:schemeClr val="bg1"/>
                </a:solidFill>
                <a:latin typeface="Verdana" panose="020B0604030504040204" pitchFamily="34" charset="0"/>
                <a:ea typeface="Verdana" panose="020B0604030504040204" pitchFamily="34" charset="0"/>
              </a:rPr>
              <a:t>is reserved for me. The Lord, the righteous Judge, will award it to me in that day—and not to me only, but also to all who have set their affection on his appearing.</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2 Timothy 4:7-8</a:t>
            </a:r>
          </a:p>
        </p:txBody>
      </p:sp>
    </p:spTree>
    <p:extLst>
      <p:ext uri="{BB962C8B-B14F-4D97-AF65-F5344CB8AC3E}">
        <p14:creationId xmlns:p14="http://schemas.microsoft.com/office/powerpoint/2010/main" val="1587318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600" b="1" dirty="0">
                <a:solidFill>
                  <a:schemeClr val="bg1"/>
                </a:solidFill>
                <a:latin typeface="Verdana" panose="020B0604030504040204" pitchFamily="34" charset="0"/>
                <a:ea typeface="Verdana" panose="020B0604030504040204" pitchFamily="34" charset="0"/>
              </a:rPr>
              <a:t>The Crown of Life</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Do not be afraid of the things you are about to suffer. The devil is about to have some of you thrown into prison so you may be tested, and you will experience suffering for ten days. Remain faithful even to the point of death, and I will give you the </a:t>
            </a:r>
            <a:r>
              <a:rPr lang="en-US" sz="3600" b="1" dirty="0">
                <a:solidFill>
                  <a:schemeClr val="accent2"/>
                </a:solidFill>
                <a:latin typeface="Verdana" panose="020B0604030504040204" pitchFamily="34" charset="0"/>
                <a:ea typeface="Verdana" panose="020B0604030504040204" pitchFamily="34" charset="0"/>
              </a:rPr>
              <a:t>crown</a:t>
            </a:r>
            <a:r>
              <a:rPr lang="en-US" sz="3600" b="1" dirty="0">
                <a:solidFill>
                  <a:schemeClr val="bg1"/>
                </a:solidFill>
                <a:latin typeface="Verdana" panose="020B0604030504040204" pitchFamily="34" charset="0"/>
                <a:ea typeface="Verdana" panose="020B0604030504040204" pitchFamily="34" charset="0"/>
              </a:rPr>
              <a:t> that is </a:t>
            </a:r>
            <a:r>
              <a:rPr lang="en-US" sz="3600" b="1" dirty="0">
                <a:solidFill>
                  <a:schemeClr val="accent2"/>
                </a:solidFill>
                <a:latin typeface="Verdana" panose="020B0604030504040204" pitchFamily="34" charset="0"/>
                <a:ea typeface="Verdana" panose="020B0604030504040204" pitchFamily="34" charset="0"/>
              </a:rPr>
              <a:t>life</a:t>
            </a:r>
            <a:r>
              <a:rPr lang="en-US" sz="3600" b="1" dirty="0">
                <a:solidFill>
                  <a:schemeClr val="bg1"/>
                </a:solidFill>
                <a:latin typeface="Verdana" panose="020B0604030504040204" pitchFamily="34" charset="0"/>
                <a:ea typeface="Verdana" panose="020B0604030504040204" pitchFamily="34" charset="0"/>
              </a:rPr>
              <a:t> itself.</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Revelation 2:10</a:t>
            </a:r>
          </a:p>
        </p:txBody>
      </p:sp>
    </p:spTree>
    <p:extLst>
      <p:ext uri="{BB962C8B-B14F-4D97-AF65-F5344CB8AC3E}">
        <p14:creationId xmlns:p14="http://schemas.microsoft.com/office/powerpoint/2010/main" val="3371768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fontScale="90000"/>
          </a:bodyPr>
          <a:lstStyle/>
          <a:p>
            <a:pPr algn="ctr"/>
            <a:r>
              <a:rPr lang="en-US" sz="3600" b="1" dirty="0">
                <a:solidFill>
                  <a:schemeClr val="bg1"/>
                </a:solidFill>
                <a:latin typeface="Verdana" panose="020B0604030504040204" pitchFamily="34" charset="0"/>
                <a:ea typeface="Verdana" panose="020B0604030504040204" pitchFamily="34" charset="0"/>
              </a:rPr>
              <a:t>The Crown of Glory</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rPr>
              <a:t>Give a shepherd’s care to God’s flock among you, exercising oversight not merely as a duty but willingly under God’s direction, not for shameful profit but eagerly. And do not lord it over those entrusted to you, but be examples to the flock. Then when the Chief Shepherd appears, you will receive the </a:t>
            </a:r>
            <a:r>
              <a:rPr lang="en-US" sz="3600" b="1" dirty="0">
                <a:solidFill>
                  <a:schemeClr val="accent2"/>
                </a:solidFill>
                <a:latin typeface="Verdana" panose="020B0604030504040204" pitchFamily="34" charset="0"/>
                <a:ea typeface="Verdana" panose="020B0604030504040204" pitchFamily="34" charset="0"/>
              </a:rPr>
              <a:t>crown of glory </a:t>
            </a:r>
            <a:r>
              <a:rPr lang="en-US" sz="3600" b="1" dirty="0">
                <a:solidFill>
                  <a:schemeClr val="bg1"/>
                </a:solidFill>
                <a:latin typeface="Verdana" panose="020B0604030504040204" pitchFamily="34" charset="0"/>
                <a:ea typeface="Verdana" panose="020B0604030504040204" pitchFamily="34" charset="0"/>
              </a:rPr>
              <a:t>that never fades away.</a:t>
            </a:r>
            <a:br>
              <a:rPr lang="en-US" sz="3600" b="1" dirty="0">
                <a:solidFill>
                  <a:schemeClr val="bg1"/>
                </a:solidFill>
                <a:latin typeface="Verdana" panose="020B0604030504040204" pitchFamily="34" charset="0"/>
                <a:ea typeface="Verdana" panose="020B0604030504040204" pitchFamily="34" charset="0"/>
              </a:rPr>
            </a:br>
            <a:br>
              <a:rPr lang="en-US" sz="3600" b="1" dirty="0">
                <a:solidFill>
                  <a:schemeClr val="bg1"/>
                </a:solidFill>
                <a:latin typeface="Verdana" panose="020B0604030504040204" pitchFamily="34" charset="0"/>
                <a:ea typeface="Verdana" panose="020B0604030504040204" pitchFamily="34" charset="0"/>
              </a:rPr>
            </a:br>
            <a:r>
              <a:rPr lang="en-US" sz="3600" b="1" dirty="0">
                <a:solidFill>
                  <a:schemeClr val="accent2"/>
                </a:solidFill>
                <a:latin typeface="Verdana" panose="020B0604030504040204" pitchFamily="34" charset="0"/>
                <a:ea typeface="Verdana" panose="020B0604030504040204" pitchFamily="34" charset="0"/>
              </a:rPr>
              <a:t>1 Peter 5:2-4</a:t>
            </a:r>
          </a:p>
        </p:txBody>
      </p:sp>
    </p:spTree>
    <p:extLst>
      <p:ext uri="{BB962C8B-B14F-4D97-AF65-F5344CB8AC3E}">
        <p14:creationId xmlns:p14="http://schemas.microsoft.com/office/powerpoint/2010/main" val="3730799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“I am coming soon. Hold on to what you have so that no one can take away your crown.”</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Revelation 3:11</a:t>
            </a:r>
            <a:endParaRPr lang="en-US" dirty="0">
              <a:solidFill>
                <a:schemeClr val="bg1"/>
              </a:solidFill>
            </a:endParaRPr>
          </a:p>
        </p:txBody>
      </p:sp>
    </p:spTree>
    <p:extLst>
      <p:ext uri="{BB962C8B-B14F-4D97-AF65-F5344CB8AC3E}">
        <p14:creationId xmlns:p14="http://schemas.microsoft.com/office/powerpoint/2010/main" val="3733776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200" b="1" dirty="0">
                <a:solidFill>
                  <a:schemeClr val="bg1"/>
                </a:solidFill>
                <a:latin typeface="Verdana" panose="020B0604030504040204" pitchFamily="34" charset="0"/>
                <a:ea typeface="Verdana" panose="020B0604030504040204" pitchFamily="34" charset="0"/>
              </a:rPr>
              <a:t>If anyone’s name was not found written in the </a:t>
            </a:r>
            <a:r>
              <a:rPr lang="en-US" sz="3200" b="1" dirty="0">
                <a:solidFill>
                  <a:schemeClr val="accent2"/>
                </a:solidFill>
                <a:latin typeface="Verdana" panose="020B0604030504040204" pitchFamily="34" charset="0"/>
                <a:ea typeface="Verdana" panose="020B0604030504040204" pitchFamily="34" charset="0"/>
              </a:rPr>
              <a:t>book of life</a:t>
            </a:r>
            <a:r>
              <a:rPr lang="en-US" sz="3200" b="1" dirty="0">
                <a:solidFill>
                  <a:schemeClr val="bg1"/>
                </a:solidFill>
                <a:latin typeface="Verdana" panose="020B0604030504040204" pitchFamily="34" charset="0"/>
                <a:ea typeface="Verdana" panose="020B0604030504040204" pitchFamily="34" charset="0"/>
              </a:rPr>
              <a:t>, that person was thrown into the lake of fire.</a:t>
            </a:r>
            <a:br>
              <a:rPr lang="en-US" sz="3200" b="1" dirty="0">
                <a:solidFill>
                  <a:schemeClr val="bg1"/>
                </a:solidFill>
                <a:latin typeface="Verdana" panose="020B0604030504040204" pitchFamily="34" charset="0"/>
                <a:ea typeface="Verdana" panose="020B0604030504040204" pitchFamily="34" charset="0"/>
              </a:rPr>
            </a:b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accent2"/>
                </a:solidFill>
                <a:latin typeface="Verdana" panose="020B0604030504040204" pitchFamily="34" charset="0"/>
                <a:ea typeface="Verdana" panose="020B0604030504040204" pitchFamily="34" charset="0"/>
              </a:rPr>
              <a:t>Revelation 20:15</a:t>
            </a:r>
          </a:p>
        </p:txBody>
      </p:sp>
    </p:spTree>
    <p:extLst>
      <p:ext uri="{BB962C8B-B14F-4D97-AF65-F5344CB8AC3E}">
        <p14:creationId xmlns:p14="http://schemas.microsoft.com/office/powerpoint/2010/main" val="3825832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“I tell you the solemn truth, the one who hears my message and believes the one who sent me has eternal life and will not be condemned, but has crossed over from death to life.”</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John 5:24</a:t>
            </a:r>
            <a:endParaRPr lang="en-US" dirty="0">
              <a:solidFill>
                <a:schemeClr val="bg1"/>
              </a:solidFill>
            </a:endParaRPr>
          </a:p>
        </p:txBody>
      </p:sp>
    </p:spTree>
    <p:extLst>
      <p:ext uri="{BB962C8B-B14F-4D97-AF65-F5344CB8AC3E}">
        <p14:creationId xmlns:p14="http://schemas.microsoft.com/office/powerpoint/2010/main" val="71334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There is therefore now no condemnation for those who are in Christ Jesus. For the law of the life-giving Spirit in Christ Jesus has set you free from the law of sin and death.</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Romans 8:1-2</a:t>
            </a:r>
            <a:endParaRPr lang="en-US" dirty="0">
              <a:solidFill>
                <a:schemeClr val="bg1"/>
              </a:solidFill>
            </a:endParaRPr>
          </a:p>
        </p:txBody>
      </p:sp>
    </p:spTree>
    <p:extLst>
      <p:ext uri="{BB962C8B-B14F-4D97-AF65-F5344CB8AC3E}">
        <p14:creationId xmlns:p14="http://schemas.microsoft.com/office/powerpoint/2010/main" val="391397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He commanded us to preach to the people and to warn them that He is the one appointed by God as judge of the living and the dead.</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Acts 10:42</a:t>
            </a:r>
            <a:endParaRPr lang="en-US" dirty="0">
              <a:solidFill>
                <a:schemeClr val="bg1"/>
              </a:solidFill>
            </a:endParaRPr>
          </a:p>
        </p:txBody>
      </p:sp>
    </p:spTree>
    <p:extLst>
      <p:ext uri="{BB962C8B-B14F-4D97-AF65-F5344CB8AC3E}">
        <p14:creationId xmlns:p14="http://schemas.microsoft.com/office/powerpoint/2010/main" val="20937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They will face a reckoning (judgement) before Jesus Christ who stands ready to judge the living and the dead.</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1 Peter 4:5</a:t>
            </a:r>
            <a:endParaRPr lang="en-US" dirty="0">
              <a:solidFill>
                <a:schemeClr val="bg1"/>
              </a:solidFill>
            </a:endParaRPr>
          </a:p>
        </p:txBody>
      </p:sp>
    </p:spTree>
    <p:extLst>
      <p:ext uri="{BB962C8B-B14F-4D97-AF65-F5344CB8AC3E}">
        <p14:creationId xmlns:p14="http://schemas.microsoft.com/office/powerpoint/2010/main" val="892215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sz="3200" b="1" dirty="0">
                <a:solidFill>
                  <a:schemeClr val="bg1"/>
                </a:solidFill>
                <a:latin typeface="Verdana" panose="020B0604030504040204" pitchFamily="34" charset="0"/>
                <a:ea typeface="Verdana" panose="020B0604030504040204" pitchFamily="34" charset="0"/>
              </a:rPr>
              <a:t>Then I saw a large white throne and the one who was seated on it; the earth and the heaven fled from his presence, and no place was found for them.</a:t>
            </a:r>
            <a:br>
              <a:rPr lang="en-US" sz="3200" b="1" dirty="0">
                <a:solidFill>
                  <a:schemeClr val="bg1"/>
                </a:solidFill>
                <a:latin typeface="Verdana" panose="020B0604030504040204" pitchFamily="34" charset="0"/>
                <a:ea typeface="Verdana" panose="020B0604030504040204" pitchFamily="34" charset="0"/>
              </a:rPr>
            </a:b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accent2"/>
                </a:solidFill>
                <a:latin typeface="Verdana" panose="020B0604030504040204" pitchFamily="34" charset="0"/>
                <a:ea typeface="Verdana" panose="020B0604030504040204" pitchFamily="34" charset="0"/>
              </a:rPr>
              <a:t>Revelation 20:11</a:t>
            </a:r>
            <a:br>
              <a:rPr lang="en-US" sz="3200" b="1" dirty="0">
                <a:solidFill>
                  <a:schemeClr val="bg1"/>
                </a:solidFill>
                <a:latin typeface="Verdana" panose="020B0604030504040204" pitchFamily="34" charset="0"/>
                <a:ea typeface="Verdana" panose="020B0604030504040204" pitchFamily="34" charset="0"/>
              </a:rPr>
            </a:b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bg1"/>
                </a:solidFill>
                <a:latin typeface="Verdana" panose="020B0604030504040204" pitchFamily="34" charset="0"/>
                <a:ea typeface="Verdana" panose="020B0604030504040204" pitchFamily="34" charset="0"/>
              </a:rPr>
              <a:t>If anyone’s name was not found written in the book of life, that person was thrown into the lake of fire.</a:t>
            </a:r>
            <a:br>
              <a:rPr lang="en-US" sz="3200" b="1" dirty="0">
                <a:solidFill>
                  <a:schemeClr val="bg1"/>
                </a:solidFill>
                <a:latin typeface="Verdana" panose="020B0604030504040204" pitchFamily="34" charset="0"/>
                <a:ea typeface="Verdana" panose="020B0604030504040204" pitchFamily="34" charset="0"/>
              </a:rPr>
            </a:b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accent2"/>
                </a:solidFill>
                <a:latin typeface="Verdana" panose="020B0604030504040204" pitchFamily="34" charset="0"/>
                <a:ea typeface="Verdana" panose="020B0604030504040204" pitchFamily="34" charset="0"/>
              </a:rPr>
              <a:t>Revelation 20:15</a:t>
            </a:r>
          </a:p>
        </p:txBody>
      </p:sp>
    </p:spTree>
    <p:extLst>
      <p:ext uri="{BB962C8B-B14F-4D97-AF65-F5344CB8AC3E}">
        <p14:creationId xmlns:p14="http://schemas.microsoft.com/office/powerpoint/2010/main" val="2977719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ECC2-3443-4317-8053-777A1AEA5807}"/>
              </a:ext>
            </a:extLst>
          </p:cNvPr>
          <p:cNvSpPr>
            <a:spLocks noGrp="1"/>
          </p:cNvSpPr>
          <p:nvPr>
            <p:ph type="title"/>
          </p:nvPr>
        </p:nvSpPr>
        <p:spPr>
          <a:xfrm>
            <a:off x="838200" y="225287"/>
            <a:ext cx="10515600" cy="6440556"/>
          </a:xfrm>
          <a:noFill/>
        </p:spPr>
        <p:txBody>
          <a:bodyPr>
            <a:normAutofit/>
          </a:bodyPr>
          <a:lstStyle/>
          <a:p>
            <a:pPr algn="ctr"/>
            <a:r>
              <a:rPr lang="en-US" b="1" dirty="0">
                <a:solidFill>
                  <a:schemeClr val="bg1"/>
                </a:solidFill>
                <a:latin typeface="Verdana" panose="020B0604030504040204" pitchFamily="34" charset="0"/>
                <a:ea typeface="Verdana" panose="020B0604030504040204" pitchFamily="34" charset="0"/>
              </a:rPr>
              <a:t>For we shall all stand before the judgment seat of Christ</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Romans 14:10</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For we must all appear before the judgment seat of Christ</a:t>
            </a:r>
            <a:br>
              <a:rPr lang="en-US" b="1" dirty="0">
                <a:solidFill>
                  <a:schemeClr val="bg1"/>
                </a:solidFill>
                <a:latin typeface="Verdana" panose="020B0604030504040204" pitchFamily="34" charset="0"/>
                <a:ea typeface="Verdana" panose="020B0604030504040204" pitchFamily="34" charset="0"/>
              </a:rPr>
            </a:br>
            <a:br>
              <a:rPr lang="en-US" b="1" dirty="0">
                <a:solidFill>
                  <a:schemeClr val="bg1"/>
                </a:solidFill>
                <a:latin typeface="Verdana" panose="020B0604030504040204" pitchFamily="34" charset="0"/>
                <a:ea typeface="Verdana" panose="020B0604030504040204" pitchFamily="34" charset="0"/>
              </a:rPr>
            </a:br>
            <a:r>
              <a:rPr lang="en-US" b="1" dirty="0">
                <a:solidFill>
                  <a:schemeClr val="accent2"/>
                </a:solidFill>
                <a:latin typeface="Verdana" panose="020B0604030504040204" pitchFamily="34" charset="0"/>
                <a:ea typeface="Verdana" panose="020B0604030504040204" pitchFamily="34" charset="0"/>
              </a:rPr>
              <a:t>2 Corinthians 5:10</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4227287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1394</TotalTime>
  <Words>1695</Words>
  <Application>Microsoft Office PowerPoint</Application>
  <PresentationFormat>Widescreen</PresentationFormat>
  <Paragraphs>47</Paragraphs>
  <Slides>28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Bitter</vt:lpstr>
      <vt:lpstr>Calibri</vt:lpstr>
      <vt:lpstr>Calibri Light</vt:lpstr>
      <vt:lpstr>Roboto</vt:lpstr>
      <vt:lpstr>Verdana</vt:lpstr>
      <vt:lpstr>Office Theme</vt:lpstr>
      <vt:lpstr>Hold Your Crown</vt:lpstr>
      <vt:lpstr>“I am coming soon. Hold on to what you have so that no one can take away your crown.”  Revelation 3:11</vt:lpstr>
      <vt:lpstr>If anyone’s name was not found written in the book of life, that person was thrown into the lake of fire.  Revelation 20:15</vt:lpstr>
      <vt:lpstr>“I tell you the solemn truth, the one who hears my message and believes the one who sent me has eternal life and will not be condemned, but has crossed over from death to life.”  John 5:24</vt:lpstr>
      <vt:lpstr>There is therefore now no condemnation for those who are in Christ Jesus. For the law of the life-giving Spirit in Christ Jesus has set you free from the law of sin and death.  Romans 8:1-2</vt:lpstr>
      <vt:lpstr>He commanded us to preach to the people and to warn them that He is the one appointed by God as judge of the living and the dead.  Acts 10:42</vt:lpstr>
      <vt:lpstr>They will face a reckoning (judgement) before Jesus Christ who stands ready to judge the living and the dead.  1 Peter 4:5</vt:lpstr>
      <vt:lpstr>Then I saw a large white throne and the one who was seated on it; the earth and the heaven fled from his presence, and no place was found for them.  Revelation 20:11  If anyone’s name was not found written in the book of life, that person was thrown into the lake of fire.  Revelation 20:15</vt:lpstr>
      <vt:lpstr>For we shall all stand before the judgment seat of Christ  Romans 14:10  For we must all appear before the judgment seat of Christ  2 Corinthians 5:10 </vt:lpstr>
      <vt:lpstr>The Judgment Seat of Christ  Seat is Greek word Bema  Bema is the seat in an arena where the judge gives rewards to athletes</vt:lpstr>
      <vt:lpstr>“Furthermore, the Father does not judge anyone, but has assigned all judgment to the Son“  John 5:22 </vt:lpstr>
      <vt:lpstr>Look! I am coming soon, and my reward is with me to pay each one according to what he has done!  Revelation 22:12</vt:lpstr>
      <vt:lpstr>If what someone has built survives, he will receive a reward. If someone’s work is burned up, he will suffer loss. He himself will be saved, but only as through fire.  1 Corinthians 3:14-15 </vt:lpstr>
      <vt:lpstr>The one who plants and the one who waters work as one, but each will receive his reward according to his work.  1 Corinthians 3:8</vt:lpstr>
      <vt:lpstr>For false messiahs and false prophets will appear and perform great signs and wonders to deceive, if possible, even the elect.  Matthew 24:24</vt:lpstr>
      <vt:lpstr>Then Samuel said to Saul, “I was the one the Lord sent to anoint you as king over his people Israel. Now listen to what the Lord says. Here is what the Lord of Heaven’s Armies has said: ‘I carefully observed how the Amalekites opposed Israel along the way when Israel came up from Egypt. So go now and strike down the Amalekites. Destroy everything they have. Don’t spare them. Put them to death—man, woman, child, infant, ox, sheep, camel, and donkey alike.’”  1 Samuel 15:1-3</vt:lpstr>
      <vt:lpstr>Samuel said to Saul, “I will not go back with you, for you have rejected the Lord’s orders, and the Lord has rejected you from being king over Israel!”. When Samuel turned to leave, Saul grabbed the edge of his robe and it tore. Samuel said to him, “The Lord has torn the kingdom of Israel from you this day and has given it to one of your colleagues who is better than you!  1 Samuel 15:26-27</vt:lpstr>
      <vt:lpstr>The Talents Matthew 25:14-30</vt:lpstr>
      <vt:lpstr>For it is like a man going on a journey, who summoned his slaves and entrusted his property to them. To one he gave five talents, to another two, and to another one, each according to his ability. Then he went on his journey.  Matthew 25:14-15</vt:lpstr>
      <vt:lpstr>Therefore take the talent from him and give it to the one who has 10. For the one who has will be given more, and he will have more than enough. But the one who does not have, even what he has will be taken from him. And throw that worthless slave into the outer darkness, where there will be weeping and gnashing of teeth.  Matthew 25:28-30</vt:lpstr>
      <vt:lpstr>There is one glory of the sun, and another glory of the moon and another glory of the stars, for star differs from star in glory. It is the same with the resurrection of the dead. What is sown is perishable, what is raised is imperishable.  1 Corinthians 15:41-42</vt:lpstr>
      <vt:lpstr>What is a crown?  Crown is not the royal diadem that a King would wear  Crown is the Greek word stephanos.  It is the crown given to athletes</vt:lpstr>
      <vt:lpstr>The Incorruptible Crown  Each competitor must exercise self-control in everything. They do it to receive a perishable crown, but we an imperishable one.  1 Corinthians 9:25</vt:lpstr>
      <vt:lpstr>The Crown of Rejoicing  For who is our hope or joy or crown to boast of before our Lord Jesus at his coming? Is it not of course you? For you are our glory and joy!  1 Thessalonians 2:19-20</vt:lpstr>
      <vt:lpstr>The Crown of Righteousness  I have competed well; I have finished the race; I have kept the faith! Finally the crown of righteousness is reserved for me. The Lord, the righteous Judge, will award it to me in that day—and not to me only, but also to all who have set their affection on his appearing.  2 Timothy 4:7-8</vt:lpstr>
      <vt:lpstr>The Crown of Life  Do not be afraid of the things you are about to suffer. The devil is about to have some of you thrown into prison so you may be tested, and you will experience suffering for ten days. Remain faithful even to the point of death, and I will give you the crown that is life itself.  Revelation 2:10</vt:lpstr>
      <vt:lpstr>The Crown of Glory  Give a shepherd’s care to God’s flock among you, exercising oversight not merely as a duty but willingly under God’s direction, not for shameful profit but eagerly. And do not lord it over those entrusted to you, but be examples to the flock. Then when the Chief Shepherd appears, you will receive the crown of glory that never fades away.  1 Peter 5:2-4</vt:lpstr>
      <vt:lpstr>“I am coming soon. Hold on to what you have so that no one can take away your crown.”  Revelation 3:11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Bloomfield</dc:creator>
  <cp:lastModifiedBy>Michael Bloomfield</cp:lastModifiedBy>
  <cp:revision>3</cp:revision>
  <dcterms:created xsi:type="dcterms:W3CDTF">2021-05-11T04:41:17Z</dcterms:created>
  <dcterms:modified xsi:type="dcterms:W3CDTF">2022-09-10T08:37:10Z</dcterms:modified>
</cp:coreProperties>
</file>