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629" r:id="rId2"/>
    <p:sldId id="597" r:id="rId3"/>
    <p:sldId id="650" r:id="rId4"/>
    <p:sldId id="636" r:id="rId5"/>
    <p:sldId id="651" r:id="rId6"/>
    <p:sldId id="652" r:id="rId7"/>
    <p:sldId id="653" r:id="rId8"/>
    <p:sldId id="631" r:id="rId9"/>
    <p:sldId id="654" r:id="rId10"/>
    <p:sldId id="656" r:id="rId11"/>
    <p:sldId id="655" r:id="rId12"/>
    <p:sldId id="657" r:id="rId13"/>
    <p:sldId id="659" r:id="rId14"/>
    <p:sldId id="660" r:id="rId15"/>
    <p:sldId id="661" r:id="rId16"/>
    <p:sldId id="662" r:id="rId17"/>
    <p:sldId id="663" r:id="rId18"/>
    <p:sldId id="664" r:id="rId19"/>
    <p:sldId id="665" r:id="rId20"/>
    <p:sldId id="6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98" autoAdjust="0"/>
    <p:restoredTop sz="79415" autoAdjust="0"/>
  </p:normalViewPr>
  <p:slideViewPr>
    <p:cSldViewPr snapToGrid="0">
      <p:cViewPr varScale="1">
        <p:scale>
          <a:sx n="87" d="100"/>
          <a:sy n="87" d="100"/>
        </p:scale>
        <p:origin x="71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A3606BE0-5C6F-4441-8D7A-0BE31D684121}"/>
    <pc:docChg chg="delSld">
      <pc:chgData name="Michael Bloomfield" userId="f70212b848e07b29" providerId="LiveId" clId="{A3606BE0-5C6F-4441-8D7A-0BE31D684121}" dt="2022-09-10T08:21:22.327" v="0" actId="47"/>
      <pc:docMkLst>
        <pc:docMk/>
      </pc:docMkLst>
      <pc:sldChg chg="del">
        <pc:chgData name="Michael Bloomfield" userId="f70212b848e07b29" providerId="LiveId" clId="{A3606BE0-5C6F-4441-8D7A-0BE31D684121}" dt="2022-09-10T08:21:22.327" v="0" actId="47"/>
        <pc:sldMkLst>
          <pc:docMk/>
          <pc:sldMk cId="2894138374" sldId="413"/>
        </pc:sldMkLst>
      </pc:sldChg>
      <pc:sldChg chg="del">
        <pc:chgData name="Michael Bloomfield" userId="f70212b848e07b29" providerId="LiveId" clId="{A3606BE0-5C6F-4441-8D7A-0BE31D684121}" dt="2022-09-10T08:21:22.327" v="0" actId="47"/>
        <pc:sldMkLst>
          <pc:docMk/>
          <pc:sldMk cId="1973461345" sldId="547"/>
        </pc:sldMkLst>
      </pc:sldChg>
      <pc:sldChg chg="del">
        <pc:chgData name="Michael Bloomfield" userId="f70212b848e07b29" providerId="LiveId" clId="{A3606BE0-5C6F-4441-8D7A-0BE31D684121}" dt="2022-09-10T08:21:22.327" v="0" actId="47"/>
        <pc:sldMkLst>
          <pc:docMk/>
          <pc:sldMk cId="637316356" sldId="548"/>
        </pc:sldMkLst>
      </pc:sldChg>
      <pc:sldChg chg="del">
        <pc:chgData name="Michael Bloomfield" userId="f70212b848e07b29" providerId="LiveId" clId="{A3606BE0-5C6F-4441-8D7A-0BE31D684121}" dt="2022-09-10T08:21:22.327" v="0" actId="47"/>
        <pc:sldMkLst>
          <pc:docMk/>
          <pc:sldMk cId="149367251" sldId="64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AB7B8-319B-4D91-AE61-BF71616768EB}" type="datetimeFigureOut">
              <a:rPr lang="en-US" smtClean="0"/>
              <a:t>9/10/2022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9A0DF-53A1-482B-A484-88C8CF04E445}" type="slidenum">
              <a:rPr lang="en-US" smtClean="0"/>
              <a:t>‹#›</a:t>
            </a:fld>
            <a:endParaRPr lang="en-US"/>
          </a:p>
        </p:txBody>
      </p:sp>
    </p:spTree>
    <p:extLst>
      <p:ext uri="{BB962C8B-B14F-4D97-AF65-F5344CB8AC3E}">
        <p14:creationId xmlns:p14="http://schemas.microsoft.com/office/powerpoint/2010/main" val="153850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a:t>
            </a:fld>
            <a:endParaRPr lang="en-US"/>
          </a:p>
        </p:txBody>
      </p:sp>
    </p:spTree>
    <p:extLst>
      <p:ext uri="{BB962C8B-B14F-4D97-AF65-F5344CB8AC3E}">
        <p14:creationId xmlns:p14="http://schemas.microsoft.com/office/powerpoint/2010/main" val="3349056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10</a:t>
            </a:fld>
            <a:endParaRPr lang="en-US"/>
          </a:p>
        </p:txBody>
      </p:sp>
    </p:spTree>
    <p:extLst>
      <p:ext uri="{BB962C8B-B14F-4D97-AF65-F5344CB8AC3E}">
        <p14:creationId xmlns:p14="http://schemas.microsoft.com/office/powerpoint/2010/main" val="189700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11</a:t>
            </a:fld>
            <a:endParaRPr lang="en-US"/>
          </a:p>
        </p:txBody>
      </p:sp>
    </p:spTree>
    <p:extLst>
      <p:ext uri="{BB962C8B-B14F-4D97-AF65-F5344CB8AC3E}">
        <p14:creationId xmlns:p14="http://schemas.microsoft.com/office/powerpoint/2010/main" val="2763799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12</a:t>
            </a:fld>
            <a:endParaRPr lang="en-US"/>
          </a:p>
        </p:txBody>
      </p:sp>
    </p:spTree>
    <p:extLst>
      <p:ext uri="{BB962C8B-B14F-4D97-AF65-F5344CB8AC3E}">
        <p14:creationId xmlns:p14="http://schemas.microsoft.com/office/powerpoint/2010/main" val="265419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13</a:t>
            </a:fld>
            <a:endParaRPr lang="en-US"/>
          </a:p>
        </p:txBody>
      </p:sp>
    </p:spTree>
    <p:extLst>
      <p:ext uri="{BB962C8B-B14F-4D97-AF65-F5344CB8AC3E}">
        <p14:creationId xmlns:p14="http://schemas.microsoft.com/office/powerpoint/2010/main" val="442313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14</a:t>
            </a:fld>
            <a:endParaRPr lang="en-US"/>
          </a:p>
        </p:txBody>
      </p:sp>
    </p:spTree>
    <p:extLst>
      <p:ext uri="{BB962C8B-B14F-4D97-AF65-F5344CB8AC3E}">
        <p14:creationId xmlns:p14="http://schemas.microsoft.com/office/powerpoint/2010/main" val="3716683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15</a:t>
            </a:fld>
            <a:endParaRPr lang="en-US"/>
          </a:p>
        </p:txBody>
      </p:sp>
    </p:spTree>
    <p:extLst>
      <p:ext uri="{BB962C8B-B14F-4D97-AF65-F5344CB8AC3E}">
        <p14:creationId xmlns:p14="http://schemas.microsoft.com/office/powerpoint/2010/main" val="2779840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16</a:t>
            </a:fld>
            <a:endParaRPr lang="en-US"/>
          </a:p>
        </p:txBody>
      </p:sp>
    </p:spTree>
    <p:extLst>
      <p:ext uri="{BB962C8B-B14F-4D97-AF65-F5344CB8AC3E}">
        <p14:creationId xmlns:p14="http://schemas.microsoft.com/office/powerpoint/2010/main" val="2782035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17</a:t>
            </a:fld>
            <a:endParaRPr lang="en-US"/>
          </a:p>
        </p:txBody>
      </p:sp>
    </p:spTree>
    <p:extLst>
      <p:ext uri="{BB962C8B-B14F-4D97-AF65-F5344CB8AC3E}">
        <p14:creationId xmlns:p14="http://schemas.microsoft.com/office/powerpoint/2010/main" val="1590346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18</a:t>
            </a:fld>
            <a:endParaRPr lang="en-US"/>
          </a:p>
        </p:txBody>
      </p:sp>
    </p:spTree>
    <p:extLst>
      <p:ext uri="{BB962C8B-B14F-4D97-AF65-F5344CB8AC3E}">
        <p14:creationId xmlns:p14="http://schemas.microsoft.com/office/powerpoint/2010/main" val="1734662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19</a:t>
            </a:fld>
            <a:endParaRPr lang="en-US"/>
          </a:p>
        </p:txBody>
      </p:sp>
    </p:spTree>
    <p:extLst>
      <p:ext uri="{BB962C8B-B14F-4D97-AF65-F5344CB8AC3E}">
        <p14:creationId xmlns:p14="http://schemas.microsoft.com/office/powerpoint/2010/main" val="20955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2</a:t>
            </a:fld>
            <a:endParaRPr lang="en-US"/>
          </a:p>
        </p:txBody>
      </p:sp>
    </p:spTree>
    <p:extLst>
      <p:ext uri="{BB962C8B-B14F-4D97-AF65-F5344CB8AC3E}">
        <p14:creationId xmlns:p14="http://schemas.microsoft.com/office/powerpoint/2010/main" val="1665068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20</a:t>
            </a:fld>
            <a:endParaRPr lang="en-US"/>
          </a:p>
        </p:txBody>
      </p:sp>
    </p:spTree>
    <p:extLst>
      <p:ext uri="{BB962C8B-B14F-4D97-AF65-F5344CB8AC3E}">
        <p14:creationId xmlns:p14="http://schemas.microsoft.com/office/powerpoint/2010/main" val="3151521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3</a:t>
            </a:fld>
            <a:endParaRPr lang="en-US"/>
          </a:p>
        </p:txBody>
      </p:sp>
    </p:spTree>
    <p:extLst>
      <p:ext uri="{BB962C8B-B14F-4D97-AF65-F5344CB8AC3E}">
        <p14:creationId xmlns:p14="http://schemas.microsoft.com/office/powerpoint/2010/main" val="4280094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4</a:t>
            </a:fld>
            <a:endParaRPr lang="en-US"/>
          </a:p>
        </p:txBody>
      </p:sp>
    </p:spTree>
    <p:extLst>
      <p:ext uri="{BB962C8B-B14F-4D97-AF65-F5344CB8AC3E}">
        <p14:creationId xmlns:p14="http://schemas.microsoft.com/office/powerpoint/2010/main" val="1127953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5</a:t>
            </a:fld>
            <a:endParaRPr lang="en-US"/>
          </a:p>
        </p:txBody>
      </p:sp>
    </p:spTree>
    <p:extLst>
      <p:ext uri="{BB962C8B-B14F-4D97-AF65-F5344CB8AC3E}">
        <p14:creationId xmlns:p14="http://schemas.microsoft.com/office/powerpoint/2010/main" val="2551802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6</a:t>
            </a:fld>
            <a:endParaRPr lang="en-US"/>
          </a:p>
        </p:txBody>
      </p:sp>
    </p:spTree>
    <p:extLst>
      <p:ext uri="{BB962C8B-B14F-4D97-AF65-F5344CB8AC3E}">
        <p14:creationId xmlns:p14="http://schemas.microsoft.com/office/powerpoint/2010/main" val="1524138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7</a:t>
            </a:fld>
            <a:endParaRPr lang="en-US"/>
          </a:p>
        </p:txBody>
      </p:sp>
    </p:spTree>
    <p:extLst>
      <p:ext uri="{BB962C8B-B14F-4D97-AF65-F5344CB8AC3E}">
        <p14:creationId xmlns:p14="http://schemas.microsoft.com/office/powerpoint/2010/main" val="2884599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8</a:t>
            </a:fld>
            <a:endParaRPr lang="en-US"/>
          </a:p>
        </p:txBody>
      </p:sp>
    </p:spTree>
    <p:extLst>
      <p:ext uri="{BB962C8B-B14F-4D97-AF65-F5344CB8AC3E}">
        <p14:creationId xmlns:p14="http://schemas.microsoft.com/office/powerpoint/2010/main" val="2456557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B99A0DF-53A1-482B-A484-88C8CF04E445}" type="slidenum">
              <a:rPr lang="en-US" smtClean="0"/>
              <a:t>9</a:t>
            </a:fld>
            <a:endParaRPr lang="en-US"/>
          </a:p>
        </p:txBody>
      </p:sp>
    </p:spTree>
    <p:extLst>
      <p:ext uri="{BB962C8B-B14F-4D97-AF65-F5344CB8AC3E}">
        <p14:creationId xmlns:p14="http://schemas.microsoft.com/office/powerpoint/2010/main" val="1286538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7E80-E55C-4EA0-B0EF-60445B19EE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B2AD87-9266-44AA-B5BF-9433BEEAD1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4E322E-DEE4-43E8-95B4-AE47784A6835}"/>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6FEEAF3F-8362-4D9F-BD6C-BE2AE1221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7DF68-629F-4020-938D-B0FE12C550D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88159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6BAF-D212-4B72-BB0D-07E283F87F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A9C237-FE84-4FEA-BA30-5BC9F39836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E4F89-0F03-4CA6-AD7B-A28C3602FFA7}"/>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7E5DFE14-4EAB-4CD8-AF80-E177CC1D5C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6C485-F819-4C90-A3C5-FD1FD4C377A2}"/>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6877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C0CC-90AA-4FA6-B939-91F994E1A0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EA781B-D17C-4C0B-BAD9-9EE0948B32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03654-0340-4147-8650-2BBF817BAD49}"/>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DCEA00C6-ADEC-44CC-9E71-6905EE673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42FDD-2E77-43B3-9773-F2BB4CC70A25}"/>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392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2B96-E45C-4CC7-B939-F4B8F3AE8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3A686-CFBB-4AA2-BE2D-2D738CAC93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E59E0-9280-4B1C-BB50-1C1AD60B54B4}"/>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88A6143A-F80A-4B24-9C13-9AF229556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52944C-D828-4B0F-97E7-2AAA645459E9}"/>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5327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0032-91B2-4904-B5A0-ABDBA0BF24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A77835-282D-49F7-B9EA-3C629AFF7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CBB6B4-0E5B-4A17-8935-70E8C0A05292}"/>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B9AA5650-312F-4490-B063-9668CE9AB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405B0-C150-48C0-B626-62E7223FC69A}"/>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21277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72DD-8AE8-45B4-9AB6-95C5EDE4D9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25EB1-26DE-40EF-AA99-6CB962004B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2ADD51-FDA3-402E-AF20-D9DE6DE5B5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BFB578-FE45-4E00-82C7-92CE66E38831}"/>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2DC6C9F6-4687-4180-8F09-08F97B75F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F52C7-76E1-49FA-860B-C755ACDCC38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613105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8482-F1FB-4396-A842-DE2C2FF979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C3670E-9F13-4E4D-BDCE-792DD5A70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4542D0-93FA-4934-BAB0-E7D7A65FC9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D7F242-E00D-4FF3-AF14-CC2F4969A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93FDB-9EA5-42CC-94CE-B58AE3648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ED9ED-89AC-4ADB-986B-1FB432F9D4A5}"/>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8" name="Footer Placeholder 7">
            <a:extLst>
              <a:ext uri="{FF2B5EF4-FFF2-40B4-BE49-F238E27FC236}">
                <a16:creationId xmlns:a16="http://schemas.microsoft.com/office/drawing/2014/main" id="{149618E1-ECD4-4DDE-84D8-CB77E32B56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A19303-1F45-4AFF-8A7B-C58D0B3517ED}"/>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742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28CD-77D6-4068-B8C1-C3344AFB2B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CD7533-DB96-475F-AC52-DB78FC8658FE}"/>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4" name="Footer Placeholder 3">
            <a:extLst>
              <a:ext uri="{FF2B5EF4-FFF2-40B4-BE49-F238E27FC236}">
                <a16:creationId xmlns:a16="http://schemas.microsoft.com/office/drawing/2014/main" id="{EA9B838B-7606-4EE2-83DE-046EB8DC7F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622AA-82E4-442A-AD0B-63578201C608}"/>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081270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31FDF2-F5E4-4B9A-8919-21F8F87032CB}"/>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3" name="Footer Placeholder 2">
            <a:extLst>
              <a:ext uri="{FF2B5EF4-FFF2-40B4-BE49-F238E27FC236}">
                <a16:creationId xmlns:a16="http://schemas.microsoft.com/office/drawing/2014/main" id="{04746E77-B927-4B7F-9763-9BC2228A0C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72B92A-DB8D-4E0D-A32A-4A492E1BC1D3}"/>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45297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20B99-B3FD-4F74-985A-F939A5DED8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BA2347-84B3-4D1A-A30C-F85CB5A3C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77A972-98C7-492F-A3FA-2E82E2D4C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E43B0-05B9-42BF-BBB2-F97238058B1E}"/>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AA96A71B-0145-4EA3-A669-102357B2C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1EA5D-4988-4B01-B2B0-5B4B37E6A0E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429393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74D0-BB36-4B67-9875-4F8AF84D71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002BAC-36DA-4A28-8D2A-1AA987AFA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11C55B-2E94-4D66-868B-BE5B37337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A88D2D-EA40-4499-9EC7-8CF87DA9F453}"/>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5E233DE6-726C-4162-AC6D-BD224CD13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0BAF8-EC5C-490C-84B3-C1978092805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5891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E2A39-AA10-4F7F-B381-704B4BB51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589E79-543F-4FFE-A6B5-F7A2CEC65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DAF96-A86D-4A56-9942-18210027AE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25606032-91EF-423E-8224-AE6101564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312891-4880-4977-8DAD-540CE334C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FF0BD-895A-49DE-8E9C-C9D5AEA382BC}" type="slidenum">
              <a:rPr lang="en-US" smtClean="0"/>
              <a:t>‹#›</a:t>
            </a:fld>
            <a:endParaRPr lang="en-US"/>
          </a:p>
        </p:txBody>
      </p:sp>
    </p:spTree>
    <p:extLst>
      <p:ext uri="{BB962C8B-B14F-4D97-AF65-F5344CB8AC3E}">
        <p14:creationId xmlns:p14="http://schemas.microsoft.com/office/powerpoint/2010/main" val="3485678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285750" y="225287"/>
            <a:ext cx="11692890" cy="6440556"/>
          </a:xfrm>
          <a:noFill/>
        </p:spPr>
        <p:txBody>
          <a:bodyPr>
            <a:normAutofit/>
          </a:bodyPr>
          <a:lstStyle/>
          <a:p>
            <a:pPr algn="ctr"/>
            <a:r>
              <a:rPr lang="en-US" sz="6600" b="1" dirty="0">
                <a:solidFill>
                  <a:schemeClr val="accent2"/>
                </a:solidFill>
                <a:latin typeface="Verdana" panose="020B0604030504040204" pitchFamily="34" charset="0"/>
                <a:ea typeface="Verdana" panose="020B0604030504040204" pitchFamily="34" charset="0"/>
              </a:rPr>
              <a:t>IT IS FINISHED</a:t>
            </a:r>
            <a:endParaRPr lang="en-US" sz="66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86634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C9FFE4-46E6-409D-9BE4-A839E011B222}"/>
              </a:ext>
            </a:extLst>
          </p:cNvPr>
          <p:cNvSpPr txBox="1">
            <a:spLocks/>
          </p:cNvSpPr>
          <p:nvPr/>
        </p:nvSpPr>
        <p:spPr>
          <a:xfrm>
            <a:off x="285750" y="264405"/>
            <a:ext cx="11692890" cy="6401437"/>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19:28-30 (NLT)</a:t>
            </a:r>
          </a:p>
          <a:p>
            <a:r>
              <a:rPr lang="en-US" sz="2800" dirty="0">
                <a:solidFill>
                  <a:schemeClr val="accent2"/>
                </a:solidFill>
                <a:latin typeface="Verdana" panose="020B0604030504040204" pitchFamily="34" charset="0"/>
                <a:ea typeface="Verdana" panose="020B0604030504040204" pitchFamily="34" charset="0"/>
              </a:rPr>
              <a:t>28 </a:t>
            </a:r>
            <a:r>
              <a:rPr lang="en-US" sz="2800" dirty="0">
                <a:solidFill>
                  <a:schemeClr val="bg1"/>
                </a:solidFill>
                <a:latin typeface="Verdana" panose="020B0604030504040204" pitchFamily="34" charset="0"/>
                <a:ea typeface="Verdana" panose="020B0604030504040204" pitchFamily="34" charset="0"/>
              </a:rPr>
              <a:t>Jesus knew that his </a:t>
            </a:r>
            <a:r>
              <a:rPr lang="en-US" sz="2800" dirty="0">
                <a:solidFill>
                  <a:schemeClr val="accent4"/>
                </a:solidFill>
                <a:latin typeface="Verdana" panose="020B0604030504040204" pitchFamily="34" charset="0"/>
                <a:ea typeface="Verdana" panose="020B0604030504040204" pitchFamily="34" charset="0"/>
              </a:rPr>
              <a:t>mission</a:t>
            </a:r>
            <a:r>
              <a:rPr lang="en-US" sz="2800" dirty="0">
                <a:solidFill>
                  <a:schemeClr val="bg1"/>
                </a:solidFill>
                <a:latin typeface="Verdana" panose="020B0604030504040204" pitchFamily="34" charset="0"/>
                <a:ea typeface="Verdana" panose="020B0604030504040204" pitchFamily="34" charset="0"/>
              </a:rPr>
              <a:t> was now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and to </a:t>
            </a:r>
            <a:r>
              <a:rPr lang="en-US" sz="2800" dirty="0">
                <a:solidFill>
                  <a:schemeClr val="accent4"/>
                </a:solidFill>
                <a:latin typeface="Verdana" panose="020B0604030504040204" pitchFamily="34" charset="0"/>
                <a:ea typeface="Verdana" panose="020B0604030504040204" pitchFamily="34" charset="0"/>
              </a:rPr>
              <a:t>fulfill Scripture</a:t>
            </a:r>
            <a:r>
              <a:rPr lang="en-US" sz="2800" dirty="0">
                <a:solidFill>
                  <a:schemeClr val="bg1"/>
                </a:solidFill>
                <a:latin typeface="Verdana" panose="020B0604030504040204" pitchFamily="34" charset="0"/>
                <a:ea typeface="Verdana" panose="020B0604030504040204" pitchFamily="34" charset="0"/>
              </a:rPr>
              <a:t> he said, “I am thirsty.”</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A jar of sour wine was sitting there, so they soaked a sponge in it, put it on a hyssop branch, and held it up to his lips.</a:t>
            </a:r>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30 </a:t>
            </a:r>
            <a:r>
              <a:rPr lang="en-US" sz="2800" dirty="0">
                <a:solidFill>
                  <a:schemeClr val="bg1"/>
                </a:solidFill>
                <a:latin typeface="Verdana" panose="020B0604030504040204" pitchFamily="34" charset="0"/>
                <a:ea typeface="Verdana" panose="020B0604030504040204" pitchFamily="34" charset="0"/>
              </a:rPr>
              <a:t>When Jesus had tasted it, he said, “It is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Then he bowed his head and gave up his spirit.</a:t>
            </a:r>
          </a:p>
          <a:p>
            <a:endParaRPr lang="en-US" sz="2800" dirty="0">
              <a:solidFill>
                <a:schemeClr val="bg1"/>
              </a:solidFill>
              <a:latin typeface="Verdana" panose="020B0604030504040204" pitchFamily="34" charset="0"/>
              <a:ea typeface="Verdana" panose="020B0604030504040204" pitchFamily="34" charset="0"/>
            </a:endParaRPr>
          </a:p>
          <a:p>
            <a:endParaRPr lang="en-US" sz="2800" dirty="0">
              <a:solidFill>
                <a:schemeClr val="bg1"/>
              </a:solidFill>
              <a:latin typeface="Verdana" panose="020B0604030504040204" pitchFamily="34" charset="0"/>
              <a:ea typeface="Verdana" panose="020B0604030504040204" pitchFamily="34" charset="0"/>
            </a:endParaRPr>
          </a:p>
          <a:p>
            <a:pPr algn="ctr"/>
            <a:r>
              <a:rPr lang="en-US" sz="2800" dirty="0">
                <a:solidFill>
                  <a:schemeClr val="accent4"/>
                </a:solidFill>
                <a:latin typeface="Verdana" panose="020B0604030504040204" pitchFamily="34" charset="0"/>
                <a:ea typeface="Verdana" panose="020B0604030504040204" pitchFamily="34" charset="0"/>
              </a:rPr>
              <a:t>How did Jesus fulfilled Scripture?</a:t>
            </a:r>
            <a:endParaRPr lang="en-US" sz="28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9107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Luke 4:16-21 (NLT)</a:t>
            </a:r>
          </a:p>
          <a:p>
            <a:r>
              <a:rPr lang="en-US" sz="2800" dirty="0">
                <a:solidFill>
                  <a:schemeClr val="accent2"/>
                </a:solidFill>
                <a:latin typeface="Verdana" panose="020B0604030504040204" pitchFamily="34" charset="0"/>
                <a:ea typeface="Verdana" panose="020B0604030504040204" pitchFamily="34" charset="0"/>
              </a:rPr>
              <a:t>16 </a:t>
            </a:r>
            <a:r>
              <a:rPr lang="en-US" sz="2800" dirty="0">
                <a:solidFill>
                  <a:schemeClr val="bg1"/>
                </a:solidFill>
                <a:latin typeface="Verdana" panose="020B0604030504040204" pitchFamily="34" charset="0"/>
                <a:ea typeface="Verdana" panose="020B0604030504040204" pitchFamily="34" charset="0"/>
              </a:rPr>
              <a:t>When he came to the village of Nazareth, his boyhood home, he went as usual to the synagogue on the Sabbath and stood up to read the Scriptures.</a:t>
            </a:r>
          </a:p>
          <a:p>
            <a:r>
              <a:rPr lang="en-US" sz="2800" dirty="0">
                <a:solidFill>
                  <a:schemeClr val="accent2"/>
                </a:solidFill>
                <a:latin typeface="Verdana" panose="020B0604030504040204" pitchFamily="34" charset="0"/>
                <a:ea typeface="Verdana" panose="020B0604030504040204" pitchFamily="34" charset="0"/>
              </a:rPr>
              <a:t>17 </a:t>
            </a:r>
            <a:r>
              <a:rPr lang="en-US" sz="2800" dirty="0">
                <a:solidFill>
                  <a:schemeClr val="bg1"/>
                </a:solidFill>
                <a:latin typeface="Verdana" panose="020B0604030504040204" pitchFamily="34" charset="0"/>
                <a:ea typeface="Verdana" panose="020B0604030504040204" pitchFamily="34" charset="0"/>
              </a:rPr>
              <a:t>The scroll of Isaiah the prophet was handed to him. He unrolled the scroll and found the place where this was written:</a:t>
            </a:r>
          </a:p>
          <a:p>
            <a:r>
              <a:rPr lang="en-US" sz="2800" dirty="0">
                <a:solidFill>
                  <a:schemeClr val="accent2"/>
                </a:solidFill>
                <a:latin typeface="Verdana" panose="020B0604030504040204" pitchFamily="34" charset="0"/>
                <a:ea typeface="Verdana" panose="020B0604030504040204" pitchFamily="34" charset="0"/>
              </a:rPr>
              <a:t>18 </a:t>
            </a:r>
            <a:r>
              <a:rPr lang="en-US" sz="2800" dirty="0">
                <a:solidFill>
                  <a:schemeClr val="bg1"/>
                </a:solidFill>
                <a:latin typeface="Verdana" panose="020B0604030504040204" pitchFamily="34" charset="0"/>
                <a:ea typeface="Verdana" panose="020B0604030504040204" pitchFamily="34" charset="0"/>
              </a:rPr>
              <a:t>“The Spirit of the Lord is upon me, for he has anointed me to bring Good News to the poor. He has sent me to proclaim that captives will be released, that the blind will see, that the oppressed will be set free,</a:t>
            </a:r>
          </a:p>
          <a:p>
            <a:r>
              <a:rPr lang="en-US" sz="2800" dirty="0">
                <a:solidFill>
                  <a:schemeClr val="accent2"/>
                </a:solidFill>
                <a:latin typeface="Verdana" panose="020B0604030504040204" pitchFamily="34" charset="0"/>
                <a:ea typeface="Verdana" panose="020B0604030504040204" pitchFamily="34" charset="0"/>
              </a:rPr>
              <a:t>19 </a:t>
            </a:r>
            <a:r>
              <a:rPr lang="en-US" sz="2800" dirty="0">
                <a:solidFill>
                  <a:schemeClr val="bg1"/>
                </a:solidFill>
                <a:latin typeface="Verdana" panose="020B0604030504040204" pitchFamily="34" charset="0"/>
                <a:ea typeface="Verdana" panose="020B0604030504040204" pitchFamily="34" charset="0"/>
              </a:rPr>
              <a:t>and that the time of the Lord’s favor has come.”</a:t>
            </a:r>
          </a:p>
          <a:p>
            <a:r>
              <a:rPr lang="en-US" sz="2800" dirty="0">
                <a:solidFill>
                  <a:schemeClr val="accent2"/>
                </a:solidFill>
                <a:latin typeface="Verdana" panose="020B0604030504040204" pitchFamily="34" charset="0"/>
                <a:ea typeface="Verdana" panose="020B0604030504040204" pitchFamily="34" charset="0"/>
              </a:rPr>
              <a:t>20 </a:t>
            </a:r>
            <a:r>
              <a:rPr lang="en-US" sz="2800" dirty="0">
                <a:solidFill>
                  <a:schemeClr val="bg1"/>
                </a:solidFill>
                <a:latin typeface="Verdana" panose="020B0604030504040204" pitchFamily="34" charset="0"/>
                <a:ea typeface="Verdana" panose="020B0604030504040204" pitchFamily="34" charset="0"/>
              </a:rPr>
              <a:t>He rolled up the scroll, handed it back to the attendant, and sat down. All eyes in the synagogue looked at him intently.</a:t>
            </a:r>
          </a:p>
          <a:p>
            <a:r>
              <a:rPr lang="en-US" sz="2800" dirty="0">
                <a:solidFill>
                  <a:schemeClr val="accent2"/>
                </a:solidFill>
                <a:latin typeface="Verdana" panose="020B0604030504040204" pitchFamily="34" charset="0"/>
                <a:ea typeface="Verdana" panose="020B0604030504040204" pitchFamily="34" charset="0"/>
              </a:rPr>
              <a:t>21 </a:t>
            </a:r>
            <a:r>
              <a:rPr lang="en-US" sz="2800" dirty="0">
                <a:solidFill>
                  <a:schemeClr val="bg1"/>
                </a:solidFill>
                <a:latin typeface="Verdana" panose="020B0604030504040204" pitchFamily="34" charset="0"/>
                <a:ea typeface="Verdana" panose="020B0604030504040204" pitchFamily="34" charset="0"/>
              </a:rPr>
              <a:t>Then he began to speak to them. “</a:t>
            </a:r>
            <a:r>
              <a:rPr lang="en-US" sz="2800" dirty="0">
                <a:solidFill>
                  <a:schemeClr val="accent4"/>
                </a:solidFill>
                <a:latin typeface="Verdana" panose="020B0604030504040204" pitchFamily="34" charset="0"/>
                <a:ea typeface="Verdana" panose="020B0604030504040204" pitchFamily="34" charset="0"/>
              </a:rPr>
              <a:t>The Scripture you’ve just heard has been fulfilled this very day!</a:t>
            </a:r>
            <a:r>
              <a:rPr lang="en-US" sz="2800" dirty="0">
                <a:solidFill>
                  <a:schemeClr val="bg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4178493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Luke 24:25-27 (NLT)</a:t>
            </a:r>
          </a:p>
          <a:p>
            <a:r>
              <a:rPr lang="en-US" sz="2800" dirty="0">
                <a:solidFill>
                  <a:schemeClr val="accent2"/>
                </a:solidFill>
                <a:latin typeface="Verdana" panose="020B0604030504040204" pitchFamily="34" charset="0"/>
                <a:ea typeface="Verdana" panose="020B0604030504040204" pitchFamily="34" charset="0"/>
              </a:rPr>
              <a:t>25 </a:t>
            </a:r>
            <a:r>
              <a:rPr lang="en-US" sz="2800" dirty="0">
                <a:solidFill>
                  <a:schemeClr val="bg1"/>
                </a:solidFill>
                <a:latin typeface="Verdana" panose="020B0604030504040204" pitchFamily="34" charset="0"/>
                <a:ea typeface="Verdana" panose="020B0604030504040204" pitchFamily="34" charset="0"/>
              </a:rPr>
              <a:t>Then Jesus said to them, “You foolish people! You find it so hard to believe all that the prophets wrote in the Scriptures.</a:t>
            </a:r>
          </a:p>
          <a:p>
            <a:r>
              <a:rPr lang="en-US" sz="2800" dirty="0">
                <a:solidFill>
                  <a:schemeClr val="accent2"/>
                </a:solidFill>
                <a:latin typeface="Verdana" panose="020B0604030504040204" pitchFamily="34" charset="0"/>
                <a:ea typeface="Verdana" panose="020B0604030504040204" pitchFamily="34" charset="0"/>
              </a:rPr>
              <a:t>26 </a:t>
            </a:r>
            <a:r>
              <a:rPr lang="en-US" sz="2800" dirty="0">
                <a:solidFill>
                  <a:schemeClr val="bg1"/>
                </a:solidFill>
                <a:latin typeface="Verdana" panose="020B0604030504040204" pitchFamily="34" charset="0"/>
                <a:ea typeface="Verdana" panose="020B0604030504040204" pitchFamily="34" charset="0"/>
              </a:rPr>
              <a:t>Wasn’t it clearly predicted that the Messiah would have to suffer all these things before entering his glory?”</a:t>
            </a:r>
          </a:p>
          <a:p>
            <a:r>
              <a:rPr lang="en-US" sz="2800" dirty="0">
                <a:solidFill>
                  <a:schemeClr val="accent2"/>
                </a:solidFill>
                <a:latin typeface="Verdana" panose="020B0604030504040204" pitchFamily="34" charset="0"/>
                <a:ea typeface="Verdana" panose="020B0604030504040204" pitchFamily="34" charset="0"/>
              </a:rPr>
              <a:t>27 </a:t>
            </a:r>
            <a:r>
              <a:rPr lang="en-US" sz="2800" dirty="0">
                <a:solidFill>
                  <a:schemeClr val="accent4"/>
                </a:solidFill>
                <a:latin typeface="Verdana" panose="020B0604030504040204" pitchFamily="34" charset="0"/>
                <a:ea typeface="Verdana" panose="020B0604030504040204" pitchFamily="34" charset="0"/>
              </a:rPr>
              <a:t>Then Jesus took them through the writings of Moses and all the prophets, explaining from all the Scriptures the things concerning himself</a:t>
            </a:r>
            <a:r>
              <a:rPr lang="en-US" sz="2800" dirty="0">
                <a:solidFill>
                  <a:schemeClr val="bg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3650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1) The Messiah would be resurrected</a:t>
            </a:r>
          </a:p>
          <a:p>
            <a:r>
              <a:rPr lang="en-US" sz="2800" dirty="0">
                <a:solidFill>
                  <a:schemeClr val="bg1"/>
                </a:solidFill>
                <a:latin typeface="Verdana" panose="020B0604030504040204" pitchFamily="34" charset="0"/>
                <a:ea typeface="Verdana" panose="020B0604030504040204" pitchFamily="34" charset="0"/>
              </a:rPr>
              <a:t>Old Testament: Psalm 16:8-11</a:t>
            </a:r>
          </a:p>
          <a:p>
            <a:r>
              <a:rPr lang="en-US" sz="2800" dirty="0">
                <a:solidFill>
                  <a:schemeClr val="bg1"/>
                </a:solidFill>
                <a:latin typeface="Verdana" panose="020B0604030504040204" pitchFamily="34" charset="0"/>
                <a:ea typeface="Verdana" panose="020B0604030504040204" pitchFamily="34" charset="0"/>
              </a:rPr>
              <a:t>New Testament: Acts 13:35-37</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2) The Messiah would bring in a new covenant</a:t>
            </a:r>
          </a:p>
          <a:p>
            <a:r>
              <a:rPr lang="en-US" sz="2800" dirty="0">
                <a:solidFill>
                  <a:schemeClr val="bg1"/>
                </a:solidFill>
                <a:latin typeface="Verdana" panose="020B0604030504040204" pitchFamily="34" charset="0"/>
                <a:ea typeface="Verdana" panose="020B0604030504040204" pitchFamily="34" charset="0"/>
              </a:rPr>
              <a:t>Old Testament: Jeremiah 31:31</a:t>
            </a:r>
          </a:p>
          <a:p>
            <a:r>
              <a:rPr lang="en-US" sz="2800" dirty="0">
                <a:solidFill>
                  <a:schemeClr val="bg1"/>
                </a:solidFill>
                <a:latin typeface="Verdana" panose="020B0604030504040204" pitchFamily="34" charset="0"/>
                <a:ea typeface="Verdana" panose="020B0604030504040204" pitchFamily="34" charset="0"/>
              </a:rPr>
              <a:t>New Testament: Matthew 26:28, Luke 22:20, 2 Corinthians 3:6, Hebrews 8:6-13, Hebrews 9:15, Hebrews 12:24</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 The Messiah would be the rejected cornerstone</a:t>
            </a:r>
          </a:p>
          <a:p>
            <a:r>
              <a:rPr lang="en-US" sz="2800" dirty="0">
                <a:solidFill>
                  <a:schemeClr val="bg1"/>
                </a:solidFill>
                <a:latin typeface="Verdana" panose="020B0604030504040204" pitchFamily="34" charset="0"/>
                <a:ea typeface="Verdana" panose="020B0604030504040204" pitchFamily="34" charset="0"/>
              </a:rPr>
              <a:t>Old Testament: Psalm 118:22-24</a:t>
            </a:r>
          </a:p>
          <a:p>
            <a:r>
              <a:rPr lang="en-US" sz="2800" dirty="0">
                <a:solidFill>
                  <a:schemeClr val="bg1"/>
                </a:solidFill>
                <a:latin typeface="Verdana" panose="020B0604030504040204" pitchFamily="34" charset="0"/>
                <a:ea typeface="Verdana" panose="020B0604030504040204" pitchFamily="34" charset="0"/>
              </a:rPr>
              <a:t>New Testament: Mark 12:10-11, Acts 4:9-12, Ephesians 2:20, 1 Peter 2:6-8</a:t>
            </a:r>
          </a:p>
        </p:txBody>
      </p:sp>
    </p:spTree>
    <p:extLst>
      <p:ext uri="{BB962C8B-B14F-4D97-AF65-F5344CB8AC3E}">
        <p14:creationId xmlns:p14="http://schemas.microsoft.com/office/powerpoint/2010/main" val="392348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4) The Messiah would be born of a virgin</a:t>
            </a:r>
          </a:p>
          <a:p>
            <a:r>
              <a:rPr lang="en-US" sz="2800" dirty="0">
                <a:solidFill>
                  <a:schemeClr val="bg1"/>
                </a:solidFill>
                <a:latin typeface="Verdana" panose="020B0604030504040204" pitchFamily="34" charset="0"/>
                <a:ea typeface="Verdana" panose="020B0604030504040204" pitchFamily="34" charset="0"/>
              </a:rPr>
              <a:t>Old Testament: Isaiah 7:14</a:t>
            </a:r>
          </a:p>
          <a:p>
            <a:r>
              <a:rPr lang="en-US" sz="2800" dirty="0">
                <a:solidFill>
                  <a:schemeClr val="bg1"/>
                </a:solidFill>
                <a:latin typeface="Verdana" panose="020B0604030504040204" pitchFamily="34" charset="0"/>
                <a:ea typeface="Verdana" panose="020B0604030504040204" pitchFamily="34" charset="0"/>
              </a:rPr>
              <a:t>New Testament: Matthew 1:22-23, Luke 1:31-35</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5) The Messiah would bear our sins and suffer in our place</a:t>
            </a:r>
          </a:p>
          <a:p>
            <a:r>
              <a:rPr lang="en-US" sz="2800" dirty="0">
                <a:solidFill>
                  <a:schemeClr val="bg1"/>
                </a:solidFill>
                <a:latin typeface="Verdana" panose="020B0604030504040204" pitchFamily="34" charset="0"/>
                <a:ea typeface="Verdana" panose="020B0604030504040204" pitchFamily="34" charset="0"/>
              </a:rPr>
              <a:t>Old Testament: Isaiah 52:13-53:12</a:t>
            </a:r>
          </a:p>
          <a:p>
            <a:r>
              <a:rPr lang="en-US" sz="2800" dirty="0">
                <a:solidFill>
                  <a:schemeClr val="bg1"/>
                </a:solidFill>
                <a:latin typeface="Verdana" panose="020B0604030504040204" pitchFamily="34" charset="0"/>
                <a:ea typeface="Verdana" panose="020B0604030504040204" pitchFamily="34" charset="0"/>
              </a:rPr>
              <a:t>New Testament: Matthew 8:16-17, Matthew 20:28, Matthew 26:28, Matthew 27:59-60, Mark 10:45, Mark 14:24, Luke 22:20, John 12:37-38, Acts 8:32-35, Romans 10:16, Hebrews 9:28, 1 Peter 2:21-25</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6) The Messiah would be a prophet like Moses</a:t>
            </a:r>
          </a:p>
          <a:p>
            <a:r>
              <a:rPr lang="en-US" sz="2800" dirty="0">
                <a:solidFill>
                  <a:schemeClr val="bg1"/>
                </a:solidFill>
                <a:latin typeface="Verdana" panose="020B0604030504040204" pitchFamily="34" charset="0"/>
                <a:ea typeface="Verdana" panose="020B0604030504040204" pitchFamily="34" charset="0"/>
              </a:rPr>
              <a:t>Old Testament: Deuteronomy 18:15-19</a:t>
            </a:r>
          </a:p>
          <a:p>
            <a:r>
              <a:rPr lang="en-US" sz="2800" dirty="0">
                <a:solidFill>
                  <a:schemeClr val="bg1"/>
                </a:solidFill>
                <a:latin typeface="Verdana" panose="020B0604030504040204" pitchFamily="34" charset="0"/>
                <a:ea typeface="Verdana" panose="020B0604030504040204" pitchFamily="34" charset="0"/>
              </a:rPr>
              <a:t>New Testament: Matthew 13:57, Matthew 21:46, Luke 24:19, John 1:21, John 1:25, John 6:14, John 7:40, Acts 3:22</a:t>
            </a:r>
          </a:p>
        </p:txBody>
      </p:sp>
    </p:spTree>
    <p:extLst>
      <p:ext uri="{BB962C8B-B14F-4D97-AF65-F5344CB8AC3E}">
        <p14:creationId xmlns:p14="http://schemas.microsoft.com/office/powerpoint/2010/main" val="3850412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7) The Messiah would come riding on a donkey</a:t>
            </a:r>
          </a:p>
          <a:p>
            <a:r>
              <a:rPr lang="en-US" sz="2800" dirty="0">
                <a:solidFill>
                  <a:schemeClr val="bg1"/>
                </a:solidFill>
                <a:latin typeface="Verdana" panose="020B0604030504040204" pitchFamily="34" charset="0"/>
                <a:ea typeface="Verdana" panose="020B0604030504040204" pitchFamily="34" charset="0"/>
              </a:rPr>
              <a:t>Old Testament: Zechariah 9:9</a:t>
            </a:r>
          </a:p>
          <a:p>
            <a:r>
              <a:rPr lang="en-US" sz="2800" dirty="0">
                <a:solidFill>
                  <a:schemeClr val="bg1"/>
                </a:solidFill>
                <a:latin typeface="Verdana" panose="020B0604030504040204" pitchFamily="34" charset="0"/>
                <a:ea typeface="Verdana" panose="020B0604030504040204" pitchFamily="34" charset="0"/>
              </a:rPr>
              <a:t>New Testament: Matthew 21:1-7</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8) The Messiah would be called out of Egypt</a:t>
            </a:r>
          </a:p>
          <a:p>
            <a:r>
              <a:rPr lang="en-US" sz="2800" dirty="0">
                <a:solidFill>
                  <a:schemeClr val="bg1"/>
                </a:solidFill>
                <a:latin typeface="Verdana" panose="020B0604030504040204" pitchFamily="34" charset="0"/>
                <a:ea typeface="Verdana" panose="020B0604030504040204" pitchFamily="34" charset="0"/>
              </a:rPr>
              <a:t>Old Testament: Hosea 11:1</a:t>
            </a:r>
          </a:p>
          <a:p>
            <a:r>
              <a:rPr lang="en-US" sz="2800" dirty="0">
                <a:solidFill>
                  <a:schemeClr val="bg1"/>
                </a:solidFill>
                <a:latin typeface="Verdana" panose="020B0604030504040204" pitchFamily="34" charset="0"/>
                <a:ea typeface="Verdana" panose="020B0604030504040204" pitchFamily="34" charset="0"/>
              </a:rPr>
              <a:t>New Testament: Matthew 2:13-15</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9) The Messiah would be called God’s Son</a:t>
            </a:r>
          </a:p>
          <a:p>
            <a:r>
              <a:rPr lang="en-US" sz="2800" dirty="0">
                <a:solidFill>
                  <a:schemeClr val="bg1"/>
                </a:solidFill>
                <a:latin typeface="Verdana" panose="020B0604030504040204" pitchFamily="34" charset="0"/>
                <a:ea typeface="Verdana" panose="020B0604030504040204" pitchFamily="34" charset="0"/>
              </a:rPr>
              <a:t>Old Testament: Psalm 2:1-12</a:t>
            </a:r>
          </a:p>
          <a:p>
            <a:r>
              <a:rPr lang="en-US" sz="2800" dirty="0">
                <a:solidFill>
                  <a:schemeClr val="bg1"/>
                </a:solidFill>
                <a:latin typeface="Verdana" panose="020B0604030504040204" pitchFamily="34" charset="0"/>
                <a:ea typeface="Verdana" panose="020B0604030504040204" pitchFamily="34" charset="0"/>
              </a:rPr>
              <a:t>New Testament: Mark 1:11, Luke 3:22, Acts 4:25-28, Acts 13:33, Hebrews 1:5, Hebrews 5:5</a:t>
            </a:r>
          </a:p>
        </p:txBody>
      </p:sp>
    </p:spTree>
    <p:extLst>
      <p:ext uri="{BB962C8B-B14F-4D97-AF65-F5344CB8AC3E}">
        <p14:creationId xmlns:p14="http://schemas.microsoft.com/office/powerpoint/2010/main" val="3661933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10) The Messiah would be betrayed for thirty pieces of silver</a:t>
            </a:r>
          </a:p>
          <a:p>
            <a:r>
              <a:rPr lang="en-US" sz="2800" dirty="0">
                <a:solidFill>
                  <a:schemeClr val="bg1"/>
                </a:solidFill>
                <a:latin typeface="Verdana" panose="020B0604030504040204" pitchFamily="34" charset="0"/>
                <a:ea typeface="Verdana" panose="020B0604030504040204" pitchFamily="34" charset="0"/>
              </a:rPr>
              <a:t>Old Testament: Zechariah 11:12-13</a:t>
            </a:r>
          </a:p>
          <a:p>
            <a:r>
              <a:rPr lang="en-US" sz="2800" dirty="0">
                <a:solidFill>
                  <a:schemeClr val="bg1"/>
                </a:solidFill>
                <a:latin typeface="Verdana" panose="020B0604030504040204" pitchFamily="34" charset="0"/>
                <a:ea typeface="Verdana" panose="020B0604030504040204" pitchFamily="34" charset="0"/>
              </a:rPr>
              <a:t>New Testament: Matthew 26:14-15, Matthew 27:3, Matthew 27:9-10</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11) The Messiah would be the Son of Man</a:t>
            </a:r>
          </a:p>
          <a:p>
            <a:r>
              <a:rPr lang="en-US" sz="2800" dirty="0">
                <a:solidFill>
                  <a:schemeClr val="bg1"/>
                </a:solidFill>
                <a:latin typeface="Verdana" panose="020B0604030504040204" pitchFamily="34" charset="0"/>
                <a:ea typeface="Verdana" panose="020B0604030504040204" pitchFamily="34" charset="0"/>
              </a:rPr>
              <a:t>Old Testament: Daniel 7:13-14</a:t>
            </a:r>
          </a:p>
          <a:p>
            <a:r>
              <a:rPr lang="en-US" sz="2800" dirty="0">
                <a:solidFill>
                  <a:schemeClr val="bg1"/>
                </a:solidFill>
                <a:latin typeface="Verdana" panose="020B0604030504040204" pitchFamily="34" charset="0"/>
                <a:ea typeface="Verdana" panose="020B0604030504040204" pitchFamily="34" charset="0"/>
              </a:rPr>
              <a:t>New Testament: Matthew 9:6, Matthew 12:8, Matthew 13:41, Matthew 16:13, Matthew 16:27, Mark 8:31, Luke 6:22, Luke 9:22, John 1:51, John 3:13-14, Acts 7:56 and many others</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12) The Messiah would be a willing sacrifice</a:t>
            </a:r>
          </a:p>
          <a:p>
            <a:r>
              <a:rPr lang="en-US" sz="2800" dirty="0">
                <a:solidFill>
                  <a:schemeClr val="bg1"/>
                </a:solidFill>
                <a:latin typeface="Verdana" panose="020B0604030504040204" pitchFamily="34" charset="0"/>
                <a:ea typeface="Verdana" panose="020B0604030504040204" pitchFamily="34" charset="0"/>
              </a:rPr>
              <a:t>Old Testament: Genesis 22:1-18</a:t>
            </a:r>
          </a:p>
          <a:p>
            <a:r>
              <a:rPr lang="en-US" sz="2800" dirty="0">
                <a:solidFill>
                  <a:schemeClr val="bg1"/>
                </a:solidFill>
                <a:latin typeface="Verdana" panose="020B0604030504040204" pitchFamily="34" charset="0"/>
                <a:ea typeface="Verdana" panose="020B0604030504040204" pitchFamily="34" charset="0"/>
              </a:rPr>
              <a:t>New Testament: John 3:16, Hebrews 11:17-19</a:t>
            </a:r>
          </a:p>
        </p:txBody>
      </p:sp>
    </p:spTree>
    <p:extLst>
      <p:ext uri="{BB962C8B-B14F-4D97-AF65-F5344CB8AC3E}">
        <p14:creationId xmlns:p14="http://schemas.microsoft.com/office/powerpoint/2010/main" val="63572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13) The Messiah would be the Passover lamb</a:t>
            </a:r>
          </a:p>
          <a:p>
            <a:r>
              <a:rPr lang="en-US" sz="2800" dirty="0">
                <a:solidFill>
                  <a:schemeClr val="bg1"/>
                </a:solidFill>
                <a:latin typeface="Verdana" panose="020B0604030504040204" pitchFamily="34" charset="0"/>
                <a:ea typeface="Verdana" panose="020B0604030504040204" pitchFamily="34" charset="0"/>
              </a:rPr>
              <a:t>Old Testament: Exodus 12:1-51</a:t>
            </a:r>
          </a:p>
          <a:p>
            <a:r>
              <a:rPr lang="en-US" sz="2800" dirty="0">
                <a:solidFill>
                  <a:schemeClr val="bg1"/>
                </a:solidFill>
                <a:latin typeface="Verdana" panose="020B0604030504040204" pitchFamily="34" charset="0"/>
                <a:ea typeface="Verdana" panose="020B0604030504040204" pitchFamily="34" charset="0"/>
              </a:rPr>
              <a:t>New Testament: John 1:29, John 1:36, John 19:33, John 19:36, 1 Corinthians 5:7-8, 1 Peter 1:19</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14) The Messiah would be born in Bethlehem</a:t>
            </a:r>
          </a:p>
          <a:p>
            <a:r>
              <a:rPr lang="en-US" sz="2800" dirty="0">
                <a:solidFill>
                  <a:schemeClr val="bg1"/>
                </a:solidFill>
                <a:latin typeface="Verdana" panose="020B0604030504040204" pitchFamily="34" charset="0"/>
                <a:ea typeface="Verdana" panose="020B0604030504040204" pitchFamily="34" charset="0"/>
              </a:rPr>
              <a:t>Old Testament: Micah 5:2</a:t>
            </a:r>
          </a:p>
          <a:p>
            <a:r>
              <a:rPr lang="en-US" sz="2800" dirty="0">
                <a:solidFill>
                  <a:schemeClr val="bg1"/>
                </a:solidFill>
                <a:latin typeface="Verdana" panose="020B0604030504040204" pitchFamily="34" charset="0"/>
                <a:ea typeface="Verdana" panose="020B0604030504040204" pitchFamily="34" charset="0"/>
              </a:rPr>
              <a:t>New Testament: Matthew 2:1-6, John 7:40-43</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15) The Messiah would be a descendant of David</a:t>
            </a:r>
          </a:p>
          <a:p>
            <a:r>
              <a:rPr lang="en-US" sz="2800" dirty="0">
                <a:solidFill>
                  <a:schemeClr val="bg1"/>
                </a:solidFill>
                <a:latin typeface="Verdana" panose="020B0604030504040204" pitchFamily="34" charset="0"/>
                <a:ea typeface="Verdana" panose="020B0604030504040204" pitchFamily="34" charset="0"/>
              </a:rPr>
              <a:t>Old Testament: 2 Samuel 7:12-16</a:t>
            </a:r>
          </a:p>
          <a:p>
            <a:r>
              <a:rPr lang="en-US" sz="2800" dirty="0">
                <a:solidFill>
                  <a:schemeClr val="bg1"/>
                </a:solidFill>
                <a:latin typeface="Verdana" panose="020B0604030504040204" pitchFamily="34" charset="0"/>
                <a:ea typeface="Verdana" panose="020B0604030504040204" pitchFamily="34" charset="0"/>
              </a:rPr>
              <a:t>New Testament: Matthew 1:1, Luke 1:32-33, Acts 15:15-16, Hebrews 1:5</a:t>
            </a:r>
          </a:p>
        </p:txBody>
      </p:sp>
    </p:spTree>
    <p:extLst>
      <p:ext uri="{BB962C8B-B14F-4D97-AF65-F5344CB8AC3E}">
        <p14:creationId xmlns:p14="http://schemas.microsoft.com/office/powerpoint/2010/main" val="2065065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16) The Messiah would be preceded by a messenger</a:t>
            </a:r>
          </a:p>
          <a:p>
            <a:r>
              <a:rPr lang="en-US" sz="2800" dirty="0">
                <a:solidFill>
                  <a:schemeClr val="bg1"/>
                </a:solidFill>
                <a:latin typeface="Verdana" panose="020B0604030504040204" pitchFamily="34" charset="0"/>
                <a:ea typeface="Verdana" panose="020B0604030504040204" pitchFamily="34" charset="0"/>
              </a:rPr>
              <a:t>Old Testament: Malachi 3:1</a:t>
            </a:r>
          </a:p>
          <a:p>
            <a:r>
              <a:rPr lang="en-US" sz="2800" dirty="0">
                <a:solidFill>
                  <a:schemeClr val="bg1"/>
                </a:solidFill>
                <a:latin typeface="Verdana" panose="020B0604030504040204" pitchFamily="34" charset="0"/>
                <a:ea typeface="Verdana" panose="020B0604030504040204" pitchFamily="34" charset="0"/>
              </a:rPr>
              <a:t>New Testament: Matthew 11:10, Mark 1:2, Luke 1:76</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17) The Messiah would be acclaimed</a:t>
            </a:r>
          </a:p>
          <a:p>
            <a:r>
              <a:rPr lang="en-US" sz="2800" dirty="0">
                <a:solidFill>
                  <a:schemeClr val="bg1"/>
                </a:solidFill>
                <a:latin typeface="Verdana" panose="020B0604030504040204" pitchFamily="34" charset="0"/>
                <a:ea typeface="Verdana" panose="020B0604030504040204" pitchFamily="34" charset="0"/>
              </a:rPr>
              <a:t>Old Testament: Psalm 118:25-29</a:t>
            </a:r>
          </a:p>
          <a:p>
            <a:r>
              <a:rPr lang="en-US" sz="2800" dirty="0">
                <a:solidFill>
                  <a:schemeClr val="bg1"/>
                </a:solidFill>
                <a:latin typeface="Verdana" panose="020B0604030504040204" pitchFamily="34" charset="0"/>
                <a:ea typeface="Verdana" panose="020B0604030504040204" pitchFamily="34" charset="0"/>
              </a:rPr>
              <a:t>New Testament: Matthew 21:9; Mark 11:9-10; Luke 13:34-35; 19:38; John 12:13</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18) The Messiah would be the seed of the woman</a:t>
            </a:r>
          </a:p>
          <a:p>
            <a:r>
              <a:rPr lang="en-US" sz="2800" dirty="0">
                <a:solidFill>
                  <a:schemeClr val="bg1"/>
                </a:solidFill>
                <a:latin typeface="Verdana" panose="020B0604030504040204" pitchFamily="34" charset="0"/>
                <a:ea typeface="Verdana" panose="020B0604030504040204" pitchFamily="34" charset="0"/>
              </a:rPr>
              <a:t>Old Testament: Genesis 3:15</a:t>
            </a:r>
          </a:p>
          <a:p>
            <a:r>
              <a:rPr lang="en-US" sz="2800" dirty="0">
                <a:solidFill>
                  <a:schemeClr val="bg1"/>
                </a:solidFill>
                <a:latin typeface="Verdana" panose="020B0604030504040204" pitchFamily="34" charset="0"/>
                <a:ea typeface="Verdana" panose="020B0604030504040204" pitchFamily="34" charset="0"/>
              </a:rPr>
              <a:t>New Testament: Romans 16:20, Galatians 4:4, Hebrews 2:14; Revelation 12:9, 17</a:t>
            </a:r>
          </a:p>
        </p:txBody>
      </p:sp>
    </p:spTree>
    <p:extLst>
      <p:ext uri="{BB962C8B-B14F-4D97-AF65-F5344CB8AC3E}">
        <p14:creationId xmlns:p14="http://schemas.microsoft.com/office/powerpoint/2010/main" val="2335954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19) The Messiah would be the descendant of Abraham through whom all nations would be blessed</a:t>
            </a:r>
          </a:p>
          <a:p>
            <a:r>
              <a:rPr lang="en-US" sz="2800" dirty="0">
                <a:solidFill>
                  <a:schemeClr val="bg1"/>
                </a:solidFill>
                <a:latin typeface="Verdana" panose="020B0604030504040204" pitchFamily="34" charset="0"/>
                <a:ea typeface="Verdana" panose="020B0604030504040204" pitchFamily="34" charset="0"/>
              </a:rPr>
              <a:t>Old Testament: Genesis 12:3</a:t>
            </a:r>
          </a:p>
          <a:p>
            <a:r>
              <a:rPr lang="en-US" sz="2800" dirty="0">
                <a:solidFill>
                  <a:schemeClr val="bg1"/>
                </a:solidFill>
                <a:latin typeface="Verdana" panose="020B0604030504040204" pitchFamily="34" charset="0"/>
                <a:ea typeface="Verdana" panose="020B0604030504040204" pitchFamily="34" charset="0"/>
              </a:rPr>
              <a:t>New Testament: Acts 3:24-26</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20) The Messiah would be called a Nazarene</a:t>
            </a:r>
          </a:p>
          <a:p>
            <a:r>
              <a:rPr lang="en-US" sz="2800" dirty="0">
                <a:solidFill>
                  <a:schemeClr val="bg1"/>
                </a:solidFill>
                <a:latin typeface="Verdana" panose="020B0604030504040204" pitchFamily="34" charset="0"/>
                <a:ea typeface="Verdana" panose="020B0604030504040204" pitchFamily="34" charset="0"/>
              </a:rPr>
              <a:t>Old Testament: Isaiah 11:1, Isaiah 53:3</a:t>
            </a:r>
          </a:p>
          <a:p>
            <a:r>
              <a:rPr lang="en-US" sz="2800" dirty="0">
                <a:solidFill>
                  <a:schemeClr val="bg1"/>
                </a:solidFill>
                <a:latin typeface="Verdana" panose="020B0604030504040204" pitchFamily="34" charset="0"/>
                <a:ea typeface="Verdana" panose="020B0604030504040204" pitchFamily="34" charset="0"/>
              </a:rPr>
              <a:t>New Testament: Matthew 2:23</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21) The Messiah would perform signs of healing</a:t>
            </a:r>
          </a:p>
          <a:p>
            <a:r>
              <a:rPr lang="en-US" sz="2800" dirty="0">
                <a:solidFill>
                  <a:schemeClr val="bg1"/>
                </a:solidFill>
                <a:latin typeface="Verdana" panose="020B0604030504040204" pitchFamily="34" charset="0"/>
                <a:ea typeface="Verdana" panose="020B0604030504040204" pitchFamily="34" charset="0"/>
              </a:rPr>
              <a:t>Old Testament: Isaiah 35:5-6</a:t>
            </a:r>
          </a:p>
          <a:p>
            <a:r>
              <a:rPr lang="en-US" sz="2800" dirty="0">
                <a:solidFill>
                  <a:schemeClr val="bg1"/>
                </a:solidFill>
                <a:latin typeface="Verdana" panose="020B0604030504040204" pitchFamily="34" charset="0"/>
                <a:ea typeface="Verdana" panose="020B0604030504040204" pitchFamily="34" charset="0"/>
              </a:rPr>
              <a:t>New Testament: Matthew 11:4-6, Luke 7:20-23</a:t>
            </a:r>
          </a:p>
        </p:txBody>
      </p:sp>
    </p:spTree>
    <p:extLst>
      <p:ext uri="{BB962C8B-B14F-4D97-AF65-F5344CB8AC3E}">
        <p14:creationId xmlns:p14="http://schemas.microsoft.com/office/powerpoint/2010/main" val="323373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C9FFE4-46E6-409D-9BE4-A839E011B222}"/>
              </a:ext>
            </a:extLst>
          </p:cNvPr>
          <p:cNvSpPr txBox="1">
            <a:spLocks/>
          </p:cNvSpPr>
          <p:nvPr/>
        </p:nvSpPr>
        <p:spPr>
          <a:xfrm>
            <a:off x="285750" y="264405"/>
            <a:ext cx="11692890" cy="6401437"/>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19:28-30 (NLT)</a:t>
            </a:r>
          </a:p>
          <a:p>
            <a:r>
              <a:rPr lang="en-US" sz="2800" dirty="0">
                <a:solidFill>
                  <a:schemeClr val="accent2"/>
                </a:solidFill>
                <a:latin typeface="Verdana" panose="020B0604030504040204" pitchFamily="34" charset="0"/>
                <a:ea typeface="Verdana" panose="020B0604030504040204" pitchFamily="34" charset="0"/>
              </a:rPr>
              <a:t>28 </a:t>
            </a:r>
            <a:r>
              <a:rPr lang="en-US" sz="2800" dirty="0">
                <a:solidFill>
                  <a:schemeClr val="bg1"/>
                </a:solidFill>
                <a:latin typeface="Verdana" panose="020B0604030504040204" pitchFamily="34" charset="0"/>
                <a:ea typeface="Verdana" panose="020B0604030504040204" pitchFamily="34" charset="0"/>
              </a:rPr>
              <a:t>Jesus knew that his mission was now finished, and to fulfill Scripture he said, “I am thirsty.”</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A jar of sour wine was sitting there, so they soaked a sponge in it, put it on a hyssop branch, and held it up to his lips.</a:t>
            </a:r>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30 </a:t>
            </a:r>
            <a:r>
              <a:rPr lang="en-US" sz="2800" dirty="0">
                <a:solidFill>
                  <a:schemeClr val="bg1"/>
                </a:solidFill>
                <a:latin typeface="Verdana" panose="020B0604030504040204" pitchFamily="34" charset="0"/>
                <a:ea typeface="Verdana" panose="020B0604030504040204" pitchFamily="34" charset="0"/>
              </a:rPr>
              <a:t>When Jesus had tasted it, he said, “It is finished!” Then he bowed his head and gave up his spirit.</a:t>
            </a:r>
          </a:p>
        </p:txBody>
      </p:sp>
    </p:spTree>
    <p:extLst>
      <p:ext uri="{BB962C8B-B14F-4D97-AF65-F5344CB8AC3E}">
        <p14:creationId xmlns:p14="http://schemas.microsoft.com/office/powerpoint/2010/main" val="184864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C9FFE4-46E6-409D-9BE4-A839E011B222}"/>
              </a:ext>
            </a:extLst>
          </p:cNvPr>
          <p:cNvSpPr txBox="1">
            <a:spLocks/>
          </p:cNvSpPr>
          <p:nvPr/>
        </p:nvSpPr>
        <p:spPr>
          <a:xfrm>
            <a:off x="285750" y="264405"/>
            <a:ext cx="11692890" cy="6401437"/>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19:28-30 (NLT)</a:t>
            </a:r>
          </a:p>
          <a:p>
            <a:r>
              <a:rPr lang="en-US" sz="2800" dirty="0">
                <a:solidFill>
                  <a:schemeClr val="accent2"/>
                </a:solidFill>
                <a:latin typeface="Verdana" panose="020B0604030504040204" pitchFamily="34" charset="0"/>
                <a:ea typeface="Verdana" panose="020B0604030504040204" pitchFamily="34" charset="0"/>
              </a:rPr>
              <a:t>28 </a:t>
            </a:r>
            <a:r>
              <a:rPr lang="en-US" sz="2800" dirty="0">
                <a:solidFill>
                  <a:schemeClr val="bg1"/>
                </a:solidFill>
                <a:latin typeface="Verdana" panose="020B0604030504040204" pitchFamily="34" charset="0"/>
                <a:ea typeface="Verdana" panose="020B0604030504040204" pitchFamily="34" charset="0"/>
              </a:rPr>
              <a:t>Jesus knew that his mission was now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and to fulfill Scripture he said, “I am thirsty.”</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A jar of sour wine was sitting there, so they soaked a sponge in it, put it on a hyssop branch, and held it up to his lips.</a:t>
            </a:r>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30 </a:t>
            </a:r>
            <a:r>
              <a:rPr lang="en-US" sz="2800" dirty="0">
                <a:solidFill>
                  <a:schemeClr val="bg1"/>
                </a:solidFill>
                <a:latin typeface="Verdana" panose="020B0604030504040204" pitchFamily="34" charset="0"/>
                <a:ea typeface="Verdana" panose="020B0604030504040204" pitchFamily="34" charset="0"/>
              </a:rPr>
              <a:t>When Jesus had tasted it, he said, “It is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Then he bowed his head and gave up his spirit.</a:t>
            </a:r>
          </a:p>
          <a:p>
            <a:endParaRPr lang="en-US" sz="2800" dirty="0">
              <a:solidFill>
                <a:schemeClr val="bg1"/>
              </a:solidFill>
              <a:latin typeface="Verdana" panose="020B0604030504040204" pitchFamily="34" charset="0"/>
              <a:ea typeface="Verdana" panose="020B0604030504040204" pitchFamily="34" charset="0"/>
            </a:endParaRPr>
          </a:p>
          <a:p>
            <a:pPr algn="ct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 </a:t>
            </a:r>
            <a:r>
              <a:rPr lang="el-GR" sz="2800" dirty="0">
                <a:solidFill>
                  <a:schemeClr val="accent4"/>
                </a:solidFill>
                <a:latin typeface="Verdana" panose="020B0604030504040204" pitchFamily="34" charset="0"/>
                <a:ea typeface="Verdana" panose="020B0604030504040204" pitchFamily="34" charset="0"/>
              </a:rPr>
              <a:t>τετέλεσται</a:t>
            </a:r>
            <a:r>
              <a:rPr lang="en-US" sz="2800" dirty="0">
                <a:solidFill>
                  <a:schemeClr val="bg1"/>
                </a:solidFill>
                <a:latin typeface="Verdana" panose="020B0604030504040204" pitchFamily="34" charset="0"/>
                <a:ea typeface="Verdana" panose="020B0604030504040204" pitchFamily="34" charset="0"/>
              </a:rPr>
              <a:t> = </a:t>
            </a:r>
            <a:r>
              <a:rPr lang="en-US" sz="2800" dirty="0" err="1">
                <a:solidFill>
                  <a:schemeClr val="accent4"/>
                </a:solidFill>
                <a:latin typeface="Verdana" panose="020B0604030504040204" pitchFamily="34" charset="0"/>
                <a:ea typeface="Verdana" panose="020B0604030504040204" pitchFamily="34" charset="0"/>
              </a:rPr>
              <a:t>Tetelestai</a:t>
            </a:r>
            <a:endParaRPr lang="en-US" sz="2800" dirty="0">
              <a:solidFill>
                <a:schemeClr val="accent4"/>
              </a:solidFill>
              <a:latin typeface="Verdana" panose="020B0604030504040204" pitchFamily="34" charset="0"/>
              <a:ea typeface="Verdana" panose="020B0604030504040204" pitchFamily="34" charset="0"/>
            </a:endParaRPr>
          </a:p>
          <a:p>
            <a:pPr algn="ctr"/>
            <a:endParaRPr lang="en-US" sz="2800" dirty="0">
              <a:solidFill>
                <a:schemeClr val="accent4"/>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For business and accounting,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“debt is fully paid”.</a:t>
            </a:r>
          </a:p>
          <a:p>
            <a:r>
              <a:rPr lang="en-US" sz="2800" dirty="0">
                <a:solidFill>
                  <a:schemeClr val="bg1"/>
                </a:solidFill>
                <a:latin typeface="Verdana" panose="020B0604030504040204" pitchFamily="34" charset="0"/>
                <a:ea typeface="Verdana" panose="020B0604030504040204" pitchFamily="34" charset="0"/>
              </a:rPr>
              <a:t>For judgement in court,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“sentence is fully served”.</a:t>
            </a:r>
          </a:p>
          <a:p>
            <a:r>
              <a:rPr lang="en-US" sz="2800" dirty="0">
                <a:solidFill>
                  <a:schemeClr val="bg1"/>
                </a:solidFill>
                <a:latin typeface="Verdana" panose="020B0604030504040204" pitchFamily="34" charset="0"/>
                <a:ea typeface="Verdana" panose="020B0604030504040204" pitchFamily="34" charset="0"/>
              </a:rPr>
              <a:t>For military,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“the battle has been fully won”.</a:t>
            </a:r>
          </a:p>
        </p:txBody>
      </p:sp>
    </p:spTree>
    <p:extLst>
      <p:ext uri="{BB962C8B-B14F-4D97-AF65-F5344CB8AC3E}">
        <p14:creationId xmlns:p14="http://schemas.microsoft.com/office/powerpoint/2010/main" val="141087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C9FFE4-46E6-409D-9BE4-A839E011B222}"/>
              </a:ext>
            </a:extLst>
          </p:cNvPr>
          <p:cNvSpPr txBox="1">
            <a:spLocks/>
          </p:cNvSpPr>
          <p:nvPr/>
        </p:nvSpPr>
        <p:spPr>
          <a:xfrm>
            <a:off x="285750" y="264405"/>
            <a:ext cx="11692890" cy="6401437"/>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19:28-30 (NLT)</a:t>
            </a:r>
          </a:p>
          <a:p>
            <a:r>
              <a:rPr lang="en-US" sz="2800" dirty="0">
                <a:solidFill>
                  <a:schemeClr val="accent2"/>
                </a:solidFill>
                <a:latin typeface="Verdana" panose="020B0604030504040204" pitchFamily="34" charset="0"/>
                <a:ea typeface="Verdana" panose="020B0604030504040204" pitchFamily="34" charset="0"/>
              </a:rPr>
              <a:t>28 </a:t>
            </a:r>
            <a:r>
              <a:rPr lang="en-US" sz="2800" dirty="0">
                <a:solidFill>
                  <a:schemeClr val="bg1"/>
                </a:solidFill>
                <a:latin typeface="Verdana" panose="020B0604030504040204" pitchFamily="34" charset="0"/>
                <a:ea typeface="Verdana" panose="020B0604030504040204" pitchFamily="34" charset="0"/>
              </a:rPr>
              <a:t>Jesus knew that his mission was now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and to fulfill Scripture he said, “I am thirsty.”</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A jar of sour wine was sitting there, so they soaked a sponge in it, put it on a hyssop branch, and held it up to his lips.</a:t>
            </a:r>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30 </a:t>
            </a:r>
            <a:r>
              <a:rPr lang="en-US" sz="2800" dirty="0">
                <a:solidFill>
                  <a:schemeClr val="bg1"/>
                </a:solidFill>
                <a:latin typeface="Verdana" panose="020B0604030504040204" pitchFamily="34" charset="0"/>
                <a:ea typeface="Verdana" panose="020B0604030504040204" pitchFamily="34" charset="0"/>
              </a:rPr>
              <a:t>When Jesus had tasted it, he said, “It is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Then he bowed his head and gave up his spirit.</a:t>
            </a:r>
          </a:p>
          <a:p>
            <a:endParaRPr lang="en-US" sz="2800" dirty="0">
              <a:solidFill>
                <a:schemeClr val="bg1"/>
              </a:solidFill>
              <a:latin typeface="Verdana" panose="020B0604030504040204" pitchFamily="34" charset="0"/>
              <a:ea typeface="Verdana" panose="020B0604030504040204" pitchFamily="34" charset="0"/>
            </a:endParaRPr>
          </a:p>
          <a:p>
            <a:pPr algn="ct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 </a:t>
            </a:r>
            <a:r>
              <a:rPr lang="el-GR" sz="2800" dirty="0">
                <a:solidFill>
                  <a:schemeClr val="accent4"/>
                </a:solidFill>
                <a:latin typeface="Verdana" panose="020B0604030504040204" pitchFamily="34" charset="0"/>
                <a:ea typeface="Verdana" panose="020B0604030504040204" pitchFamily="34" charset="0"/>
              </a:rPr>
              <a:t>τετέλεσται</a:t>
            </a:r>
            <a:r>
              <a:rPr lang="en-US" sz="2800" dirty="0">
                <a:solidFill>
                  <a:schemeClr val="bg1"/>
                </a:solidFill>
                <a:latin typeface="Verdana" panose="020B0604030504040204" pitchFamily="34" charset="0"/>
                <a:ea typeface="Verdana" panose="020B0604030504040204" pitchFamily="34" charset="0"/>
              </a:rPr>
              <a:t> = </a:t>
            </a:r>
            <a:r>
              <a:rPr lang="en-US" sz="2800" dirty="0" err="1">
                <a:solidFill>
                  <a:schemeClr val="accent4"/>
                </a:solidFill>
                <a:latin typeface="Verdana" panose="020B0604030504040204" pitchFamily="34" charset="0"/>
                <a:ea typeface="Verdana" panose="020B0604030504040204" pitchFamily="34" charset="0"/>
              </a:rPr>
              <a:t>Tetelestai</a:t>
            </a:r>
            <a:endParaRPr lang="en-US" sz="2800" dirty="0">
              <a:solidFill>
                <a:schemeClr val="accent4"/>
              </a:solidFill>
              <a:latin typeface="Verdana" panose="020B0604030504040204" pitchFamily="34" charset="0"/>
              <a:ea typeface="Verdana" panose="020B0604030504040204" pitchFamily="34" charset="0"/>
            </a:endParaRPr>
          </a:p>
          <a:p>
            <a:pPr algn="ctr"/>
            <a:endParaRPr lang="en-US" sz="2800" dirty="0">
              <a:solidFill>
                <a:schemeClr val="accent4"/>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This Greek word only appears twice in New Testament</a:t>
            </a:r>
          </a:p>
        </p:txBody>
      </p:sp>
    </p:spTree>
    <p:extLst>
      <p:ext uri="{BB962C8B-B14F-4D97-AF65-F5344CB8AC3E}">
        <p14:creationId xmlns:p14="http://schemas.microsoft.com/office/powerpoint/2010/main" val="2980571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264405"/>
            <a:ext cx="11792373"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300" dirty="0">
                <a:solidFill>
                  <a:schemeClr val="accent4"/>
                </a:solidFill>
                <a:latin typeface="Verdana" panose="020B0604030504040204" pitchFamily="34" charset="0"/>
                <a:ea typeface="Verdana" panose="020B0604030504040204" pitchFamily="34" charset="0"/>
              </a:rPr>
              <a:t>Finished</a:t>
            </a:r>
            <a:r>
              <a:rPr lang="en-US" sz="4300" dirty="0">
                <a:solidFill>
                  <a:schemeClr val="bg1"/>
                </a:solidFill>
                <a:latin typeface="Verdana" panose="020B0604030504040204" pitchFamily="34" charset="0"/>
                <a:ea typeface="Verdana" panose="020B0604030504040204" pitchFamily="34" charset="0"/>
              </a:rPr>
              <a:t> = </a:t>
            </a:r>
            <a:r>
              <a:rPr lang="el-GR" sz="4300" dirty="0">
                <a:solidFill>
                  <a:schemeClr val="accent4"/>
                </a:solidFill>
                <a:latin typeface="Verdana" panose="020B0604030504040204" pitchFamily="34" charset="0"/>
                <a:ea typeface="Verdana" panose="020B0604030504040204" pitchFamily="34" charset="0"/>
              </a:rPr>
              <a:t>τετέλεσται</a:t>
            </a:r>
            <a:r>
              <a:rPr lang="en-US" sz="4300" dirty="0">
                <a:solidFill>
                  <a:schemeClr val="bg1"/>
                </a:solidFill>
                <a:latin typeface="Verdana" panose="020B0604030504040204" pitchFamily="34" charset="0"/>
                <a:ea typeface="Verdana" panose="020B0604030504040204" pitchFamily="34" charset="0"/>
              </a:rPr>
              <a:t> = </a:t>
            </a:r>
            <a:r>
              <a:rPr lang="en-US" sz="4300" dirty="0" err="1">
                <a:solidFill>
                  <a:schemeClr val="accent4"/>
                </a:solidFill>
                <a:latin typeface="Verdana" panose="020B0604030504040204" pitchFamily="34" charset="0"/>
                <a:ea typeface="Verdana" panose="020B0604030504040204" pitchFamily="34" charset="0"/>
              </a:rPr>
              <a:t>Tetelestai</a:t>
            </a:r>
            <a:endParaRPr lang="en-US" sz="4300" dirty="0">
              <a:solidFill>
                <a:schemeClr val="accent4"/>
              </a:solidFill>
              <a:latin typeface="Verdana" panose="020B0604030504040204" pitchFamily="34" charset="0"/>
              <a:ea typeface="Verdana" panose="020B0604030504040204" pitchFamily="34" charset="0"/>
            </a:endParaRP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For business and accounting,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“debt is fully paid”.</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Examples:</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Paid off your car loan</a:t>
            </a:r>
          </a:p>
          <a:p>
            <a:r>
              <a:rPr lang="en-US" sz="2800" dirty="0">
                <a:solidFill>
                  <a:schemeClr val="bg1"/>
                </a:solidFill>
                <a:latin typeface="Verdana" panose="020B0604030504040204" pitchFamily="34" charset="0"/>
                <a:ea typeface="Verdana" panose="020B0604030504040204" pitchFamily="34" charset="0"/>
              </a:rPr>
              <a:t>Paid off your college loan</a:t>
            </a:r>
          </a:p>
          <a:p>
            <a:r>
              <a:rPr lang="en-US" sz="2800" dirty="0">
                <a:solidFill>
                  <a:schemeClr val="bg1"/>
                </a:solidFill>
                <a:latin typeface="Verdana" panose="020B0604030504040204" pitchFamily="34" charset="0"/>
                <a:ea typeface="Verdana" panose="020B0604030504040204" pitchFamily="34" charset="0"/>
              </a:rPr>
              <a:t>Paid off your home mortgage</a:t>
            </a:r>
          </a:p>
          <a:p>
            <a:r>
              <a:rPr lang="en-US" sz="2800" dirty="0">
                <a:solidFill>
                  <a:schemeClr val="bg1"/>
                </a:solidFill>
                <a:latin typeface="Verdana" panose="020B0604030504040204" pitchFamily="34" charset="0"/>
                <a:ea typeface="Verdana" panose="020B0604030504040204" pitchFamily="34" charset="0"/>
              </a:rPr>
              <a:t>Paid off your credit card debt</a:t>
            </a:r>
          </a:p>
        </p:txBody>
      </p:sp>
    </p:spTree>
    <p:extLst>
      <p:ext uri="{BB962C8B-B14F-4D97-AF65-F5344CB8AC3E}">
        <p14:creationId xmlns:p14="http://schemas.microsoft.com/office/powerpoint/2010/main" val="4530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264405"/>
            <a:ext cx="11792373"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300" dirty="0">
                <a:solidFill>
                  <a:schemeClr val="accent4"/>
                </a:solidFill>
                <a:latin typeface="Verdana" panose="020B0604030504040204" pitchFamily="34" charset="0"/>
                <a:ea typeface="Verdana" panose="020B0604030504040204" pitchFamily="34" charset="0"/>
              </a:rPr>
              <a:t>Finished</a:t>
            </a:r>
            <a:r>
              <a:rPr lang="en-US" sz="4300" dirty="0">
                <a:solidFill>
                  <a:schemeClr val="bg1"/>
                </a:solidFill>
                <a:latin typeface="Verdana" panose="020B0604030504040204" pitchFamily="34" charset="0"/>
                <a:ea typeface="Verdana" panose="020B0604030504040204" pitchFamily="34" charset="0"/>
              </a:rPr>
              <a:t> = </a:t>
            </a:r>
            <a:r>
              <a:rPr lang="el-GR" sz="4300" dirty="0">
                <a:solidFill>
                  <a:schemeClr val="accent4"/>
                </a:solidFill>
                <a:latin typeface="Verdana" panose="020B0604030504040204" pitchFamily="34" charset="0"/>
                <a:ea typeface="Verdana" panose="020B0604030504040204" pitchFamily="34" charset="0"/>
              </a:rPr>
              <a:t>τετέλεσται</a:t>
            </a:r>
            <a:r>
              <a:rPr lang="en-US" sz="4300" dirty="0">
                <a:solidFill>
                  <a:schemeClr val="bg1"/>
                </a:solidFill>
                <a:latin typeface="Verdana" panose="020B0604030504040204" pitchFamily="34" charset="0"/>
                <a:ea typeface="Verdana" panose="020B0604030504040204" pitchFamily="34" charset="0"/>
              </a:rPr>
              <a:t> = </a:t>
            </a:r>
            <a:r>
              <a:rPr lang="en-US" sz="4300" dirty="0" err="1">
                <a:solidFill>
                  <a:schemeClr val="accent4"/>
                </a:solidFill>
                <a:latin typeface="Verdana" panose="020B0604030504040204" pitchFamily="34" charset="0"/>
                <a:ea typeface="Verdana" panose="020B0604030504040204" pitchFamily="34" charset="0"/>
              </a:rPr>
              <a:t>Tetelestai</a:t>
            </a:r>
            <a:endParaRPr lang="en-US" sz="4300" dirty="0">
              <a:solidFill>
                <a:schemeClr val="accent4"/>
              </a:solidFill>
              <a:latin typeface="Verdana" panose="020B0604030504040204" pitchFamily="34" charset="0"/>
              <a:ea typeface="Verdana" panose="020B0604030504040204" pitchFamily="34" charset="0"/>
            </a:endParaRP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For judgement in court,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“sentence is fully served”.</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Examples:</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You are in jail for a crime for 20 years. After 20 years, your “sentence is fully served”.</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You are in jail while waiting for bail or trial. After the trial, you are judged guilty. The judge may release you for “time served” while waiting for trial.</a:t>
            </a:r>
          </a:p>
        </p:txBody>
      </p:sp>
    </p:spTree>
    <p:extLst>
      <p:ext uri="{BB962C8B-B14F-4D97-AF65-F5344CB8AC3E}">
        <p14:creationId xmlns:p14="http://schemas.microsoft.com/office/powerpoint/2010/main" val="351300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264405"/>
            <a:ext cx="11792373"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300" dirty="0">
                <a:solidFill>
                  <a:schemeClr val="accent4"/>
                </a:solidFill>
                <a:latin typeface="Verdana" panose="020B0604030504040204" pitchFamily="34" charset="0"/>
                <a:ea typeface="Verdana" panose="020B0604030504040204" pitchFamily="34" charset="0"/>
              </a:rPr>
              <a:t>Finished</a:t>
            </a:r>
            <a:r>
              <a:rPr lang="en-US" sz="4300" dirty="0">
                <a:solidFill>
                  <a:schemeClr val="bg1"/>
                </a:solidFill>
                <a:latin typeface="Verdana" panose="020B0604030504040204" pitchFamily="34" charset="0"/>
                <a:ea typeface="Verdana" panose="020B0604030504040204" pitchFamily="34" charset="0"/>
              </a:rPr>
              <a:t> = </a:t>
            </a:r>
            <a:r>
              <a:rPr lang="el-GR" sz="4300" dirty="0">
                <a:solidFill>
                  <a:schemeClr val="accent4"/>
                </a:solidFill>
                <a:latin typeface="Verdana" panose="020B0604030504040204" pitchFamily="34" charset="0"/>
                <a:ea typeface="Verdana" panose="020B0604030504040204" pitchFamily="34" charset="0"/>
              </a:rPr>
              <a:t>τετέλεσται</a:t>
            </a:r>
            <a:r>
              <a:rPr lang="en-US" sz="4300" dirty="0">
                <a:solidFill>
                  <a:schemeClr val="bg1"/>
                </a:solidFill>
                <a:latin typeface="Verdana" panose="020B0604030504040204" pitchFamily="34" charset="0"/>
                <a:ea typeface="Verdana" panose="020B0604030504040204" pitchFamily="34" charset="0"/>
              </a:rPr>
              <a:t> = </a:t>
            </a:r>
            <a:r>
              <a:rPr lang="en-US" sz="4300" dirty="0" err="1">
                <a:solidFill>
                  <a:schemeClr val="accent4"/>
                </a:solidFill>
                <a:latin typeface="Verdana" panose="020B0604030504040204" pitchFamily="34" charset="0"/>
                <a:ea typeface="Verdana" panose="020B0604030504040204" pitchFamily="34" charset="0"/>
              </a:rPr>
              <a:t>Tetelestai</a:t>
            </a:r>
            <a:endParaRPr lang="en-US" sz="4300" dirty="0">
              <a:solidFill>
                <a:schemeClr val="accent4"/>
              </a:solidFill>
              <a:latin typeface="Verdana" panose="020B0604030504040204" pitchFamily="34" charset="0"/>
              <a:ea typeface="Verdana" panose="020B0604030504040204" pitchFamily="34" charset="0"/>
            </a:endParaRP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For military, </a:t>
            </a:r>
            <a:r>
              <a:rPr lang="en-US" sz="2800" dirty="0" err="1">
                <a:solidFill>
                  <a:schemeClr val="accent4"/>
                </a:solidFill>
                <a:latin typeface="Verdana" panose="020B0604030504040204" pitchFamily="34" charset="0"/>
                <a:ea typeface="Verdana" panose="020B0604030504040204" pitchFamily="34" charset="0"/>
              </a:rPr>
              <a:t>Telelestai</a:t>
            </a:r>
            <a:r>
              <a:rPr lang="en-US" sz="2800" dirty="0">
                <a:solidFill>
                  <a:schemeClr val="bg1"/>
                </a:solidFill>
                <a:latin typeface="Verdana" panose="020B0604030504040204" pitchFamily="34" charset="0"/>
                <a:ea typeface="Verdana" panose="020B0604030504040204" pitchFamily="34" charset="0"/>
              </a:rPr>
              <a:t> for “the battle has been fully won”.</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Examples:</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You are in jail for a crime for 20 years. After 20 years, your “sentence is fully served”.</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You are in jail while waiting for bail or trial. After the trial, you are judged guilty. The judge may release you for “time served” while waiting for trial.</a:t>
            </a:r>
          </a:p>
        </p:txBody>
      </p:sp>
    </p:spTree>
    <p:extLst>
      <p:ext uri="{BB962C8B-B14F-4D97-AF65-F5344CB8AC3E}">
        <p14:creationId xmlns:p14="http://schemas.microsoft.com/office/powerpoint/2010/main" val="230295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C9FFE4-46E6-409D-9BE4-A839E011B222}"/>
              </a:ext>
            </a:extLst>
          </p:cNvPr>
          <p:cNvSpPr txBox="1">
            <a:spLocks/>
          </p:cNvSpPr>
          <p:nvPr/>
        </p:nvSpPr>
        <p:spPr>
          <a:xfrm>
            <a:off x="285750" y="264405"/>
            <a:ext cx="11692890" cy="6401437"/>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19:28-30 (NLT)</a:t>
            </a:r>
          </a:p>
          <a:p>
            <a:r>
              <a:rPr lang="en-US" sz="2800" dirty="0">
                <a:solidFill>
                  <a:schemeClr val="accent2"/>
                </a:solidFill>
                <a:latin typeface="Verdana" panose="020B0604030504040204" pitchFamily="34" charset="0"/>
                <a:ea typeface="Verdana" panose="020B0604030504040204" pitchFamily="34" charset="0"/>
              </a:rPr>
              <a:t>28 </a:t>
            </a:r>
            <a:r>
              <a:rPr lang="en-US" sz="2800" dirty="0">
                <a:solidFill>
                  <a:schemeClr val="bg1"/>
                </a:solidFill>
                <a:latin typeface="Verdana" panose="020B0604030504040204" pitchFamily="34" charset="0"/>
                <a:ea typeface="Verdana" panose="020B0604030504040204" pitchFamily="34" charset="0"/>
              </a:rPr>
              <a:t>Jesus knew that his </a:t>
            </a:r>
            <a:r>
              <a:rPr lang="en-US" sz="2800" dirty="0">
                <a:solidFill>
                  <a:schemeClr val="accent4"/>
                </a:solidFill>
                <a:latin typeface="Verdana" panose="020B0604030504040204" pitchFamily="34" charset="0"/>
                <a:ea typeface="Verdana" panose="020B0604030504040204" pitchFamily="34" charset="0"/>
              </a:rPr>
              <a:t>mission</a:t>
            </a:r>
            <a:r>
              <a:rPr lang="en-US" sz="2800" dirty="0">
                <a:solidFill>
                  <a:schemeClr val="bg1"/>
                </a:solidFill>
                <a:latin typeface="Verdana" panose="020B0604030504040204" pitchFamily="34" charset="0"/>
                <a:ea typeface="Verdana" panose="020B0604030504040204" pitchFamily="34" charset="0"/>
              </a:rPr>
              <a:t> was now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and to fulfill Scripture he said, “I am thirsty.”</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A jar of sour wine was sitting there, so they soaked a sponge in it, put it on a hyssop branch, and held it up to his lips.</a:t>
            </a:r>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30 </a:t>
            </a:r>
            <a:r>
              <a:rPr lang="en-US" sz="2800" dirty="0">
                <a:solidFill>
                  <a:schemeClr val="bg1"/>
                </a:solidFill>
                <a:latin typeface="Verdana" panose="020B0604030504040204" pitchFamily="34" charset="0"/>
                <a:ea typeface="Verdana" panose="020B0604030504040204" pitchFamily="34" charset="0"/>
              </a:rPr>
              <a:t>When Jesus had tasted it, he said, “It is </a:t>
            </a:r>
            <a:r>
              <a:rPr lang="en-US" sz="2800" dirty="0">
                <a:solidFill>
                  <a:schemeClr val="accent4"/>
                </a:solidFill>
                <a:latin typeface="Verdana" panose="020B0604030504040204" pitchFamily="34" charset="0"/>
                <a:ea typeface="Verdana" panose="020B0604030504040204" pitchFamily="34" charset="0"/>
              </a:rPr>
              <a:t>finished</a:t>
            </a:r>
            <a:r>
              <a:rPr lang="en-US" sz="2800" dirty="0">
                <a:solidFill>
                  <a:schemeClr val="bg1"/>
                </a:solidFill>
                <a:latin typeface="Verdana" panose="020B0604030504040204" pitchFamily="34" charset="0"/>
                <a:ea typeface="Verdana" panose="020B0604030504040204" pitchFamily="34" charset="0"/>
              </a:rPr>
              <a:t>!” Then he bowed his head and gave up his spirit.</a:t>
            </a:r>
          </a:p>
          <a:p>
            <a:endParaRPr lang="en-US" sz="2800" dirty="0">
              <a:solidFill>
                <a:schemeClr val="bg1"/>
              </a:solidFill>
              <a:latin typeface="Verdana" panose="020B0604030504040204" pitchFamily="34" charset="0"/>
              <a:ea typeface="Verdana" panose="020B0604030504040204" pitchFamily="34" charset="0"/>
            </a:endParaRPr>
          </a:p>
          <a:p>
            <a:endParaRPr lang="en-US" sz="2800" dirty="0">
              <a:solidFill>
                <a:schemeClr val="bg1"/>
              </a:solidFill>
              <a:latin typeface="Verdana" panose="020B0604030504040204" pitchFamily="34" charset="0"/>
              <a:ea typeface="Verdana" panose="020B0604030504040204" pitchFamily="34" charset="0"/>
            </a:endParaRPr>
          </a:p>
          <a:p>
            <a:pPr algn="ctr"/>
            <a:r>
              <a:rPr lang="en-US" sz="2800" dirty="0">
                <a:solidFill>
                  <a:schemeClr val="accent4"/>
                </a:solidFill>
                <a:latin typeface="Verdana" panose="020B0604030504040204" pitchFamily="34" charset="0"/>
                <a:ea typeface="Verdana" panose="020B0604030504040204" pitchFamily="34" charset="0"/>
              </a:rPr>
              <a:t>What was Jesus’ mission?</a:t>
            </a:r>
            <a:endParaRPr lang="en-US" sz="28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6408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John 1:29 (NLT)</a:t>
            </a:r>
          </a:p>
          <a:p>
            <a:r>
              <a:rPr lang="en-US" sz="2800" dirty="0">
                <a:solidFill>
                  <a:schemeClr val="accent2"/>
                </a:solidFill>
                <a:latin typeface="Verdana" panose="020B0604030504040204" pitchFamily="34" charset="0"/>
                <a:ea typeface="Verdana" panose="020B0604030504040204" pitchFamily="34" charset="0"/>
              </a:rPr>
              <a:t>29 </a:t>
            </a:r>
            <a:r>
              <a:rPr lang="en-US" sz="2800" dirty="0">
                <a:solidFill>
                  <a:schemeClr val="bg1"/>
                </a:solidFill>
                <a:latin typeface="Verdana" panose="020B0604030504040204" pitchFamily="34" charset="0"/>
                <a:ea typeface="Verdana" panose="020B0604030504040204" pitchFamily="34" charset="0"/>
              </a:rPr>
              <a:t>The next day John saw Jesus coming toward him and said, “Look! The Lamb of God who takes away the sin of the world!</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John 17:4 (NLT)</a:t>
            </a:r>
          </a:p>
          <a:p>
            <a:r>
              <a:rPr lang="en-US" sz="2800" dirty="0">
                <a:solidFill>
                  <a:schemeClr val="accent2"/>
                </a:solidFill>
                <a:latin typeface="Verdana" panose="020B0604030504040204" pitchFamily="34" charset="0"/>
                <a:ea typeface="Verdana" panose="020B0604030504040204" pitchFamily="34" charset="0"/>
              </a:rPr>
              <a:t>4</a:t>
            </a:r>
            <a:r>
              <a:rPr lang="en-US" sz="2800" dirty="0">
                <a:solidFill>
                  <a:schemeClr val="bg1"/>
                </a:solidFill>
                <a:latin typeface="Verdana" panose="020B0604030504040204" pitchFamily="34" charset="0"/>
                <a:ea typeface="Verdana" panose="020B0604030504040204" pitchFamily="34" charset="0"/>
              </a:rPr>
              <a:t> I brought glory to you here on earth by completing the work you gave me to do.</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Luke 19:10 (NLT)</a:t>
            </a:r>
          </a:p>
          <a:p>
            <a:r>
              <a:rPr lang="en-US" sz="2800" dirty="0">
                <a:solidFill>
                  <a:schemeClr val="accent2"/>
                </a:solidFill>
                <a:latin typeface="Verdana" panose="020B0604030504040204" pitchFamily="34" charset="0"/>
                <a:ea typeface="Verdana" panose="020B0604030504040204" pitchFamily="34" charset="0"/>
              </a:rPr>
              <a:t>10</a:t>
            </a:r>
            <a:r>
              <a:rPr lang="en-US" sz="2800" dirty="0">
                <a:solidFill>
                  <a:schemeClr val="bg1"/>
                </a:solidFill>
                <a:latin typeface="Verdana" panose="020B0604030504040204" pitchFamily="34" charset="0"/>
                <a:ea typeface="Verdana" panose="020B0604030504040204" pitchFamily="34" charset="0"/>
              </a:rPr>
              <a:t> For the Son of Man came to seek and save those who are lost.”</a:t>
            </a:r>
          </a:p>
        </p:txBody>
      </p:sp>
    </p:spTree>
    <p:extLst>
      <p:ext uri="{BB962C8B-B14F-4D97-AF65-F5344CB8AC3E}">
        <p14:creationId xmlns:p14="http://schemas.microsoft.com/office/powerpoint/2010/main" val="532825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DCEF69-A740-40E0-B5A6-4D6F43999B94}"/>
              </a:ext>
            </a:extLst>
          </p:cNvPr>
          <p:cNvSpPr txBox="1">
            <a:spLocks/>
          </p:cNvSpPr>
          <p:nvPr/>
        </p:nvSpPr>
        <p:spPr>
          <a:xfrm>
            <a:off x="186267" y="305718"/>
            <a:ext cx="11819466" cy="6246564"/>
          </a:xfrm>
          <a:prstGeom prst="rect">
            <a:avLst/>
          </a:prstGeom>
          <a:noFill/>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chemeClr val="accent2"/>
                </a:solidFill>
                <a:latin typeface="Verdana" panose="020B0604030504040204" pitchFamily="34" charset="0"/>
                <a:ea typeface="Verdana" panose="020B0604030504040204" pitchFamily="34" charset="0"/>
              </a:rPr>
              <a:t>Romans 3:25a (NLT)</a:t>
            </a:r>
          </a:p>
          <a:p>
            <a:r>
              <a:rPr lang="en-US" sz="2800" dirty="0">
                <a:solidFill>
                  <a:schemeClr val="accent2"/>
                </a:solidFill>
                <a:latin typeface="Verdana" panose="020B0604030504040204" pitchFamily="34" charset="0"/>
                <a:ea typeface="Verdana" panose="020B0604030504040204" pitchFamily="34" charset="0"/>
              </a:rPr>
              <a:t>25</a:t>
            </a:r>
            <a:r>
              <a:rPr lang="en-US" sz="2800" dirty="0">
                <a:solidFill>
                  <a:schemeClr val="bg1"/>
                </a:solidFill>
                <a:latin typeface="Verdana" panose="020B0604030504040204" pitchFamily="34" charset="0"/>
                <a:ea typeface="Verdana" panose="020B0604030504040204" pitchFamily="34" charset="0"/>
              </a:rPr>
              <a:t> For God presented Jesus as the sacrifice for sin. People are made right with God when they believe that Jesus sacrificed his life, shedding his blood.</a:t>
            </a:r>
          </a:p>
          <a:p>
            <a:endParaRPr lang="en-US" sz="2800" dirty="0">
              <a:solidFill>
                <a:schemeClr val="accent2"/>
              </a:solidFill>
              <a:latin typeface="Verdana" panose="020B0604030504040204" pitchFamily="34" charset="0"/>
              <a:ea typeface="Verdana" panose="020B0604030504040204" pitchFamily="34" charset="0"/>
            </a:endParaRPr>
          </a:p>
          <a:p>
            <a:r>
              <a:rPr lang="en-US" sz="2800" dirty="0">
                <a:solidFill>
                  <a:schemeClr val="accent2"/>
                </a:solidFill>
                <a:latin typeface="Verdana" panose="020B0604030504040204" pitchFamily="34" charset="0"/>
                <a:ea typeface="Verdana" panose="020B0604030504040204" pitchFamily="34" charset="0"/>
              </a:rPr>
              <a:t>2 Corinthians 5:18-19 (NLT)</a:t>
            </a:r>
          </a:p>
          <a:p>
            <a:r>
              <a:rPr lang="en-US" sz="2800" dirty="0">
                <a:solidFill>
                  <a:schemeClr val="accent2"/>
                </a:solidFill>
                <a:latin typeface="Verdana" panose="020B0604030504040204" pitchFamily="34" charset="0"/>
                <a:ea typeface="Verdana" panose="020B0604030504040204" pitchFamily="34" charset="0"/>
              </a:rPr>
              <a:t>18 </a:t>
            </a:r>
            <a:r>
              <a:rPr lang="en-US" sz="2800" dirty="0">
                <a:solidFill>
                  <a:schemeClr val="bg1"/>
                </a:solidFill>
                <a:latin typeface="Verdana" panose="020B0604030504040204" pitchFamily="34" charset="0"/>
                <a:ea typeface="Verdana" panose="020B0604030504040204" pitchFamily="34" charset="0"/>
              </a:rPr>
              <a:t>And all of this is a gift from God, who brought us back to himself through Christ. And God has given us this task of reconciling people to him.</a:t>
            </a:r>
          </a:p>
          <a:p>
            <a:r>
              <a:rPr lang="en-US" sz="2800" dirty="0">
                <a:solidFill>
                  <a:schemeClr val="accent2"/>
                </a:solidFill>
                <a:latin typeface="Verdana" panose="020B0604030504040204" pitchFamily="34" charset="0"/>
                <a:ea typeface="Verdana" panose="020B0604030504040204" pitchFamily="34" charset="0"/>
              </a:rPr>
              <a:t>19 </a:t>
            </a:r>
            <a:r>
              <a:rPr lang="en-US" sz="2800" dirty="0">
                <a:solidFill>
                  <a:schemeClr val="bg1"/>
                </a:solidFill>
                <a:latin typeface="Verdana" panose="020B0604030504040204" pitchFamily="34" charset="0"/>
                <a:ea typeface="Verdana" panose="020B0604030504040204" pitchFamily="34" charset="0"/>
              </a:rPr>
              <a:t>For God was in Christ, reconciling the world to himself, no longer counting people’s sins against them. And he gave us this wonderful message of reconciliation.</a:t>
            </a:r>
          </a:p>
          <a:p>
            <a:endParaRPr lang="en-US" sz="28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2402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26963</TotalTime>
  <Words>1779</Words>
  <Application>Microsoft Office PowerPoint</Application>
  <PresentationFormat>Widescreen</PresentationFormat>
  <Paragraphs>187</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Verdana</vt:lpstr>
      <vt:lpstr>Office Theme</vt:lpstr>
      <vt:lpstr>IT IS FINISHED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Bloomfield</dc:creator>
  <cp:lastModifiedBy>Michael Bloomfield</cp:lastModifiedBy>
  <cp:revision>13</cp:revision>
  <dcterms:created xsi:type="dcterms:W3CDTF">2021-05-11T04:41:17Z</dcterms:created>
  <dcterms:modified xsi:type="dcterms:W3CDTF">2022-09-10T08:21:27Z</dcterms:modified>
</cp:coreProperties>
</file>