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755"/>
  </p:normalViewPr>
  <p:slideViewPr>
    <p:cSldViewPr snapToGrid="0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51E247-B874-044F-969F-909048D158BE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</dgm:pt>
    <dgm:pt modelId="{6DFDA15E-A138-874E-AB0C-6D4BB5AD256D}">
      <dgm:prSet phldrT="[Text]"/>
      <dgm:spPr/>
      <dgm:t>
        <a:bodyPr/>
        <a:lstStyle/>
        <a:p>
          <a:r>
            <a:rPr lang="en-US" dirty="0"/>
            <a:t>Attribute</a:t>
          </a:r>
        </a:p>
      </dgm:t>
    </dgm:pt>
    <dgm:pt modelId="{31639AD4-4486-B14C-8127-F724E4FCBEC4}" type="parTrans" cxnId="{ABA7D562-292E-2B48-A4B3-11BA3BB8C1CF}">
      <dgm:prSet/>
      <dgm:spPr/>
      <dgm:t>
        <a:bodyPr/>
        <a:lstStyle/>
        <a:p>
          <a:endParaRPr lang="en-US"/>
        </a:p>
      </dgm:t>
    </dgm:pt>
    <dgm:pt modelId="{1974CFDB-6040-F646-82D5-49FF7536A41D}" type="sibTrans" cxnId="{ABA7D562-292E-2B48-A4B3-11BA3BB8C1CF}">
      <dgm:prSet/>
      <dgm:spPr/>
      <dgm:t>
        <a:bodyPr/>
        <a:lstStyle/>
        <a:p>
          <a:endParaRPr lang="en-US"/>
        </a:p>
      </dgm:t>
    </dgm:pt>
    <dgm:pt modelId="{B385E1DD-D13B-9C4A-B1FA-77F2F8573EA5}">
      <dgm:prSet phldrT="[Text]"/>
      <dgm:spPr/>
      <dgm:t>
        <a:bodyPr/>
        <a:lstStyle/>
        <a:p>
          <a:r>
            <a:rPr lang="en-US" dirty="0"/>
            <a:t>Character</a:t>
          </a:r>
        </a:p>
      </dgm:t>
    </dgm:pt>
    <dgm:pt modelId="{DAD34695-4A60-3949-BF25-85B1DF28F130}" type="parTrans" cxnId="{22C48EFA-4CF3-D942-823A-FF68D5C71F4F}">
      <dgm:prSet/>
      <dgm:spPr/>
      <dgm:t>
        <a:bodyPr/>
        <a:lstStyle/>
        <a:p>
          <a:endParaRPr lang="en-US"/>
        </a:p>
      </dgm:t>
    </dgm:pt>
    <dgm:pt modelId="{A968C947-903F-BB4C-9224-C220A774DC4A}" type="sibTrans" cxnId="{22C48EFA-4CF3-D942-823A-FF68D5C71F4F}">
      <dgm:prSet/>
      <dgm:spPr/>
      <dgm:t>
        <a:bodyPr/>
        <a:lstStyle/>
        <a:p>
          <a:endParaRPr lang="en-US"/>
        </a:p>
      </dgm:t>
    </dgm:pt>
    <dgm:pt modelId="{97D24788-D0B4-CC46-B81C-1926E85D480E}">
      <dgm:prSet phldrT="[Text]"/>
      <dgm:spPr/>
      <dgm:t>
        <a:bodyPr/>
        <a:lstStyle/>
        <a:p>
          <a:r>
            <a:rPr lang="en-US" dirty="0"/>
            <a:t>Personality</a:t>
          </a:r>
        </a:p>
      </dgm:t>
    </dgm:pt>
    <dgm:pt modelId="{C2A238F3-D3C8-7D40-80B8-B27F1D69DB1D}" type="parTrans" cxnId="{D28CC410-A739-0A43-BDCB-F0C3B97E1976}">
      <dgm:prSet/>
      <dgm:spPr/>
      <dgm:t>
        <a:bodyPr/>
        <a:lstStyle/>
        <a:p>
          <a:endParaRPr lang="en-US"/>
        </a:p>
      </dgm:t>
    </dgm:pt>
    <dgm:pt modelId="{AC06BAD5-2197-674C-8CC3-159B7B08024D}" type="sibTrans" cxnId="{D28CC410-A739-0A43-BDCB-F0C3B97E1976}">
      <dgm:prSet/>
      <dgm:spPr/>
      <dgm:t>
        <a:bodyPr/>
        <a:lstStyle/>
        <a:p>
          <a:endParaRPr lang="en-US"/>
        </a:p>
      </dgm:t>
    </dgm:pt>
    <dgm:pt modelId="{A0CA5F2B-FD06-8149-B9B4-BBD39F658451}" type="pres">
      <dgm:prSet presAssocID="{8B51E247-B874-044F-969F-909048D158BE}" presName="composite" presStyleCnt="0">
        <dgm:presLayoutVars>
          <dgm:chMax val="5"/>
          <dgm:dir/>
          <dgm:resizeHandles val="exact"/>
        </dgm:presLayoutVars>
      </dgm:prSet>
      <dgm:spPr/>
    </dgm:pt>
    <dgm:pt modelId="{7FC7D40D-FDF8-4A47-A56C-AC6EFFE4D718}" type="pres">
      <dgm:prSet presAssocID="{6DFDA15E-A138-874E-AB0C-6D4BB5AD256D}" presName="circle1" presStyleLbl="lnNode1" presStyleIdx="0" presStyleCnt="3"/>
      <dgm:spPr/>
    </dgm:pt>
    <dgm:pt modelId="{B5D4965B-65A1-FA47-B3BC-0C562FA58892}" type="pres">
      <dgm:prSet presAssocID="{6DFDA15E-A138-874E-AB0C-6D4BB5AD256D}" presName="text1" presStyleLbl="revTx" presStyleIdx="0" presStyleCnt="3">
        <dgm:presLayoutVars>
          <dgm:bulletEnabled val="1"/>
        </dgm:presLayoutVars>
      </dgm:prSet>
      <dgm:spPr/>
    </dgm:pt>
    <dgm:pt modelId="{C3A205E3-EFF9-AC4D-9757-350A61D12BF1}" type="pres">
      <dgm:prSet presAssocID="{6DFDA15E-A138-874E-AB0C-6D4BB5AD256D}" presName="line1" presStyleLbl="callout" presStyleIdx="0" presStyleCnt="6"/>
      <dgm:spPr/>
    </dgm:pt>
    <dgm:pt modelId="{5558D1C4-A3B1-FC4B-8C53-DA588AD0D990}" type="pres">
      <dgm:prSet presAssocID="{6DFDA15E-A138-874E-AB0C-6D4BB5AD256D}" presName="d1" presStyleLbl="callout" presStyleIdx="1" presStyleCnt="6"/>
      <dgm:spPr/>
    </dgm:pt>
    <dgm:pt modelId="{81AF8B9A-AE70-E040-9E06-205DFD3FAE2F}" type="pres">
      <dgm:prSet presAssocID="{B385E1DD-D13B-9C4A-B1FA-77F2F8573EA5}" presName="circle2" presStyleLbl="lnNode1" presStyleIdx="1" presStyleCnt="3"/>
      <dgm:spPr/>
    </dgm:pt>
    <dgm:pt modelId="{32DF08EB-49AC-9C4C-B364-3C95F7B95ABA}" type="pres">
      <dgm:prSet presAssocID="{B385E1DD-D13B-9C4A-B1FA-77F2F8573EA5}" presName="text2" presStyleLbl="revTx" presStyleIdx="1" presStyleCnt="3">
        <dgm:presLayoutVars>
          <dgm:bulletEnabled val="1"/>
        </dgm:presLayoutVars>
      </dgm:prSet>
      <dgm:spPr/>
    </dgm:pt>
    <dgm:pt modelId="{8A51EBD8-0CAD-8842-938A-A90F3841AE99}" type="pres">
      <dgm:prSet presAssocID="{B385E1DD-D13B-9C4A-B1FA-77F2F8573EA5}" presName="line2" presStyleLbl="callout" presStyleIdx="2" presStyleCnt="6"/>
      <dgm:spPr/>
    </dgm:pt>
    <dgm:pt modelId="{FCA4EC24-81B2-1041-BEEE-43DF5D1E03FC}" type="pres">
      <dgm:prSet presAssocID="{B385E1DD-D13B-9C4A-B1FA-77F2F8573EA5}" presName="d2" presStyleLbl="callout" presStyleIdx="3" presStyleCnt="6"/>
      <dgm:spPr/>
    </dgm:pt>
    <dgm:pt modelId="{20002382-DBED-7549-9787-A86557131080}" type="pres">
      <dgm:prSet presAssocID="{97D24788-D0B4-CC46-B81C-1926E85D480E}" presName="circle3" presStyleLbl="lnNode1" presStyleIdx="2" presStyleCnt="3"/>
      <dgm:spPr/>
    </dgm:pt>
    <dgm:pt modelId="{3F5431E7-59E6-074F-8FD0-01361A04F251}" type="pres">
      <dgm:prSet presAssocID="{97D24788-D0B4-CC46-B81C-1926E85D480E}" presName="text3" presStyleLbl="revTx" presStyleIdx="2" presStyleCnt="3">
        <dgm:presLayoutVars>
          <dgm:bulletEnabled val="1"/>
        </dgm:presLayoutVars>
      </dgm:prSet>
      <dgm:spPr/>
    </dgm:pt>
    <dgm:pt modelId="{B1A369CA-BE41-8247-B32B-341227A074E4}" type="pres">
      <dgm:prSet presAssocID="{97D24788-D0B4-CC46-B81C-1926E85D480E}" presName="line3" presStyleLbl="callout" presStyleIdx="4" presStyleCnt="6"/>
      <dgm:spPr/>
    </dgm:pt>
    <dgm:pt modelId="{C8F9B88A-9AE5-C145-A283-35B66E477484}" type="pres">
      <dgm:prSet presAssocID="{97D24788-D0B4-CC46-B81C-1926E85D480E}" presName="d3" presStyleLbl="callout" presStyleIdx="5" presStyleCnt="6"/>
      <dgm:spPr/>
    </dgm:pt>
  </dgm:ptLst>
  <dgm:cxnLst>
    <dgm:cxn modelId="{D28CC410-A739-0A43-BDCB-F0C3B97E1976}" srcId="{8B51E247-B874-044F-969F-909048D158BE}" destId="{97D24788-D0B4-CC46-B81C-1926E85D480E}" srcOrd="2" destOrd="0" parTransId="{C2A238F3-D3C8-7D40-80B8-B27F1D69DB1D}" sibTransId="{AC06BAD5-2197-674C-8CC3-159B7B08024D}"/>
    <dgm:cxn modelId="{B04AC014-BBA7-2247-9193-07E8A0A61449}" type="presOf" srcId="{8B51E247-B874-044F-969F-909048D158BE}" destId="{A0CA5F2B-FD06-8149-B9B4-BBD39F658451}" srcOrd="0" destOrd="0" presId="urn:microsoft.com/office/officeart/2005/8/layout/target1"/>
    <dgm:cxn modelId="{95799C43-DD16-D042-8F31-5B0D777D31F5}" type="presOf" srcId="{6DFDA15E-A138-874E-AB0C-6D4BB5AD256D}" destId="{B5D4965B-65A1-FA47-B3BC-0C562FA58892}" srcOrd="0" destOrd="0" presId="urn:microsoft.com/office/officeart/2005/8/layout/target1"/>
    <dgm:cxn modelId="{ABA7D562-292E-2B48-A4B3-11BA3BB8C1CF}" srcId="{8B51E247-B874-044F-969F-909048D158BE}" destId="{6DFDA15E-A138-874E-AB0C-6D4BB5AD256D}" srcOrd="0" destOrd="0" parTransId="{31639AD4-4486-B14C-8127-F724E4FCBEC4}" sibTransId="{1974CFDB-6040-F646-82D5-49FF7536A41D}"/>
    <dgm:cxn modelId="{EC02BD88-CBE1-D449-9A5E-EF0FE0808BDE}" type="presOf" srcId="{97D24788-D0B4-CC46-B81C-1926E85D480E}" destId="{3F5431E7-59E6-074F-8FD0-01361A04F251}" srcOrd="0" destOrd="0" presId="urn:microsoft.com/office/officeart/2005/8/layout/target1"/>
    <dgm:cxn modelId="{3179F78B-53E4-894F-BFC4-F1F5DEBEF844}" type="presOf" srcId="{B385E1DD-D13B-9C4A-B1FA-77F2F8573EA5}" destId="{32DF08EB-49AC-9C4C-B364-3C95F7B95ABA}" srcOrd="0" destOrd="0" presId="urn:microsoft.com/office/officeart/2005/8/layout/target1"/>
    <dgm:cxn modelId="{22C48EFA-4CF3-D942-823A-FF68D5C71F4F}" srcId="{8B51E247-B874-044F-969F-909048D158BE}" destId="{B385E1DD-D13B-9C4A-B1FA-77F2F8573EA5}" srcOrd="1" destOrd="0" parTransId="{DAD34695-4A60-3949-BF25-85B1DF28F130}" sibTransId="{A968C947-903F-BB4C-9224-C220A774DC4A}"/>
    <dgm:cxn modelId="{867439C7-05C6-FB4A-8DBA-1525D8DAE234}" type="presParOf" srcId="{A0CA5F2B-FD06-8149-B9B4-BBD39F658451}" destId="{7FC7D40D-FDF8-4A47-A56C-AC6EFFE4D718}" srcOrd="0" destOrd="0" presId="urn:microsoft.com/office/officeart/2005/8/layout/target1"/>
    <dgm:cxn modelId="{DEC14CFD-E129-A247-BCDB-302D574385F1}" type="presParOf" srcId="{A0CA5F2B-FD06-8149-B9B4-BBD39F658451}" destId="{B5D4965B-65A1-FA47-B3BC-0C562FA58892}" srcOrd="1" destOrd="0" presId="urn:microsoft.com/office/officeart/2005/8/layout/target1"/>
    <dgm:cxn modelId="{9626A35D-9CE4-D44E-8B62-7329F2ABEB3A}" type="presParOf" srcId="{A0CA5F2B-FD06-8149-B9B4-BBD39F658451}" destId="{C3A205E3-EFF9-AC4D-9757-350A61D12BF1}" srcOrd="2" destOrd="0" presId="urn:microsoft.com/office/officeart/2005/8/layout/target1"/>
    <dgm:cxn modelId="{52311EC3-187A-F14F-A299-692270853C5D}" type="presParOf" srcId="{A0CA5F2B-FD06-8149-B9B4-BBD39F658451}" destId="{5558D1C4-A3B1-FC4B-8C53-DA588AD0D990}" srcOrd="3" destOrd="0" presId="urn:microsoft.com/office/officeart/2005/8/layout/target1"/>
    <dgm:cxn modelId="{105D554A-746B-8B4D-9590-5C8595C6BD08}" type="presParOf" srcId="{A0CA5F2B-FD06-8149-B9B4-BBD39F658451}" destId="{81AF8B9A-AE70-E040-9E06-205DFD3FAE2F}" srcOrd="4" destOrd="0" presId="urn:microsoft.com/office/officeart/2005/8/layout/target1"/>
    <dgm:cxn modelId="{D866378D-715E-6E49-B748-1805990819CF}" type="presParOf" srcId="{A0CA5F2B-FD06-8149-B9B4-BBD39F658451}" destId="{32DF08EB-49AC-9C4C-B364-3C95F7B95ABA}" srcOrd="5" destOrd="0" presId="urn:microsoft.com/office/officeart/2005/8/layout/target1"/>
    <dgm:cxn modelId="{2E3745F2-6F04-3E49-AC21-1D121FA0DAE7}" type="presParOf" srcId="{A0CA5F2B-FD06-8149-B9B4-BBD39F658451}" destId="{8A51EBD8-0CAD-8842-938A-A90F3841AE99}" srcOrd="6" destOrd="0" presId="urn:microsoft.com/office/officeart/2005/8/layout/target1"/>
    <dgm:cxn modelId="{61FE9275-120B-1B48-8FF4-7D7C359D13BE}" type="presParOf" srcId="{A0CA5F2B-FD06-8149-B9B4-BBD39F658451}" destId="{FCA4EC24-81B2-1041-BEEE-43DF5D1E03FC}" srcOrd="7" destOrd="0" presId="urn:microsoft.com/office/officeart/2005/8/layout/target1"/>
    <dgm:cxn modelId="{61F10190-57AD-D240-9D74-10CA62DFE552}" type="presParOf" srcId="{A0CA5F2B-FD06-8149-B9B4-BBD39F658451}" destId="{20002382-DBED-7549-9787-A86557131080}" srcOrd="8" destOrd="0" presId="urn:microsoft.com/office/officeart/2005/8/layout/target1"/>
    <dgm:cxn modelId="{CB57B442-4304-B74E-9FDD-93A7A3820A08}" type="presParOf" srcId="{A0CA5F2B-FD06-8149-B9B4-BBD39F658451}" destId="{3F5431E7-59E6-074F-8FD0-01361A04F251}" srcOrd="9" destOrd="0" presId="urn:microsoft.com/office/officeart/2005/8/layout/target1"/>
    <dgm:cxn modelId="{29B9C1FD-578E-564E-87F0-3EE8A9006ABC}" type="presParOf" srcId="{A0CA5F2B-FD06-8149-B9B4-BBD39F658451}" destId="{B1A369CA-BE41-8247-B32B-341227A074E4}" srcOrd="10" destOrd="0" presId="urn:microsoft.com/office/officeart/2005/8/layout/target1"/>
    <dgm:cxn modelId="{2DE747D8-C573-924D-B2FB-4AB594F9795A}" type="presParOf" srcId="{A0CA5F2B-FD06-8149-B9B4-BBD39F658451}" destId="{C8F9B88A-9AE5-C145-A283-35B66E477484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002382-DBED-7549-9787-A86557131080}">
      <dsp:nvSpPr>
        <dsp:cNvPr id="0" name=""/>
        <dsp:cNvSpPr/>
      </dsp:nvSpPr>
      <dsp:spPr>
        <a:xfrm>
          <a:off x="0" y="1043239"/>
          <a:ext cx="3112116" cy="31121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AF8B9A-AE70-E040-9E06-205DFD3FAE2F}">
      <dsp:nvSpPr>
        <dsp:cNvPr id="0" name=""/>
        <dsp:cNvSpPr/>
      </dsp:nvSpPr>
      <dsp:spPr>
        <a:xfrm>
          <a:off x="622423" y="1665662"/>
          <a:ext cx="1867269" cy="18672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C7D40D-FDF8-4A47-A56C-AC6EFFE4D718}">
      <dsp:nvSpPr>
        <dsp:cNvPr id="0" name=""/>
        <dsp:cNvSpPr/>
      </dsp:nvSpPr>
      <dsp:spPr>
        <a:xfrm>
          <a:off x="1244846" y="2288085"/>
          <a:ext cx="622423" cy="6224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D4965B-65A1-FA47-B3BC-0C562FA58892}">
      <dsp:nvSpPr>
        <dsp:cNvPr id="0" name=""/>
        <dsp:cNvSpPr/>
      </dsp:nvSpPr>
      <dsp:spPr>
        <a:xfrm>
          <a:off x="3630802" y="5866"/>
          <a:ext cx="1556058" cy="907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3048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Attribute</a:t>
          </a:r>
        </a:p>
      </dsp:txBody>
      <dsp:txXfrm>
        <a:off x="3630802" y="5866"/>
        <a:ext cx="1556058" cy="907700"/>
      </dsp:txXfrm>
    </dsp:sp>
    <dsp:sp modelId="{C3A205E3-EFF9-AC4D-9757-350A61D12BF1}">
      <dsp:nvSpPr>
        <dsp:cNvPr id="0" name=""/>
        <dsp:cNvSpPr/>
      </dsp:nvSpPr>
      <dsp:spPr>
        <a:xfrm>
          <a:off x="3241787" y="459717"/>
          <a:ext cx="38901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58D1C4-A3B1-FC4B-8C53-DA588AD0D990}">
      <dsp:nvSpPr>
        <dsp:cNvPr id="0" name=""/>
        <dsp:cNvSpPr/>
      </dsp:nvSpPr>
      <dsp:spPr>
        <a:xfrm rot="5400000">
          <a:off x="1328614" y="687679"/>
          <a:ext cx="2139061" cy="168417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DF08EB-49AC-9C4C-B364-3C95F7B95ABA}">
      <dsp:nvSpPr>
        <dsp:cNvPr id="0" name=""/>
        <dsp:cNvSpPr/>
      </dsp:nvSpPr>
      <dsp:spPr>
        <a:xfrm>
          <a:off x="3630802" y="913567"/>
          <a:ext cx="1556058" cy="907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3048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Character</a:t>
          </a:r>
        </a:p>
      </dsp:txBody>
      <dsp:txXfrm>
        <a:off x="3630802" y="913567"/>
        <a:ext cx="1556058" cy="907700"/>
      </dsp:txXfrm>
    </dsp:sp>
    <dsp:sp modelId="{8A51EBD8-0CAD-8842-938A-A90F3841AE99}">
      <dsp:nvSpPr>
        <dsp:cNvPr id="0" name=""/>
        <dsp:cNvSpPr/>
      </dsp:nvSpPr>
      <dsp:spPr>
        <a:xfrm>
          <a:off x="3241787" y="1367417"/>
          <a:ext cx="38901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A4EC24-81B2-1041-BEEE-43DF5D1E03FC}">
      <dsp:nvSpPr>
        <dsp:cNvPr id="0" name=""/>
        <dsp:cNvSpPr/>
      </dsp:nvSpPr>
      <dsp:spPr>
        <a:xfrm rot="5400000">
          <a:off x="1787755" y="1581220"/>
          <a:ext cx="1666849" cy="123810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5431E7-59E6-074F-8FD0-01361A04F251}">
      <dsp:nvSpPr>
        <dsp:cNvPr id="0" name=""/>
        <dsp:cNvSpPr/>
      </dsp:nvSpPr>
      <dsp:spPr>
        <a:xfrm>
          <a:off x="3630802" y="1821268"/>
          <a:ext cx="1556058" cy="907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3048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Personality</a:t>
          </a:r>
        </a:p>
      </dsp:txBody>
      <dsp:txXfrm>
        <a:off x="3630802" y="1821268"/>
        <a:ext cx="1556058" cy="907700"/>
      </dsp:txXfrm>
    </dsp:sp>
    <dsp:sp modelId="{B1A369CA-BE41-8247-B32B-341227A074E4}">
      <dsp:nvSpPr>
        <dsp:cNvPr id="0" name=""/>
        <dsp:cNvSpPr/>
      </dsp:nvSpPr>
      <dsp:spPr>
        <a:xfrm>
          <a:off x="3241787" y="2275118"/>
          <a:ext cx="38901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F9B88A-9AE5-C145-A283-35B66E477484}">
      <dsp:nvSpPr>
        <dsp:cNvPr id="0" name=""/>
        <dsp:cNvSpPr/>
      </dsp:nvSpPr>
      <dsp:spPr>
        <a:xfrm rot="5400000">
          <a:off x="2247466" y="2474034"/>
          <a:ext cx="1190903" cy="79203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0C58C-3756-379D-4F27-17DA3DA763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Exodus 3: 1 - 15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493C6B9-D116-F2EA-BF97-0873EC1B58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FC06B4-B35D-B448-6641-CD2245E2DAF8}"/>
              </a:ext>
            </a:extLst>
          </p:cNvPr>
          <p:cNvSpPr txBox="1"/>
          <p:nvPr/>
        </p:nvSpPr>
        <p:spPr>
          <a:xfrm>
            <a:off x="1805650" y="4143736"/>
            <a:ext cx="89240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</a:rPr>
              <a:t>I  </a:t>
            </a:r>
            <a:r>
              <a:rPr lang="en-US" sz="8000" dirty="0">
                <a:solidFill>
                  <a:schemeClr val="bg1"/>
                </a:solidFill>
              </a:rPr>
              <a:t>AM</a:t>
            </a:r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973AD8-B5EF-F2B2-0350-F48F62749CE7}"/>
              </a:ext>
            </a:extLst>
          </p:cNvPr>
          <p:cNvSpPr txBox="1"/>
          <p:nvPr/>
        </p:nvSpPr>
        <p:spPr>
          <a:xfrm>
            <a:off x="9167149" y="5810491"/>
            <a:ext cx="22107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Part 1…</a:t>
            </a:r>
          </a:p>
        </p:txBody>
      </p:sp>
    </p:spTree>
    <p:extLst>
      <p:ext uri="{BB962C8B-B14F-4D97-AF65-F5344CB8AC3E}">
        <p14:creationId xmlns:p14="http://schemas.microsoft.com/office/powerpoint/2010/main" val="841890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6D16D-A706-378D-5318-CA0108DD4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Because God is holy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62FD7-7552-4691-EC94-10A8D033A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477541"/>
            <a:ext cx="11029615" cy="3678303"/>
          </a:xfrm>
        </p:spPr>
        <p:txBody>
          <a:bodyPr anchor="t">
            <a:normAutofit lnSpcReduction="10000"/>
          </a:bodyPr>
          <a:lstStyle/>
          <a:p>
            <a:r>
              <a:rPr lang="en-US" sz="3200" dirty="0"/>
              <a:t>Attribute = holy</a:t>
            </a:r>
          </a:p>
          <a:p>
            <a:endParaRPr lang="en-US" sz="3200" dirty="0"/>
          </a:p>
          <a:p>
            <a:r>
              <a:rPr lang="en-US" sz="3200" dirty="0"/>
              <a:t>Character = just, that which is impure, cannot exist with Him</a:t>
            </a:r>
          </a:p>
          <a:p>
            <a:endParaRPr lang="en-US" sz="3200" dirty="0"/>
          </a:p>
          <a:p>
            <a:r>
              <a:rPr lang="en-US" sz="3200" dirty="0"/>
              <a:t>Personality = provides payment for sin to offer a way back fellowship with Him</a:t>
            </a:r>
          </a:p>
        </p:txBody>
      </p:sp>
    </p:spTree>
    <p:extLst>
      <p:ext uri="{BB962C8B-B14F-4D97-AF65-F5344CB8AC3E}">
        <p14:creationId xmlns:p14="http://schemas.microsoft.com/office/powerpoint/2010/main" val="4254903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8528B-2844-CB5C-F1A7-13C588010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sz="4000" dirty="0"/>
              <a:t>Because “I am who I am”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104B0-7FBE-A7A6-1E0F-F933A6C2F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01327"/>
          </a:xfrm>
        </p:spPr>
        <p:txBody>
          <a:bodyPr anchor="t">
            <a:normAutofit lnSpcReduction="10000"/>
          </a:bodyPr>
          <a:lstStyle/>
          <a:p>
            <a:r>
              <a:rPr lang="en-US" sz="3200" dirty="0"/>
              <a:t>Is self-existent</a:t>
            </a:r>
          </a:p>
          <a:p>
            <a:r>
              <a:rPr lang="en-US" sz="3200" dirty="0"/>
              <a:t>Is eternal and unchangeable (immutable)</a:t>
            </a:r>
          </a:p>
          <a:p>
            <a:r>
              <a:rPr lang="en-US" sz="3200" dirty="0"/>
              <a:t>Is incomprehensible (too big to be humanly understood)</a:t>
            </a:r>
          </a:p>
          <a:p>
            <a:r>
              <a:rPr lang="en-US" sz="3200" dirty="0"/>
              <a:t>Is faithful and true to all his promises</a:t>
            </a:r>
          </a:p>
          <a:p>
            <a:r>
              <a:rPr lang="en-US" sz="3200" dirty="0"/>
              <a:t>Is absolute and consistent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He is true to Who He Is…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40688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84085-816E-0239-7C58-5264A2653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7C2EF-5B6E-4FED-E427-79A4DB46E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 lnSpcReduction="10000"/>
          </a:bodyPr>
          <a:lstStyle/>
          <a:p>
            <a:r>
              <a:rPr lang="en-US" sz="3200" dirty="0"/>
              <a:t>His personality caught Moses’ attention</a:t>
            </a:r>
          </a:p>
          <a:p>
            <a:endParaRPr lang="en-US" sz="3200" dirty="0"/>
          </a:p>
          <a:p>
            <a:r>
              <a:rPr lang="en-US" sz="3200" dirty="0"/>
              <a:t>His character patient in working with Moses’ fears</a:t>
            </a:r>
          </a:p>
          <a:p>
            <a:endParaRPr lang="en-US" sz="3200" dirty="0"/>
          </a:p>
          <a:p>
            <a:r>
              <a:rPr lang="en-US" sz="3200" dirty="0"/>
              <a:t>His attribute of love clearly said, “I am your God and I will be with you…”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131213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1AC06-58AC-3702-CA8C-B3E224D9A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Immutable – same now and forever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61F25-B413-E895-1B9A-E81E964FB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197155"/>
          </a:xfrm>
        </p:spPr>
        <p:txBody>
          <a:bodyPr anchor="t">
            <a:normAutofit/>
          </a:bodyPr>
          <a:lstStyle/>
          <a:p>
            <a:r>
              <a:rPr lang="en-US" sz="3200" dirty="0"/>
              <a:t>As He played hide-n-seek with Adam and Eve and ‘</a:t>
            </a:r>
            <a:r>
              <a:rPr lang="en-US" sz="3200" dirty="0" err="1"/>
              <a:t>youuu</a:t>
            </a:r>
            <a:r>
              <a:rPr lang="en-US" sz="3200" dirty="0"/>
              <a:t> </a:t>
            </a:r>
            <a:r>
              <a:rPr lang="en-US" sz="3200" dirty="0" err="1"/>
              <a:t>whhoo</a:t>
            </a:r>
            <a:r>
              <a:rPr lang="en-US" sz="3200" dirty="0"/>
              <a:t>’ with Moses (burning bush)</a:t>
            </a:r>
          </a:p>
          <a:p>
            <a:r>
              <a:rPr lang="en-US" sz="3200" dirty="0"/>
              <a:t>He continues to seek us and calls us to Him…whether we’re hiding from Him because of our failures or turning from Him in fear…He is still calling us to Him…</a:t>
            </a:r>
          </a:p>
          <a:p>
            <a:r>
              <a:rPr lang="en-US" sz="3200" dirty="0"/>
              <a:t>I am Who I am never changes…will you come to Him as Moses did (curious)?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88077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7D9D8-E88A-B57B-43B5-A77CD5313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story…Moses and the burning bush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4CEE0-6C66-6CDE-187D-AFC3A33AE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322" y="1828800"/>
            <a:ext cx="11840901" cy="4919241"/>
          </a:xfrm>
        </p:spPr>
        <p:txBody>
          <a:bodyPr anchor="t">
            <a:normAutofit fontScale="92500" lnSpcReduction="20000"/>
          </a:bodyPr>
          <a:lstStyle/>
          <a:p>
            <a:r>
              <a:rPr lang="en-US" sz="2800" dirty="0"/>
              <a:t>Moses taking care of his father-in-law’s sheep – Mt Horeb (known as the mountain of God) – MYOB-</a:t>
            </a:r>
            <a:r>
              <a:rPr lang="en-US" sz="2800" dirty="0" err="1"/>
              <a:t>ing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The “angel of the Lord” (could be actually God Himself or an angel) appeared in a burning bush – the bush did not burn-up</a:t>
            </a:r>
          </a:p>
          <a:p>
            <a:endParaRPr lang="en-US" sz="2800" dirty="0"/>
          </a:p>
          <a:p>
            <a:r>
              <a:rPr lang="en-US" sz="2800" dirty="0"/>
              <a:t>So... Moses thought to himself… “</a:t>
            </a:r>
            <a:r>
              <a:rPr lang="en-US" sz="2800" dirty="0" err="1"/>
              <a:t>hmmmm</a:t>
            </a:r>
            <a:r>
              <a:rPr lang="en-US" sz="2800" dirty="0"/>
              <a:t> strange, I’m going to check it out!” … notice his curiosity and internal ‘pull’ to </a:t>
            </a:r>
            <a:r>
              <a:rPr lang="en-US" sz="2800" b="1" dirty="0"/>
              <a:t>not</a:t>
            </a:r>
            <a:r>
              <a:rPr lang="en-US" sz="2800" dirty="0"/>
              <a:t> away from…what does this say about Moses?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When God saw Moses went to look – He called Moses’ name…what does this say about God?</a:t>
            </a:r>
          </a:p>
        </p:txBody>
      </p:sp>
    </p:spTree>
    <p:extLst>
      <p:ext uri="{BB962C8B-B14F-4D97-AF65-F5344CB8AC3E}">
        <p14:creationId xmlns:p14="http://schemas.microsoft.com/office/powerpoint/2010/main" val="1132847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4563F1D-AA20-2A07-A309-9D5C1BA8E6A6}"/>
              </a:ext>
            </a:extLst>
          </p:cNvPr>
          <p:cNvSpPr txBox="1"/>
          <p:nvPr/>
        </p:nvSpPr>
        <p:spPr>
          <a:xfrm>
            <a:off x="462987" y="578734"/>
            <a:ext cx="1128531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“Here I am!” Moses responds</a:t>
            </a:r>
          </a:p>
          <a:p>
            <a:endParaRPr lang="en-US" sz="2800" dirty="0"/>
          </a:p>
          <a:p>
            <a:r>
              <a:rPr lang="en-US" sz="2800" dirty="0"/>
              <a:t>“Do not come any closer…you are standing on holy ground.” God said</a:t>
            </a:r>
          </a:p>
          <a:p>
            <a:endParaRPr lang="en-US" sz="2800" dirty="0"/>
          </a:p>
          <a:p>
            <a:r>
              <a:rPr lang="en-US" sz="2800" dirty="0"/>
              <a:t>God introduces Himself, “I am the God of your father, the God of Abraham, the God of Isaac, and the God of Jacob.”</a:t>
            </a:r>
          </a:p>
          <a:p>
            <a:endParaRPr lang="en-US" sz="2800" dirty="0"/>
          </a:p>
          <a:p>
            <a:r>
              <a:rPr lang="en-US" sz="2800" dirty="0"/>
              <a:t>Moses hid his face for fear of looking at God.</a:t>
            </a:r>
          </a:p>
          <a:p>
            <a:endParaRPr lang="en-US" sz="2800" dirty="0"/>
          </a:p>
          <a:p>
            <a:r>
              <a:rPr lang="en-US" sz="2800" dirty="0"/>
              <a:t>“…now the cry of the Israelites has reached Me, and I have seen…so now go! I am sending you…” (vv. 7-10)</a:t>
            </a:r>
          </a:p>
          <a:p>
            <a:endParaRPr lang="en-US" sz="2800" dirty="0"/>
          </a:p>
          <a:p>
            <a:r>
              <a:rPr lang="en-US" sz="2800" dirty="0"/>
              <a:t>Moses responds, “Who am I that I should go…” – Moses, Moses, Moses! It’s not about you!...</a:t>
            </a:r>
          </a:p>
        </p:txBody>
      </p:sp>
    </p:spTree>
    <p:extLst>
      <p:ext uri="{BB962C8B-B14F-4D97-AF65-F5344CB8AC3E}">
        <p14:creationId xmlns:p14="http://schemas.microsoft.com/office/powerpoint/2010/main" val="1380316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03F3177-386D-287D-6556-32A305F06157}"/>
              </a:ext>
            </a:extLst>
          </p:cNvPr>
          <p:cNvSpPr txBox="1"/>
          <p:nvPr/>
        </p:nvSpPr>
        <p:spPr>
          <a:xfrm>
            <a:off x="648182" y="1474090"/>
            <a:ext cx="1123901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V12 God responded, “I will be with you…”</a:t>
            </a:r>
          </a:p>
          <a:p>
            <a:endParaRPr lang="en-US" sz="2800" dirty="0"/>
          </a:p>
          <a:p>
            <a:r>
              <a:rPr lang="en-US" sz="2800" dirty="0"/>
              <a:t>V13 Moses askes, “What if they ask, ‘What is His name?’ what do I say?”</a:t>
            </a:r>
          </a:p>
          <a:p>
            <a:endParaRPr lang="en-US" sz="2800" dirty="0"/>
          </a:p>
          <a:p>
            <a:r>
              <a:rPr lang="en-US" sz="2800" dirty="0"/>
              <a:t>V14 God responds, “I AM WHO I AM…tell them ‘I AM has sent you’.”</a:t>
            </a:r>
          </a:p>
          <a:p>
            <a:endParaRPr lang="en-US" sz="2800" dirty="0"/>
          </a:p>
          <a:p>
            <a:r>
              <a:rPr lang="en-US" sz="2800" dirty="0"/>
              <a:t>V15 “This is My name forever, the name you shall call me from generation to generation.”</a:t>
            </a:r>
          </a:p>
          <a:p>
            <a:endParaRPr lang="en-US" sz="2800" dirty="0"/>
          </a:p>
          <a:p>
            <a:r>
              <a:rPr lang="en-US" sz="2800" dirty="0"/>
              <a:t>Moses argues with God through most of chapter 4 as well …</a:t>
            </a:r>
          </a:p>
        </p:txBody>
      </p:sp>
    </p:spTree>
    <p:extLst>
      <p:ext uri="{BB962C8B-B14F-4D97-AF65-F5344CB8AC3E}">
        <p14:creationId xmlns:p14="http://schemas.microsoft.com/office/powerpoint/2010/main" val="2463878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7038D-2B5B-006F-BB22-558ABFD40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Let’s look at the verb “To Be = is,  am,  and are”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1DD37-376D-322B-0A1C-1F8DB13A1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86673"/>
            <a:ext cx="11029615" cy="4490977"/>
          </a:xfrm>
        </p:spPr>
        <p:txBody>
          <a:bodyPr anchor="t">
            <a:normAutofit fontScale="92500" lnSpcReduction="10000"/>
          </a:bodyPr>
          <a:lstStyle/>
          <a:p>
            <a:r>
              <a:rPr lang="en-US" sz="2800" dirty="0"/>
              <a:t>Whoa whoa! English class! What did we learn about this strange and irregular verb?</a:t>
            </a:r>
          </a:p>
          <a:p>
            <a:endParaRPr lang="en-US" sz="2800" dirty="0"/>
          </a:p>
          <a:p>
            <a:r>
              <a:rPr lang="en-US" sz="2800" dirty="0"/>
              <a:t>We know the verb is made up of: is, am, are, was, were, and continues into the future “will be”…</a:t>
            </a:r>
          </a:p>
          <a:p>
            <a:endParaRPr lang="en-US" sz="2800" dirty="0"/>
          </a:p>
          <a:p>
            <a:r>
              <a:rPr lang="en-US" sz="2800" dirty="0"/>
              <a:t>Who is s/he? Who are you? What will baby Clearbrook be?</a:t>
            </a:r>
          </a:p>
          <a:p>
            <a:endParaRPr lang="en-US" sz="2800" dirty="0"/>
          </a:p>
          <a:p>
            <a:r>
              <a:rPr lang="en-US" sz="2800" dirty="0"/>
              <a:t>Identifies our existence…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69897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0BF31-89AA-6E18-869C-1B9129938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/>
              <a:t>God said, “I am who I am”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E3971-CEC4-D8D0-F0D3-65A3DAEFF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1" y="2400415"/>
            <a:ext cx="11029615" cy="3975348"/>
          </a:xfrm>
        </p:spPr>
        <p:txBody>
          <a:bodyPr anchor="t">
            <a:normAutofit/>
          </a:bodyPr>
          <a:lstStyle/>
          <a:p>
            <a:r>
              <a:rPr lang="en-US" sz="3200" dirty="0"/>
              <a:t>“I will be what I will be!”</a:t>
            </a:r>
          </a:p>
          <a:p>
            <a:endParaRPr lang="en-US" sz="3200" dirty="0"/>
          </a:p>
          <a:p>
            <a:r>
              <a:rPr lang="en-US" sz="3200" dirty="0"/>
              <a:t>The Septuagint (the Greek translation of Hebrew scriptures – 400 to 300 </a:t>
            </a:r>
            <a:r>
              <a:rPr lang="en-US" sz="3200" dirty="0" err="1"/>
              <a:t>bc</a:t>
            </a:r>
            <a:r>
              <a:rPr lang="en-US" sz="3200" dirty="0"/>
              <a:t>) interprets and comments: “I AM the existing Being; I Am He Who is and will be; He who enjoys an essential, independent, immutable and necessary existence.”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40359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EE26F-975C-3C50-E829-AAB91B570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Other translations define this statement as: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49502-07F2-A30D-032E-0242D132D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562460"/>
            <a:ext cx="11029615" cy="3678303"/>
          </a:xfrm>
        </p:spPr>
        <p:txBody>
          <a:bodyPr anchor="t">
            <a:normAutofit/>
          </a:bodyPr>
          <a:lstStyle/>
          <a:p>
            <a:r>
              <a:rPr lang="en-US" sz="3200" dirty="0"/>
              <a:t>He is self-existent</a:t>
            </a:r>
          </a:p>
          <a:p>
            <a:r>
              <a:rPr lang="en-US" sz="3200" dirty="0"/>
              <a:t>He is eternal and unchangeable (immutable)</a:t>
            </a:r>
          </a:p>
          <a:p>
            <a:r>
              <a:rPr lang="en-US" sz="3200" dirty="0"/>
              <a:t>He is incomprehensible (too big to be humanly understood)</a:t>
            </a:r>
          </a:p>
          <a:p>
            <a:r>
              <a:rPr lang="en-US" sz="3200" dirty="0"/>
              <a:t>He is faithful and true to all his promises</a:t>
            </a:r>
          </a:p>
          <a:p>
            <a:r>
              <a:rPr lang="en-US" sz="3200" dirty="0"/>
              <a:t>He is absolute and consistent</a:t>
            </a:r>
          </a:p>
        </p:txBody>
      </p:sp>
    </p:spTree>
    <p:extLst>
      <p:ext uri="{BB962C8B-B14F-4D97-AF65-F5344CB8AC3E}">
        <p14:creationId xmlns:p14="http://schemas.microsoft.com/office/powerpoint/2010/main" val="3262888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83F878C-2C86-575F-83B2-920C2BE32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Definitions:      </a:t>
            </a:r>
            <a:r>
              <a:rPr lang="en-US" sz="3200" dirty="0"/>
              <a:t>Attributes; Character; &amp; Personality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119817-D166-B5BB-2264-487C40CAE0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4161222"/>
          </a:xfrm>
        </p:spPr>
        <p:txBody>
          <a:bodyPr anchor="t">
            <a:normAutofit lnSpcReduction="10000"/>
          </a:bodyPr>
          <a:lstStyle/>
          <a:p>
            <a:r>
              <a:rPr lang="en-US" sz="2800" u="sng" dirty="0"/>
              <a:t>Attribute</a:t>
            </a:r>
            <a:r>
              <a:rPr lang="en-US" sz="2800" dirty="0"/>
              <a:t>: a core/internal quality that defines his/her existence or actions</a:t>
            </a:r>
          </a:p>
          <a:p>
            <a:r>
              <a:rPr lang="en-US" sz="2800" u="sng" dirty="0"/>
              <a:t>Characteristics</a:t>
            </a:r>
            <a:r>
              <a:rPr lang="en-US" sz="2800" dirty="0"/>
              <a:t>: distinguishing trait that identifies the person coming from attributes</a:t>
            </a:r>
          </a:p>
          <a:p>
            <a:r>
              <a:rPr lang="en-US" sz="2800" u="sng" dirty="0"/>
              <a:t>Personality</a:t>
            </a:r>
            <a:r>
              <a:rPr lang="en-US" sz="2800" dirty="0"/>
              <a:t>: reflection of one’s character thru thinking, feelings, and behavior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A79D04D-CD34-2578-81F0-CD8E4966BC1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60517025"/>
              </p:ext>
            </p:extLst>
          </p:nvPr>
        </p:nvGraphicFramePr>
        <p:xfrm>
          <a:off x="6423949" y="2228003"/>
          <a:ext cx="5186860" cy="4161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573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6B206B-E80B-60E0-84F5-3929839C5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Attributes of God: </a:t>
            </a:r>
            <a:r>
              <a:rPr lang="en-US" dirty="0"/>
              <a:t>(sharing only 6)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E4A2DB-0859-E4EB-AB1B-17CEB85E0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1" y="2064749"/>
            <a:ext cx="11029615" cy="4255028"/>
          </a:xfrm>
        </p:spPr>
        <p:txBody>
          <a:bodyPr anchor="t">
            <a:noAutofit/>
          </a:bodyPr>
          <a:lstStyle/>
          <a:p>
            <a:r>
              <a:rPr lang="en-US" sz="3200" dirty="0"/>
              <a:t>God is holy</a:t>
            </a:r>
          </a:p>
          <a:p>
            <a:r>
              <a:rPr lang="en-US" sz="3200" dirty="0"/>
              <a:t>God is love</a:t>
            </a:r>
          </a:p>
          <a:p>
            <a:r>
              <a:rPr lang="en-US" sz="3200" dirty="0"/>
              <a:t>God is omniscient = all knowing</a:t>
            </a:r>
          </a:p>
          <a:p>
            <a:r>
              <a:rPr lang="en-US" sz="3200" dirty="0"/>
              <a:t>God is omnipresent = everywhere, all the time, multi-dimensional </a:t>
            </a:r>
          </a:p>
          <a:p>
            <a:r>
              <a:rPr lang="en-US" sz="3200" dirty="0"/>
              <a:t>God is omnipotent = all powerful </a:t>
            </a:r>
          </a:p>
          <a:p>
            <a:r>
              <a:rPr lang="en-US" sz="3200" dirty="0"/>
              <a:t>God is immutable = never changing</a:t>
            </a:r>
          </a:p>
        </p:txBody>
      </p:sp>
    </p:spTree>
    <p:extLst>
      <p:ext uri="{BB962C8B-B14F-4D97-AF65-F5344CB8AC3E}">
        <p14:creationId xmlns:p14="http://schemas.microsoft.com/office/powerpoint/2010/main" val="327366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104</TotalTime>
  <Words>806</Words>
  <Application>Microsoft Macintosh PowerPoint</Application>
  <PresentationFormat>Widescreen</PresentationFormat>
  <Paragraphs>86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Gill Sans MT</vt:lpstr>
      <vt:lpstr>Wingdings 2</vt:lpstr>
      <vt:lpstr>Dividend</vt:lpstr>
      <vt:lpstr>Exodus 3: 1 - 15</vt:lpstr>
      <vt:lpstr>The story…Moses and the burning bush</vt:lpstr>
      <vt:lpstr>PowerPoint Presentation</vt:lpstr>
      <vt:lpstr>PowerPoint Presentation</vt:lpstr>
      <vt:lpstr>Let’s look at the verb “To Be = is,  am,  and are”</vt:lpstr>
      <vt:lpstr>God said, “I am who I am”</vt:lpstr>
      <vt:lpstr>Other translations define this statement as:</vt:lpstr>
      <vt:lpstr>Definitions:      Attributes; Character; &amp; Personality</vt:lpstr>
      <vt:lpstr>Attributes of God: (sharing only 6)</vt:lpstr>
      <vt:lpstr>Because God is holy</vt:lpstr>
      <vt:lpstr>Because “I am who I am”</vt:lpstr>
      <vt:lpstr>PowerPoint Presentation</vt:lpstr>
      <vt:lpstr>Immutable – same now and forever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Exodus 3: 1 - 15</dc:title>
  <dc:creator>Smith, JoAnn L.</dc:creator>
  <cp:lastModifiedBy>Smith, JoAnn L.</cp:lastModifiedBy>
  <cp:revision>1</cp:revision>
  <dcterms:created xsi:type="dcterms:W3CDTF">2022-09-11T01:25:56Z</dcterms:created>
  <dcterms:modified xsi:type="dcterms:W3CDTF">2022-09-11T03:10:04Z</dcterms:modified>
</cp:coreProperties>
</file>