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63" r:id="rId3"/>
    <p:sldId id="269" r:id="rId4"/>
    <p:sldId id="264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75"/>
  </p:normalViewPr>
  <p:slideViewPr>
    <p:cSldViewPr snapToGrid="0">
      <p:cViewPr varScale="1">
        <p:scale>
          <a:sx n="73" d="100"/>
          <a:sy n="73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51E247-B874-044F-969F-909048D158B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6DFDA15E-A138-874E-AB0C-6D4BB5AD256D}">
      <dgm:prSet phldrT="[Text]"/>
      <dgm:spPr/>
      <dgm:t>
        <a:bodyPr/>
        <a:lstStyle/>
        <a:p>
          <a:r>
            <a:rPr lang="en-US" dirty="0"/>
            <a:t>Attribute</a:t>
          </a:r>
        </a:p>
      </dgm:t>
    </dgm:pt>
    <dgm:pt modelId="{31639AD4-4486-B14C-8127-F724E4FCBEC4}" type="parTrans" cxnId="{ABA7D562-292E-2B48-A4B3-11BA3BB8C1CF}">
      <dgm:prSet/>
      <dgm:spPr/>
      <dgm:t>
        <a:bodyPr/>
        <a:lstStyle/>
        <a:p>
          <a:endParaRPr lang="en-US"/>
        </a:p>
      </dgm:t>
    </dgm:pt>
    <dgm:pt modelId="{1974CFDB-6040-F646-82D5-49FF7536A41D}" type="sibTrans" cxnId="{ABA7D562-292E-2B48-A4B3-11BA3BB8C1CF}">
      <dgm:prSet/>
      <dgm:spPr/>
      <dgm:t>
        <a:bodyPr/>
        <a:lstStyle/>
        <a:p>
          <a:endParaRPr lang="en-US"/>
        </a:p>
      </dgm:t>
    </dgm:pt>
    <dgm:pt modelId="{B385E1DD-D13B-9C4A-B1FA-77F2F8573EA5}">
      <dgm:prSet phldrT="[Text]"/>
      <dgm:spPr/>
      <dgm:t>
        <a:bodyPr/>
        <a:lstStyle/>
        <a:p>
          <a:r>
            <a:rPr lang="en-US" dirty="0"/>
            <a:t>Character</a:t>
          </a:r>
        </a:p>
      </dgm:t>
    </dgm:pt>
    <dgm:pt modelId="{DAD34695-4A60-3949-BF25-85B1DF28F130}" type="parTrans" cxnId="{22C48EFA-4CF3-D942-823A-FF68D5C71F4F}">
      <dgm:prSet/>
      <dgm:spPr/>
      <dgm:t>
        <a:bodyPr/>
        <a:lstStyle/>
        <a:p>
          <a:endParaRPr lang="en-US"/>
        </a:p>
      </dgm:t>
    </dgm:pt>
    <dgm:pt modelId="{A968C947-903F-BB4C-9224-C220A774DC4A}" type="sibTrans" cxnId="{22C48EFA-4CF3-D942-823A-FF68D5C71F4F}">
      <dgm:prSet/>
      <dgm:spPr/>
      <dgm:t>
        <a:bodyPr/>
        <a:lstStyle/>
        <a:p>
          <a:endParaRPr lang="en-US"/>
        </a:p>
      </dgm:t>
    </dgm:pt>
    <dgm:pt modelId="{97D24788-D0B4-CC46-B81C-1926E85D480E}">
      <dgm:prSet phldrT="[Text]"/>
      <dgm:spPr/>
      <dgm:t>
        <a:bodyPr/>
        <a:lstStyle/>
        <a:p>
          <a:r>
            <a:rPr lang="en-US" dirty="0"/>
            <a:t>Personality</a:t>
          </a:r>
        </a:p>
      </dgm:t>
    </dgm:pt>
    <dgm:pt modelId="{C2A238F3-D3C8-7D40-80B8-B27F1D69DB1D}" type="parTrans" cxnId="{D28CC410-A739-0A43-BDCB-F0C3B97E1976}">
      <dgm:prSet/>
      <dgm:spPr/>
      <dgm:t>
        <a:bodyPr/>
        <a:lstStyle/>
        <a:p>
          <a:endParaRPr lang="en-US"/>
        </a:p>
      </dgm:t>
    </dgm:pt>
    <dgm:pt modelId="{AC06BAD5-2197-674C-8CC3-159B7B08024D}" type="sibTrans" cxnId="{D28CC410-A739-0A43-BDCB-F0C3B97E1976}">
      <dgm:prSet/>
      <dgm:spPr/>
      <dgm:t>
        <a:bodyPr/>
        <a:lstStyle/>
        <a:p>
          <a:endParaRPr lang="en-US"/>
        </a:p>
      </dgm:t>
    </dgm:pt>
    <dgm:pt modelId="{A0CA5F2B-FD06-8149-B9B4-BBD39F658451}" type="pres">
      <dgm:prSet presAssocID="{8B51E247-B874-044F-969F-909048D158BE}" presName="composite" presStyleCnt="0">
        <dgm:presLayoutVars>
          <dgm:chMax val="5"/>
          <dgm:dir/>
          <dgm:resizeHandles val="exact"/>
        </dgm:presLayoutVars>
      </dgm:prSet>
      <dgm:spPr/>
    </dgm:pt>
    <dgm:pt modelId="{7FC7D40D-FDF8-4A47-A56C-AC6EFFE4D718}" type="pres">
      <dgm:prSet presAssocID="{6DFDA15E-A138-874E-AB0C-6D4BB5AD256D}" presName="circle1" presStyleLbl="lnNode1" presStyleIdx="0" presStyleCnt="3"/>
      <dgm:spPr/>
    </dgm:pt>
    <dgm:pt modelId="{B5D4965B-65A1-FA47-B3BC-0C562FA58892}" type="pres">
      <dgm:prSet presAssocID="{6DFDA15E-A138-874E-AB0C-6D4BB5AD256D}" presName="text1" presStyleLbl="revTx" presStyleIdx="0" presStyleCnt="3">
        <dgm:presLayoutVars>
          <dgm:bulletEnabled val="1"/>
        </dgm:presLayoutVars>
      </dgm:prSet>
      <dgm:spPr/>
    </dgm:pt>
    <dgm:pt modelId="{C3A205E3-EFF9-AC4D-9757-350A61D12BF1}" type="pres">
      <dgm:prSet presAssocID="{6DFDA15E-A138-874E-AB0C-6D4BB5AD256D}" presName="line1" presStyleLbl="callout" presStyleIdx="0" presStyleCnt="6"/>
      <dgm:spPr/>
    </dgm:pt>
    <dgm:pt modelId="{5558D1C4-A3B1-FC4B-8C53-DA588AD0D990}" type="pres">
      <dgm:prSet presAssocID="{6DFDA15E-A138-874E-AB0C-6D4BB5AD256D}" presName="d1" presStyleLbl="callout" presStyleIdx="1" presStyleCnt="6"/>
      <dgm:spPr/>
    </dgm:pt>
    <dgm:pt modelId="{81AF8B9A-AE70-E040-9E06-205DFD3FAE2F}" type="pres">
      <dgm:prSet presAssocID="{B385E1DD-D13B-9C4A-B1FA-77F2F8573EA5}" presName="circle2" presStyleLbl="lnNode1" presStyleIdx="1" presStyleCnt="3"/>
      <dgm:spPr/>
    </dgm:pt>
    <dgm:pt modelId="{32DF08EB-49AC-9C4C-B364-3C95F7B95ABA}" type="pres">
      <dgm:prSet presAssocID="{B385E1DD-D13B-9C4A-B1FA-77F2F8573EA5}" presName="text2" presStyleLbl="revTx" presStyleIdx="1" presStyleCnt="3">
        <dgm:presLayoutVars>
          <dgm:bulletEnabled val="1"/>
        </dgm:presLayoutVars>
      </dgm:prSet>
      <dgm:spPr/>
    </dgm:pt>
    <dgm:pt modelId="{8A51EBD8-0CAD-8842-938A-A90F3841AE99}" type="pres">
      <dgm:prSet presAssocID="{B385E1DD-D13B-9C4A-B1FA-77F2F8573EA5}" presName="line2" presStyleLbl="callout" presStyleIdx="2" presStyleCnt="6"/>
      <dgm:spPr/>
    </dgm:pt>
    <dgm:pt modelId="{FCA4EC24-81B2-1041-BEEE-43DF5D1E03FC}" type="pres">
      <dgm:prSet presAssocID="{B385E1DD-D13B-9C4A-B1FA-77F2F8573EA5}" presName="d2" presStyleLbl="callout" presStyleIdx="3" presStyleCnt="6"/>
      <dgm:spPr/>
    </dgm:pt>
    <dgm:pt modelId="{20002382-DBED-7549-9787-A86557131080}" type="pres">
      <dgm:prSet presAssocID="{97D24788-D0B4-CC46-B81C-1926E85D480E}" presName="circle3" presStyleLbl="lnNode1" presStyleIdx="2" presStyleCnt="3"/>
      <dgm:spPr/>
    </dgm:pt>
    <dgm:pt modelId="{3F5431E7-59E6-074F-8FD0-01361A04F251}" type="pres">
      <dgm:prSet presAssocID="{97D24788-D0B4-CC46-B81C-1926E85D480E}" presName="text3" presStyleLbl="revTx" presStyleIdx="2" presStyleCnt="3">
        <dgm:presLayoutVars>
          <dgm:bulletEnabled val="1"/>
        </dgm:presLayoutVars>
      </dgm:prSet>
      <dgm:spPr/>
    </dgm:pt>
    <dgm:pt modelId="{B1A369CA-BE41-8247-B32B-341227A074E4}" type="pres">
      <dgm:prSet presAssocID="{97D24788-D0B4-CC46-B81C-1926E85D480E}" presName="line3" presStyleLbl="callout" presStyleIdx="4" presStyleCnt="6"/>
      <dgm:spPr/>
    </dgm:pt>
    <dgm:pt modelId="{C8F9B88A-9AE5-C145-A283-35B66E477484}" type="pres">
      <dgm:prSet presAssocID="{97D24788-D0B4-CC46-B81C-1926E85D480E}" presName="d3" presStyleLbl="callout" presStyleIdx="5" presStyleCnt="6"/>
      <dgm:spPr/>
    </dgm:pt>
  </dgm:ptLst>
  <dgm:cxnLst>
    <dgm:cxn modelId="{D28CC410-A739-0A43-BDCB-F0C3B97E1976}" srcId="{8B51E247-B874-044F-969F-909048D158BE}" destId="{97D24788-D0B4-CC46-B81C-1926E85D480E}" srcOrd="2" destOrd="0" parTransId="{C2A238F3-D3C8-7D40-80B8-B27F1D69DB1D}" sibTransId="{AC06BAD5-2197-674C-8CC3-159B7B08024D}"/>
    <dgm:cxn modelId="{B04AC014-BBA7-2247-9193-07E8A0A61449}" type="presOf" srcId="{8B51E247-B874-044F-969F-909048D158BE}" destId="{A0CA5F2B-FD06-8149-B9B4-BBD39F658451}" srcOrd="0" destOrd="0" presId="urn:microsoft.com/office/officeart/2005/8/layout/target1"/>
    <dgm:cxn modelId="{ABA7D562-292E-2B48-A4B3-11BA3BB8C1CF}" srcId="{8B51E247-B874-044F-969F-909048D158BE}" destId="{6DFDA15E-A138-874E-AB0C-6D4BB5AD256D}" srcOrd="0" destOrd="0" parTransId="{31639AD4-4486-B14C-8127-F724E4FCBEC4}" sibTransId="{1974CFDB-6040-F646-82D5-49FF7536A41D}"/>
    <dgm:cxn modelId="{95799C43-DD16-D042-8F31-5B0D777D31F5}" type="presOf" srcId="{6DFDA15E-A138-874E-AB0C-6D4BB5AD256D}" destId="{B5D4965B-65A1-FA47-B3BC-0C562FA58892}" srcOrd="0" destOrd="0" presId="urn:microsoft.com/office/officeart/2005/8/layout/target1"/>
    <dgm:cxn modelId="{EC02BD88-CBE1-D449-9A5E-EF0FE0808BDE}" type="presOf" srcId="{97D24788-D0B4-CC46-B81C-1926E85D480E}" destId="{3F5431E7-59E6-074F-8FD0-01361A04F251}" srcOrd="0" destOrd="0" presId="urn:microsoft.com/office/officeart/2005/8/layout/target1"/>
    <dgm:cxn modelId="{3179F78B-53E4-894F-BFC4-F1F5DEBEF844}" type="presOf" srcId="{B385E1DD-D13B-9C4A-B1FA-77F2F8573EA5}" destId="{32DF08EB-49AC-9C4C-B364-3C95F7B95ABA}" srcOrd="0" destOrd="0" presId="urn:microsoft.com/office/officeart/2005/8/layout/target1"/>
    <dgm:cxn modelId="{22C48EFA-4CF3-D942-823A-FF68D5C71F4F}" srcId="{8B51E247-B874-044F-969F-909048D158BE}" destId="{B385E1DD-D13B-9C4A-B1FA-77F2F8573EA5}" srcOrd="1" destOrd="0" parTransId="{DAD34695-4A60-3949-BF25-85B1DF28F130}" sibTransId="{A968C947-903F-BB4C-9224-C220A774DC4A}"/>
    <dgm:cxn modelId="{867439C7-05C6-FB4A-8DBA-1525D8DAE234}" type="presParOf" srcId="{A0CA5F2B-FD06-8149-B9B4-BBD39F658451}" destId="{7FC7D40D-FDF8-4A47-A56C-AC6EFFE4D718}" srcOrd="0" destOrd="0" presId="urn:microsoft.com/office/officeart/2005/8/layout/target1"/>
    <dgm:cxn modelId="{DEC14CFD-E129-A247-BCDB-302D574385F1}" type="presParOf" srcId="{A0CA5F2B-FD06-8149-B9B4-BBD39F658451}" destId="{B5D4965B-65A1-FA47-B3BC-0C562FA58892}" srcOrd="1" destOrd="0" presId="urn:microsoft.com/office/officeart/2005/8/layout/target1"/>
    <dgm:cxn modelId="{9626A35D-9CE4-D44E-8B62-7329F2ABEB3A}" type="presParOf" srcId="{A0CA5F2B-FD06-8149-B9B4-BBD39F658451}" destId="{C3A205E3-EFF9-AC4D-9757-350A61D12BF1}" srcOrd="2" destOrd="0" presId="urn:microsoft.com/office/officeart/2005/8/layout/target1"/>
    <dgm:cxn modelId="{52311EC3-187A-F14F-A299-692270853C5D}" type="presParOf" srcId="{A0CA5F2B-FD06-8149-B9B4-BBD39F658451}" destId="{5558D1C4-A3B1-FC4B-8C53-DA588AD0D990}" srcOrd="3" destOrd="0" presId="urn:microsoft.com/office/officeart/2005/8/layout/target1"/>
    <dgm:cxn modelId="{105D554A-746B-8B4D-9590-5C8595C6BD08}" type="presParOf" srcId="{A0CA5F2B-FD06-8149-B9B4-BBD39F658451}" destId="{81AF8B9A-AE70-E040-9E06-205DFD3FAE2F}" srcOrd="4" destOrd="0" presId="urn:microsoft.com/office/officeart/2005/8/layout/target1"/>
    <dgm:cxn modelId="{D866378D-715E-6E49-B748-1805990819CF}" type="presParOf" srcId="{A0CA5F2B-FD06-8149-B9B4-BBD39F658451}" destId="{32DF08EB-49AC-9C4C-B364-3C95F7B95ABA}" srcOrd="5" destOrd="0" presId="urn:microsoft.com/office/officeart/2005/8/layout/target1"/>
    <dgm:cxn modelId="{2E3745F2-6F04-3E49-AC21-1D121FA0DAE7}" type="presParOf" srcId="{A0CA5F2B-FD06-8149-B9B4-BBD39F658451}" destId="{8A51EBD8-0CAD-8842-938A-A90F3841AE99}" srcOrd="6" destOrd="0" presId="urn:microsoft.com/office/officeart/2005/8/layout/target1"/>
    <dgm:cxn modelId="{61FE9275-120B-1B48-8FF4-7D7C359D13BE}" type="presParOf" srcId="{A0CA5F2B-FD06-8149-B9B4-BBD39F658451}" destId="{FCA4EC24-81B2-1041-BEEE-43DF5D1E03FC}" srcOrd="7" destOrd="0" presId="urn:microsoft.com/office/officeart/2005/8/layout/target1"/>
    <dgm:cxn modelId="{61F10190-57AD-D240-9D74-10CA62DFE552}" type="presParOf" srcId="{A0CA5F2B-FD06-8149-B9B4-BBD39F658451}" destId="{20002382-DBED-7549-9787-A86557131080}" srcOrd="8" destOrd="0" presId="urn:microsoft.com/office/officeart/2005/8/layout/target1"/>
    <dgm:cxn modelId="{CB57B442-4304-B74E-9FDD-93A7A3820A08}" type="presParOf" srcId="{A0CA5F2B-FD06-8149-B9B4-BBD39F658451}" destId="{3F5431E7-59E6-074F-8FD0-01361A04F251}" srcOrd="9" destOrd="0" presId="urn:microsoft.com/office/officeart/2005/8/layout/target1"/>
    <dgm:cxn modelId="{29B9C1FD-578E-564E-87F0-3EE8A9006ABC}" type="presParOf" srcId="{A0CA5F2B-FD06-8149-B9B4-BBD39F658451}" destId="{B1A369CA-BE41-8247-B32B-341227A074E4}" srcOrd="10" destOrd="0" presId="urn:microsoft.com/office/officeart/2005/8/layout/target1"/>
    <dgm:cxn modelId="{2DE747D8-C573-924D-B2FB-4AB594F9795A}" type="presParOf" srcId="{A0CA5F2B-FD06-8149-B9B4-BBD39F658451}" destId="{C8F9B88A-9AE5-C145-A283-35B66E477484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02382-DBED-7549-9787-A86557131080}">
      <dsp:nvSpPr>
        <dsp:cNvPr id="0" name=""/>
        <dsp:cNvSpPr/>
      </dsp:nvSpPr>
      <dsp:spPr>
        <a:xfrm>
          <a:off x="0" y="1043239"/>
          <a:ext cx="3112116" cy="3112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F8B9A-AE70-E040-9E06-205DFD3FAE2F}">
      <dsp:nvSpPr>
        <dsp:cNvPr id="0" name=""/>
        <dsp:cNvSpPr/>
      </dsp:nvSpPr>
      <dsp:spPr>
        <a:xfrm>
          <a:off x="622423" y="1665662"/>
          <a:ext cx="1867269" cy="1867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7D40D-FDF8-4A47-A56C-AC6EFFE4D718}">
      <dsp:nvSpPr>
        <dsp:cNvPr id="0" name=""/>
        <dsp:cNvSpPr/>
      </dsp:nvSpPr>
      <dsp:spPr>
        <a:xfrm>
          <a:off x="1244846" y="2288085"/>
          <a:ext cx="622423" cy="622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4965B-65A1-FA47-B3BC-0C562FA58892}">
      <dsp:nvSpPr>
        <dsp:cNvPr id="0" name=""/>
        <dsp:cNvSpPr/>
      </dsp:nvSpPr>
      <dsp:spPr>
        <a:xfrm>
          <a:off x="3630802" y="5866"/>
          <a:ext cx="1556058" cy="90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Attribute</a:t>
          </a:r>
        </a:p>
      </dsp:txBody>
      <dsp:txXfrm>
        <a:off x="3630802" y="5866"/>
        <a:ext cx="1556058" cy="907700"/>
      </dsp:txXfrm>
    </dsp:sp>
    <dsp:sp modelId="{C3A205E3-EFF9-AC4D-9757-350A61D12BF1}">
      <dsp:nvSpPr>
        <dsp:cNvPr id="0" name=""/>
        <dsp:cNvSpPr/>
      </dsp:nvSpPr>
      <dsp:spPr>
        <a:xfrm>
          <a:off x="3241787" y="459717"/>
          <a:ext cx="3890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8D1C4-A3B1-FC4B-8C53-DA588AD0D990}">
      <dsp:nvSpPr>
        <dsp:cNvPr id="0" name=""/>
        <dsp:cNvSpPr/>
      </dsp:nvSpPr>
      <dsp:spPr>
        <a:xfrm rot="5400000">
          <a:off x="1328614" y="687679"/>
          <a:ext cx="2139061" cy="168417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F08EB-49AC-9C4C-B364-3C95F7B95ABA}">
      <dsp:nvSpPr>
        <dsp:cNvPr id="0" name=""/>
        <dsp:cNvSpPr/>
      </dsp:nvSpPr>
      <dsp:spPr>
        <a:xfrm>
          <a:off x="3630802" y="913567"/>
          <a:ext cx="1556058" cy="90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Character</a:t>
          </a:r>
        </a:p>
      </dsp:txBody>
      <dsp:txXfrm>
        <a:off x="3630802" y="913567"/>
        <a:ext cx="1556058" cy="907700"/>
      </dsp:txXfrm>
    </dsp:sp>
    <dsp:sp modelId="{8A51EBD8-0CAD-8842-938A-A90F3841AE99}">
      <dsp:nvSpPr>
        <dsp:cNvPr id="0" name=""/>
        <dsp:cNvSpPr/>
      </dsp:nvSpPr>
      <dsp:spPr>
        <a:xfrm>
          <a:off x="3241787" y="1367417"/>
          <a:ext cx="3890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4EC24-81B2-1041-BEEE-43DF5D1E03FC}">
      <dsp:nvSpPr>
        <dsp:cNvPr id="0" name=""/>
        <dsp:cNvSpPr/>
      </dsp:nvSpPr>
      <dsp:spPr>
        <a:xfrm rot="5400000">
          <a:off x="1787755" y="1581220"/>
          <a:ext cx="1666849" cy="123810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431E7-59E6-074F-8FD0-01361A04F251}">
      <dsp:nvSpPr>
        <dsp:cNvPr id="0" name=""/>
        <dsp:cNvSpPr/>
      </dsp:nvSpPr>
      <dsp:spPr>
        <a:xfrm>
          <a:off x="3630802" y="1821268"/>
          <a:ext cx="1556058" cy="90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Personality</a:t>
          </a:r>
        </a:p>
      </dsp:txBody>
      <dsp:txXfrm>
        <a:off x="3630802" y="1821268"/>
        <a:ext cx="1556058" cy="907700"/>
      </dsp:txXfrm>
    </dsp:sp>
    <dsp:sp modelId="{B1A369CA-BE41-8247-B32B-341227A074E4}">
      <dsp:nvSpPr>
        <dsp:cNvPr id="0" name=""/>
        <dsp:cNvSpPr/>
      </dsp:nvSpPr>
      <dsp:spPr>
        <a:xfrm>
          <a:off x="3241787" y="2275118"/>
          <a:ext cx="3890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9B88A-9AE5-C145-A283-35B66E477484}">
      <dsp:nvSpPr>
        <dsp:cNvPr id="0" name=""/>
        <dsp:cNvSpPr/>
      </dsp:nvSpPr>
      <dsp:spPr>
        <a:xfrm rot="5400000">
          <a:off x="2247466" y="2474034"/>
          <a:ext cx="1190903" cy="7920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2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3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2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6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1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0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6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3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2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C8041AD-0A28-47FA-8BFF-56BAAA246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5998" cy="4573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2805F-80DA-C085-349C-76FD07E39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183" y="409467"/>
            <a:ext cx="5349901" cy="37612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Attributes of God continued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B6644-103B-A08E-D939-01094C1A9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83" y="4846029"/>
            <a:ext cx="5238584" cy="1370463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Exodus 3: 1 - 15</a:t>
            </a:r>
          </a:p>
        </p:txBody>
      </p:sp>
      <p:pic>
        <p:nvPicPr>
          <p:cNvPr id="4" name="Picture 3" descr="Colorful paint pigments">
            <a:extLst>
              <a:ext uri="{FF2B5EF4-FFF2-40B4-BE49-F238E27FC236}">
                <a16:creationId xmlns:a16="http://schemas.microsoft.com/office/drawing/2014/main" id="{2CD0A45A-356F-D785-7C26-EB41B5684D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444"/>
          <a:stretch/>
        </p:blipFill>
        <p:spPr>
          <a:xfrm>
            <a:off x="6095998" y="-1"/>
            <a:ext cx="60960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3F878C-2C86-575F-83B2-920C2BE32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Definitions:      </a:t>
            </a:r>
            <a:r>
              <a:rPr lang="en-US" sz="4000" dirty="0"/>
              <a:t>Attributes; Character; &amp; Personality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119817-D166-B5BB-2264-487C40CAE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1" y="2388845"/>
            <a:ext cx="5422390" cy="4161222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800" u="sng" dirty="0"/>
              <a:t>Attribute</a:t>
            </a:r>
            <a:r>
              <a:rPr lang="en-US" sz="2800" dirty="0"/>
              <a:t>: a core/internal quality that defines his/her existence or actions</a:t>
            </a:r>
          </a:p>
          <a:p>
            <a:r>
              <a:rPr lang="en-US" sz="2800" u="sng" dirty="0"/>
              <a:t>Characteristics</a:t>
            </a:r>
            <a:r>
              <a:rPr lang="en-US" sz="2800" dirty="0"/>
              <a:t>: distinguishing trait that identifies the person coming from attributes</a:t>
            </a:r>
          </a:p>
          <a:p>
            <a:r>
              <a:rPr lang="en-US" sz="2800" u="sng" dirty="0"/>
              <a:t>Personality</a:t>
            </a:r>
            <a:r>
              <a:rPr lang="en-US" sz="2800" dirty="0"/>
              <a:t>: reflection of one’s character thru thinking, feelings, and behavior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A79D04D-CD34-2578-81F0-CD8E4966BC1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0826241"/>
              </p:ext>
            </p:extLst>
          </p:nvPr>
        </p:nvGraphicFramePr>
        <p:xfrm>
          <a:off x="6423949" y="2388845"/>
          <a:ext cx="5186860" cy="4161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73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ose up image of hands applauding">
            <a:extLst>
              <a:ext uri="{FF2B5EF4-FFF2-40B4-BE49-F238E27FC236}">
                <a16:creationId xmlns:a16="http://schemas.microsoft.com/office/drawing/2014/main" id="{9AAB035A-5B24-F60C-DE4B-E1C338FC6E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16" b="13114"/>
          <a:stretch/>
        </p:blipFill>
        <p:spPr>
          <a:xfrm>
            <a:off x="20" y="347251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CBF9B3-95F4-D1D0-50F7-66CBAD4D5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142067"/>
            <a:ext cx="3412067" cy="2971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Deaf Community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05BB8-A460-9CA9-A94F-FED076A5021F}"/>
              </a:ext>
            </a:extLst>
          </p:cNvPr>
          <p:cNvSpPr txBox="1"/>
          <p:nvPr/>
        </p:nvSpPr>
        <p:spPr>
          <a:xfrm>
            <a:off x="4662050" y="681739"/>
            <a:ext cx="52317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Attribute = values visibility</a:t>
            </a:r>
          </a:p>
          <a:p>
            <a:endParaRPr lang="en-US" sz="2800" dirty="0"/>
          </a:p>
          <a:p>
            <a:r>
              <a:rPr lang="en-US" sz="2800" dirty="0"/>
              <a:t>Characteristic = attention getting waving hands, etc.</a:t>
            </a:r>
          </a:p>
          <a:p>
            <a:endParaRPr lang="en-US" sz="2800" dirty="0"/>
          </a:p>
          <a:p>
            <a:r>
              <a:rPr lang="en-US" sz="2800" dirty="0"/>
              <a:t>Personality = Americans stomp feet, wave hands,           shout, etc.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608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6B206B-E80B-60E0-84F5-3929839C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600" dirty="0"/>
              <a:t>Attributes of God: </a:t>
            </a:r>
            <a:r>
              <a:rPr lang="en-US" dirty="0"/>
              <a:t>(sharing only 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4A2DB-0859-E4EB-AB1B-17CEB85E0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2369549"/>
            <a:ext cx="11029615" cy="4255028"/>
          </a:xfrm>
        </p:spPr>
        <p:txBody>
          <a:bodyPr anchor="t">
            <a:noAutofit/>
          </a:bodyPr>
          <a:lstStyle/>
          <a:p>
            <a:r>
              <a:rPr lang="en-US" sz="2800" dirty="0"/>
              <a:t>God is holy</a:t>
            </a:r>
          </a:p>
          <a:p>
            <a:r>
              <a:rPr lang="en-US" sz="2800" dirty="0"/>
              <a:t>God is love</a:t>
            </a:r>
          </a:p>
          <a:p>
            <a:r>
              <a:rPr lang="en-US" sz="2800" dirty="0"/>
              <a:t>God is omniscient = all knowing</a:t>
            </a:r>
          </a:p>
          <a:p>
            <a:r>
              <a:rPr lang="en-US" sz="2800" dirty="0"/>
              <a:t>God is omnipresent = everywhere, all the time, multi-dimensional </a:t>
            </a:r>
          </a:p>
          <a:p>
            <a:r>
              <a:rPr lang="en-US" sz="2800" dirty="0"/>
              <a:t>God is omnipotent = all powerful </a:t>
            </a:r>
          </a:p>
          <a:p>
            <a:r>
              <a:rPr lang="en-US" sz="2800" dirty="0"/>
              <a:t>God is immutable = never changing</a:t>
            </a:r>
          </a:p>
        </p:txBody>
      </p:sp>
    </p:spTree>
    <p:extLst>
      <p:ext uri="{BB962C8B-B14F-4D97-AF65-F5344CB8AC3E}">
        <p14:creationId xmlns:p14="http://schemas.microsoft.com/office/powerpoint/2010/main" val="32736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9CB98-976B-40EA-81C0-E41C11E7A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0FC428-98F2-41B0-859F-EC3A5A41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3FD3B-6BB6-F22A-E96B-B33B164FD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3" y="365125"/>
            <a:ext cx="5288718" cy="2663825"/>
          </a:xfrm>
        </p:spPr>
        <p:txBody>
          <a:bodyPr>
            <a:normAutofit/>
          </a:bodyPr>
          <a:lstStyle/>
          <a:p>
            <a:r>
              <a:rPr lang="en-US" dirty="0"/>
              <a:t>God is holy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6FA889-F96A-3D2B-D990-66F1E505A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11" y="3694814"/>
            <a:ext cx="4752741" cy="2661535"/>
          </a:xfrm>
          <a:prstGeom prst="rect">
            <a:avLst/>
          </a:prstGeom>
        </p:spPr>
      </p:pic>
      <p:grpSp>
        <p:nvGrpSpPr>
          <p:cNvPr id="16" name="Group 12">
            <a:extLst>
              <a:ext uri="{FF2B5EF4-FFF2-40B4-BE49-F238E27FC236}">
                <a16:creationId xmlns:a16="http://schemas.microsoft.com/office/drawing/2014/main" id="{29B66AAD-E2D6-4E63-A491-B5CA241C5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2" y="0"/>
            <a:ext cx="6095998" cy="6858000"/>
            <a:chOff x="6096002" y="-9073"/>
            <a:chExt cx="6095998" cy="6867073"/>
          </a:xfrm>
        </p:grpSpPr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EB608A2F-0FE5-4AD3-A12C-CEFA95192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2" y="-9073"/>
              <a:ext cx="6095998" cy="686707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971BD8E-CD34-4B44-B62F-AE81B7FF3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2" y="-6987"/>
              <a:ext cx="6095998" cy="6864987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3D8AA-267C-1164-0E7B-FB7E7FE6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7825" y="128588"/>
            <a:ext cx="5554154" cy="6472237"/>
          </a:xfrm>
        </p:spPr>
        <p:txBody>
          <a:bodyPr anchor="ctr">
            <a:noAutofit/>
          </a:bodyPr>
          <a:lstStyle/>
          <a:p>
            <a:r>
              <a:rPr lang="en-US" sz="2400" u="sng" dirty="0"/>
              <a:t>Psalms 99: 1- 5</a:t>
            </a:r>
            <a:r>
              <a:rPr lang="en-US" sz="2400" dirty="0"/>
              <a:t>, “The Lord reigns, let the nations tremble; He sits enthroned between the cherubim, let the earth shake. Great is the Lord in Zion; He is exalted over all the nations. Let them praise your great and awesome name – He is holy.”</a:t>
            </a:r>
          </a:p>
          <a:p>
            <a:r>
              <a:rPr lang="en-US" sz="2400" u="sng" dirty="0"/>
              <a:t>I Chronicles 13, 15, 16</a:t>
            </a:r>
          </a:p>
          <a:p>
            <a:r>
              <a:rPr lang="en-US" sz="2400" dirty="0"/>
              <a:t>13 - Bringing the Ark of the Covenant back – Uzzah</a:t>
            </a:r>
          </a:p>
          <a:p>
            <a:r>
              <a:rPr lang="en-US" sz="2400" dirty="0"/>
              <a:t>15 – Bringing the Ark back as commanded</a:t>
            </a:r>
          </a:p>
          <a:p>
            <a:r>
              <a:rPr lang="en-US" sz="2400" dirty="0"/>
              <a:t>16 – The worship and praise by the people</a:t>
            </a:r>
          </a:p>
        </p:txBody>
      </p:sp>
    </p:spTree>
    <p:extLst>
      <p:ext uri="{BB962C8B-B14F-4D97-AF65-F5344CB8AC3E}">
        <p14:creationId xmlns:p14="http://schemas.microsoft.com/office/powerpoint/2010/main" val="106655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2976F1-E114-6A94-DC48-F659A3BD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The sacred…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1C6E5-CAD8-346D-4D32-4BCB4A726B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/>
          </a:p>
          <a:p>
            <a:pPr algn="ctr"/>
            <a:r>
              <a:rPr lang="en-US" sz="5400" dirty="0"/>
              <a:t>Became profane…</a:t>
            </a:r>
          </a:p>
        </p:txBody>
      </p:sp>
    </p:spTree>
    <p:extLst>
      <p:ext uri="{BB962C8B-B14F-4D97-AF65-F5344CB8AC3E}">
        <p14:creationId xmlns:p14="http://schemas.microsoft.com/office/powerpoint/2010/main" val="62827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0666DC1-CD27-4874-9484-9D06C59FE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BE66D35-6371-4809-9433-1EBF87915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3047998" cy="4573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D2FE24B-26DB-B52A-544A-515824C43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21" y="397275"/>
            <a:ext cx="2628785" cy="376125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dirty="0"/>
              <a:t>He Who knew no sin – became sin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God could not look upon sin – Mark 15</a:t>
            </a:r>
          </a:p>
        </p:txBody>
      </p:sp>
      <p:pic>
        <p:nvPicPr>
          <p:cNvPr id="8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E8EB2668-06D9-5E12-C1DF-883B35241F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8781" r="14336"/>
          <a:stretch/>
        </p:blipFill>
        <p:spPr>
          <a:xfrm>
            <a:off x="3035642" y="3334"/>
            <a:ext cx="4847460" cy="6857999"/>
          </a:xfrm>
          <a:prstGeom prst="rect">
            <a:avLst/>
          </a:prstGeom>
        </p:spPr>
      </p:pic>
      <p:pic>
        <p:nvPicPr>
          <p:cNvPr id="10" name="Content Placeholder 9" descr="A picture containing mammal, sheep&#10;&#10;Description automatically generated">
            <a:extLst>
              <a:ext uri="{FF2B5EF4-FFF2-40B4-BE49-F238E27FC236}">
                <a16:creationId xmlns:a16="http://schemas.microsoft.com/office/drawing/2014/main" id="{BC39A898-C0A5-9F13-443D-274C26F427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1664" r="-1" b="-1"/>
          <a:stretch/>
        </p:blipFill>
        <p:spPr>
          <a:xfrm>
            <a:off x="7883102" y="3334"/>
            <a:ext cx="430889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7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D187B9-F787-A8B0-69FC-12A8100D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Holiness is a process!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5FCC1-E8A7-31B6-E74E-D3AD681A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 Peter 1: 15 &amp; 16, “But just as he (Jesus) who called you is holy, so be holy in all you do; for it is written: ‘Be holy, because I am holy.’”</a:t>
            </a:r>
          </a:p>
        </p:txBody>
      </p:sp>
    </p:spTree>
    <p:extLst>
      <p:ext uri="{BB962C8B-B14F-4D97-AF65-F5344CB8AC3E}">
        <p14:creationId xmlns:p14="http://schemas.microsoft.com/office/powerpoint/2010/main" val="75367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CB8C1-5EEC-31C8-E6B5-FBF4C05A2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AC6E4-4DFB-FC8D-FB98-DB6178CCC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 is the same (immutable) yesterday, today, and forever…</a:t>
            </a:r>
          </a:p>
          <a:p>
            <a:pPr algn="ctr"/>
            <a:r>
              <a:rPr lang="en-US" sz="4000" dirty="0"/>
              <a:t>He is still holy</a:t>
            </a:r>
          </a:p>
          <a:p>
            <a:pPr algn="ctr"/>
            <a:r>
              <a:rPr lang="en-US" sz="4000" dirty="0"/>
              <a:t>How is your progress?</a:t>
            </a:r>
          </a:p>
        </p:txBody>
      </p:sp>
    </p:spTree>
    <p:extLst>
      <p:ext uri="{BB962C8B-B14F-4D97-AF65-F5344CB8AC3E}">
        <p14:creationId xmlns:p14="http://schemas.microsoft.com/office/powerpoint/2010/main" val="1256123289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AnalogousFromRegularSeedLeftStep">
      <a:dk1>
        <a:srgbClr val="000000"/>
      </a:dk1>
      <a:lt1>
        <a:srgbClr val="FFFFFF"/>
      </a:lt1>
      <a:dk2>
        <a:srgbClr val="311C20"/>
      </a:dk2>
      <a:lt2>
        <a:srgbClr val="F0F1F3"/>
      </a:lt2>
      <a:accent1>
        <a:srgbClr val="CF972C"/>
      </a:accent1>
      <a:accent2>
        <a:srgbClr val="CE481E"/>
      </a:accent2>
      <a:accent3>
        <a:srgbClr val="E0304F"/>
      </a:accent3>
      <a:accent4>
        <a:srgbClr val="CE1E87"/>
      </a:accent4>
      <a:accent5>
        <a:srgbClr val="DE30E0"/>
      </a:accent5>
      <a:accent6>
        <a:srgbClr val="831ECE"/>
      </a:accent6>
      <a:hlink>
        <a:srgbClr val="436EC0"/>
      </a:hlink>
      <a:folHlink>
        <a:srgbClr val="7F7F7F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325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Bahnschrift</vt:lpstr>
      <vt:lpstr>MatrixVTI</vt:lpstr>
      <vt:lpstr>Attributes of God continued</vt:lpstr>
      <vt:lpstr>Definitions:      Attributes; Character; &amp; Personality</vt:lpstr>
      <vt:lpstr>Deaf Community</vt:lpstr>
      <vt:lpstr>Attributes of God: (sharing only 6)</vt:lpstr>
      <vt:lpstr>God is holy </vt:lpstr>
      <vt:lpstr>The sacred…</vt:lpstr>
      <vt:lpstr>He Who knew no sin – became sin  God could not look upon sin – Mark 15</vt:lpstr>
      <vt:lpstr>Holiness is a process!</vt:lpstr>
      <vt:lpstr>Remember: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Attributes of God continued</dc:title>
  <dc:creator>Smith, JoAnn L.</dc:creator>
  <cp:lastModifiedBy>Michael Bloomfield</cp:lastModifiedBy>
  <cp:revision>1</cp:revision>
  <dcterms:created xsi:type="dcterms:W3CDTF">2022-09-18T03:49:52Z</dcterms:created>
  <dcterms:modified xsi:type="dcterms:W3CDTF">2022-09-18T13:29:30Z</dcterms:modified>
</cp:coreProperties>
</file>