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sldIdLst>
    <p:sldId id="256" r:id="rId2"/>
    <p:sldId id="258" r:id="rId3"/>
    <p:sldId id="264" r:id="rId4"/>
    <p:sldId id="265" r:id="rId5"/>
    <p:sldId id="261" r:id="rId6"/>
    <p:sldId id="266" r:id="rId7"/>
    <p:sldId id="267" r:id="rId8"/>
    <p:sldId id="268" r:id="rId9"/>
    <p:sldId id="269" r:id="rId10"/>
    <p:sldId id="27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55"/>
  </p:normalViewPr>
  <p:slideViewPr>
    <p:cSldViewPr snapToGrid="0">
      <p:cViewPr varScale="1">
        <p:scale>
          <a:sx n="110" d="100"/>
          <a:sy n="110" d="100"/>
        </p:scale>
        <p:origin x="6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409C8F-960D-D543-AC4B-7B77E8572A8A}" type="datetimeFigureOut">
              <a:rPr lang="en-US" smtClean="0"/>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2624220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dirty="0"/>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409C8F-960D-D543-AC4B-7B77E8572A8A}" type="datetimeFigureOut">
              <a:rPr lang="en-US" smtClean="0"/>
              <a:t>10/3/22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1151740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74409C8F-960D-D543-AC4B-7B77E8572A8A}" type="datetimeFigureOut">
              <a:rPr lang="en-US" smtClean="0"/>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2370397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74409C8F-960D-D543-AC4B-7B77E8572A8A}" type="datetimeFigureOut">
              <a:rPr lang="en-US" smtClean="0"/>
              <a:t>10/3/22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2337519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409C8F-960D-D543-AC4B-7B77E8572A8A}" type="datetimeFigureOut">
              <a:rPr lang="en-US" smtClean="0"/>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1467976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409C8F-960D-D543-AC4B-7B77E8572A8A}" type="datetimeFigureOut">
              <a:rPr lang="en-US" smtClean="0"/>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230704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409C8F-960D-D543-AC4B-7B77E8572A8A}" type="datetimeFigureOut">
              <a:rPr lang="en-US" smtClean="0"/>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3429836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409C8F-960D-D543-AC4B-7B77E8572A8A}" type="datetimeFigureOut">
              <a:rPr lang="en-US" smtClean="0"/>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228382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409C8F-960D-D543-AC4B-7B77E8572A8A}" type="datetimeFigureOut">
              <a:rPr lang="en-US" smtClean="0"/>
              <a:t>10/3/22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214145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409C8F-960D-D543-AC4B-7B77E8572A8A}" type="datetimeFigureOut">
              <a:rPr lang="en-US" smtClean="0"/>
              <a:t>10/3/22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322400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409C8F-960D-D543-AC4B-7B77E8572A8A}" type="datetimeFigureOut">
              <a:rPr lang="en-US" smtClean="0"/>
              <a:t>10/3/22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547928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09C8F-960D-D543-AC4B-7B77E8572A8A}" type="datetimeFigureOut">
              <a:rPr lang="en-US" smtClean="0"/>
              <a:t>10/3/22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1848952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409C8F-960D-D543-AC4B-7B77E8572A8A}" type="datetimeFigureOut">
              <a:rPr lang="en-US" smtClean="0"/>
              <a:t>10/3/22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1655821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dirty="0"/>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74409C8F-960D-D543-AC4B-7B77E8572A8A}" type="datetimeFigureOut">
              <a:rPr lang="en-US" smtClean="0"/>
              <a:t>10/3/22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841EF1A5-FFDB-6944-ADDE-ED57F49856D6}" type="slidenum">
              <a:rPr lang="en-US" smtClean="0"/>
              <a:t>‹#›</a:t>
            </a:fld>
            <a:endParaRPr lang="en-US" dirty="0"/>
          </a:p>
        </p:txBody>
      </p:sp>
    </p:spTree>
    <p:extLst>
      <p:ext uri="{BB962C8B-B14F-4D97-AF65-F5344CB8AC3E}">
        <p14:creationId xmlns:p14="http://schemas.microsoft.com/office/powerpoint/2010/main" val="1272538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74409C8F-960D-D543-AC4B-7B77E8572A8A}" type="datetimeFigureOut">
              <a:rPr lang="en-US" smtClean="0"/>
              <a:t>10/3/22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841EF1A5-FFDB-6944-ADDE-ED57F49856D6}" type="slidenum">
              <a:rPr lang="en-US" smtClean="0"/>
              <a:t>‹#›</a:t>
            </a:fld>
            <a:endParaRPr lang="en-US" dirty="0"/>
          </a:p>
        </p:txBody>
      </p:sp>
    </p:spTree>
    <p:extLst>
      <p:ext uri="{BB962C8B-B14F-4D97-AF65-F5344CB8AC3E}">
        <p14:creationId xmlns:p14="http://schemas.microsoft.com/office/powerpoint/2010/main" val="2063956125"/>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38E4C-61A4-94BE-DA43-DDEF838D2F48}"/>
              </a:ext>
            </a:extLst>
          </p:cNvPr>
          <p:cNvSpPr>
            <a:spLocks noGrp="1"/>
          </p:cNvSpPr>
          <p:nvPr>
            <p:ph type="ctrTitle"/>
          </p:nvPr>
        </p:nvSpPr>
        <p:spPr/>
        <p:txBody>
          <a:bodyPr/>
          <a:lstStyle/>
          <a:p>
            <a:r>
              <a:rPr lang="en-US" dirty="0"/>
              <a:t>4-fold or 5-fold Positional Gifts</a:t>
            </a:r>
          </a:p>
        </p:txBody>
      </p:sp>
      <p:sp>
        <p:nvSpPr>
          <p:cNvPr id="3" name="Subtitle 2">
            <a:extLst>
              <a:ext uri="{FF2B5EF4-FFF2-40B4-BE49-F238E27FC236}">
                <a16:creationId xmlns:a16="http://schemas.microsoft.com/office/drawing/2014/main" id="{C81CA6D8-CEA3-C67F-20DD-ABF98CA14648}"/>
              </a:ext>
            </a:extLst>
          </p:cNvPr>
          <p:cNvSpPr>
            <a:spLocks noGrp="1"/>
          </p:cNvSpPr>
          <p:nvPr>
            <p:ph type="subTitle" idx="1"/>
          </p:nvPr>
        </p:nvSpPr>
        <p:spPr>
          <a:xfrm>
            <a:off x="810001" y="5280847"/>
            <a:ext cx="10572000" cy="761138"/>
          </a:xfrm>
        </p:spPr>
        <p:txBody>
          <a:bodyPr>
            <a:noAutofit/>
          </a:bodyPr>
          <a:lstStyle/>
          <a:p>
            <a:pPr algn="ctr"/>
            <a:r>
              <a:rPr lang="en-US" sz="3200" dirty="0"/>
              <a:t>Ephesians 4: 11 - 13</a:t>
            </a:r>
          </a:p>
        </p:txBody>
      </p:sp>
    </p:spTree>
    <p:extLst>
      <p:ext uri="{BB962C8B-B14F-4D97-AF65-F5344CB8AC3E}">
        <p14:creationId xmlns:p14="http://schemas.microsoft.com/office/powerpoint/2010/main" val="1805045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FA767-2C81-2C92-7590-4A0E67AEDE9A}"/>
              </a:ext>
            </a:extLst>
          </p:cNvPr>
          <p:cNvSpPr>
            <a:spLocks noGrp="1"/>
          </p:cNvSpPr>
          <p:nvPr>
            <p:ph type="title"/>
          </p:nvPr>
        </p:nvSpPr>
        <p:spPr>
          <a:xfrm>
            <a:off x="810000" y="208344"/>
            <a:ext cx="10571998" cy="1423686"/>
          </a:xfrm>
        </p:spPr>
        <p:txBody>
          <a:bodyPr anchor="t"/>
          <a:lstStyle/>
          <a:p>
            <a:pPr algn="ctr"/>
            <a:r>
              <a:rPr lang="en-US" sz="3600" dirty="0"/>
              <a:t>Focusing on: #5 b = Maturity </a:t>
            </a:r>
            <a:br>
              <a:rPr lang="en-US" sz="3600" dirty="0"/>
            </a:br>
            <a:r>
              <a:rPr lang="en-US" sz="3600" dirty="0"/>
              <a:t>Ephesians 4: 7 - 17</a:t>
            </a:r>
          </a:p>
        </p:txBody>
      </p:sp>
      <p:sp>
        <p:nvSpPr>
          <p:cNvPr id="3" name="Content Placeholder 2">
            <a:extLst>
              <a:ext uri="{FF2B5EF4-FFF2-40B4-BE49-F238E27FC236}">
                <a16:creationId xmlns:a16="http://schemas.microsoft.com/office/drawing/2014/main" id="{0E7C1AC0-2994-BC8B-9D70-2AEB0A462810}"/>
              </a:ext>
            </a:extLst>
          </p:cNvPr>
          <p:cNvSpPr>
            <a:spLocks noGrp="1"/>
          </p:cNvSpPr>
          <p:nvPr>
            <p:ph idx="1"/>
          </p:nvPr>
        </p:nvSpPr>
        <p:spPr>
          <a:xfrm>
            <a:off x="486136" y="2326459"/>
            <a:ext cx="11389489" cy="4224812"/>
          </a:xfrm>
        </p:spPr>
        <p:txBody>
          <a:bodyPr anchor="t">
            <a:normAutofit/>
          </a:bodyPr>
          <a:lstStyle/>
          <a:p>
            <a:pPr marL="0" indent="0" algn="ctr">
              <a:buNone/>
            </a:pPr>
            <a:r>
              <a:rPr lang="en-US" sz="3600" dirty="0"/>
              <a:t>“So Christ Himself gave the apostles, the prophets, the evangelists, the pastors and teachers to equip His people for works of service, so that the body of Christ may be built up until we all reach unity in faith and in the knowledge of the Son of God and become mature, attaining to the whole measure of the fullness of Christ.”</a:t>
            </a:r>
          </a:p>
        </p:txBody>
      </p:sp>
    </p:spTree>
    <p:extLst>
      <p:ext uri="{BB962C8B-B14F-4D97-AF65-F5344CB8AC3E}">
        <p14:creationId xmlns:p14="http://schemas.microsoft.com/office/powerpoint/2010/main" val="2858396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9654D7A1-3D57-BE40-B955-34BA1F23E802}"/>
              </a:ext>
            </a:extLst>
          </p:cNvPr>
          <p:cNvPicPr>
            <a:picLocks noGrp="1" noChangeAspect="1"/>
          </p:cNvPicPr>
          <p:nvPr>
            <p:ph sz="half" idx="1"/>
          </p:nvPr>
        </p:nvPicPr>
        <p:blipFill>
          <a:blip r:embed="rId2"/>
          <a:stretch>
            <a:fillRect/>
          </a:stretch>
        </p:blipFill>
        <p:spPr>
          <a:xfrm>
            <a:off x="437321" y="516353"/>
            <a:ext cx="4916557" cy="5235091"/>
          </a:xfrm>
        </p:spPr>
      </p:pic>
      <p:pic>
        <p:nvPicPr>
          <p:cNvPr id="9" name="Content Placeholder 8">
            <a:extLst>
              <a:ext uri="{FF2B5EF4-FFF2-40B4-BE49-F238E27FC236}">
                <a16:creationId xmlns:a16="http://schemas.microsoft.com/office/drawing/2014/main" id="{94E64F12-26BE-DB4D-9E1A-0EAC3A23B6BE}"/>
              </a:ext>
            </a:extLst>
          </p:cNvPr>
          <p:cNvPicPr>
            <a:picLocks noGrp="1" noChangeAspect="1"/>
          </p:cNvPicPr>
          <p:nvPr>
            <p:ph sz="half" idx="2"/>
          </p:nvPr>
        </p:nvPicPr>
        <p:blipFill>
          <a:blip r:embed="rId3"/>
          <a:stretch>
            <a:fillRect/>
          </a:stretch>
        </p:blipFill>
        <p:spPr>
          <a:xfrm>
            <a:off x="5785401" y="1497919"/>
            <a:ext cx="3337063" cy="2757418"/>
          </a:xfrm>
        </p:spPr>
      </p:pic>
      <p:sp>
        <p:nvSpPr>
          <p:cNvPr id="7" name="TextBox 6">
            <a:extLst>
              <a:ext uri="{FF2B5EF4-FFF2-40B4-BE49-F238E27FC236}">
                <a16:creationId xmlns:a16="http://schemas.microsoft.com/office/drawing/2014/main" id="{5749C4F3-8FC3-2646-96B2-C4BDFBBA7F85}"/>
              </a:ext>
            </a:extLst>
          </p:cNvPr>
          <p:cNvSpPr txBox="1"/>
          <p:nvPr/>
        </p:nvSpPr>
        <p:spPr>
          <a:xfrm flipH="1">
            <a:off x="437320" y="5976730"/>
            <a:ext cx="4916557" cy="523220"/>
          </a:xfrm>
          <a:prstGeom prst="rect">
            <a:avLst/>
          </a:prstGeom>
          <a:noFill/>
        </p:spPr>
        <p:txBody>
          <a:bodyPr wrap="square" rtlCol="0">
            <a:spAutoFit/>
          </a:bodyPr>
          <a:lstStyle/>
          <a:p>
            <a:pPr algn="ctr"/>
            <a:r>
              <a:rPr lang="en-US" sz="2800" dirty="0"/>
              <a:t>7 Wonders of the World</a:t>
            </a:r>
          </a:p>
        </p:txBody>
      </p:sp>
      <p:pic>
        <p:nvPicPr>
          <p:cNvPr id="15" name="Picture 14">
            <a:extLst>
              <a:ext uri="{FF2B5EF4-FFF2-40B4-BE49-F238E27FC236}">
                <a16:creationId xmlns:a16="http://schemas.microsoft.com/office/drawing/2014/main" id="{B8230B63-309A-D94F-811C-F7222EB0871E}"/>
              </a:ext>
            </a:extLst>
          </p:cNvPr>
          <p:cNvPicPr>
            <a:picLocks noChangeAspect="1"/>
          </p:cNvPicPr>
          <p:nvPr/>
        </p:nvPicPr>
        <p:blipFill>
          <a:blip r:embed="rId4"/>
          <a:stretch>
            <a:fillRect/>
          </a:stretch>
        </p:blipFill>
        <p:spPr>
          <a:xfrm>
            <a:off x="5753927" y="4093419"/>
            <a:ext cx="3337063" cy="2027583"/>
          </a:xfrm>
          <a:prstGeom prst="rect">
            <a:avLst/>
          </a:prstGeom>
        </p:spPr>
      </p:pic>
      <p:sp>
        <p:nvSpPr>
          <p:cNvPr id="16" name="TextBox 15">
            <a:extLst>
              <a:ext uri="{FF2B5EF4-FFF2-40B4-BE49-F238E27FC236}">
                <a16:creationId xmlns:a16="http://schemas.microsoft.com/office/drawing/2014/main" id="{E7F6B5ED-385E-5A48-8ECE-EF1D33764608}"/>
              </a:ext>
            </a:extLst>
          </p:cNvPr>
          <p:cNvSpPr txBox="1"/>
          <p:nvPr/>
        </p:nvSpPr>
        <p:spPr>
          <a:xfrm flipH="1">
            <a:off x="9319465" y="1900846"/>
            <a:ext cx="2656232" cy="4708981"/>
          </a:xfrm>
          <a:prstGeom prst="rect">
            <a:avLst/>
          </a:prstGeom>
          <a:noFill/>
        </p:spPr>
        <p:txBody>
          <a:bodyPr wrap="square" rtlCol="0">
            <a:spAutoFit/>
          </a:bodyPr>
          <a:lstStyle/>
          <a:p>
            <a:pPr marL="342900" indent="-342900">
              <a:buFont typeface="Arial" panose="020B0604020202020204" pitchFamily="34" charset="0"/>
              <a:buChar char="•"/>
            </a:pPr>
            <a:r>
              <a:rPr lang="en-US" sz="2400" dirty="0"/>
              <a:t>City like SF</a:t>
            </a:r>
          </a:p>
          <a:p>
            <a:pPr marL="342900" indent="-342900">
              <a:buFont typeface="Arial" panose="020B0604020202020204" pitchFamily="34" charset="0"/>
              <a:buChar char="•"/>
            </a:pPr>
            <a:r>
              <a:rPr lang="en-US" sz="2400" dirty="0"/>
              <a:t>300,000+ ppl</a:t>
            </a:r>
          </a:p>
          <a:p>
            <a:pPr marL="342900" indent="-342900">
              <a:buFont typeface="Arial" panose="020B0604020202020204" pitchFamily="34" charset="0"/>
              <a:buChar char="•"/>
            </a:pPr>
            <a:r>
              <a:rPr lang="en-US" sz="2400" dirty="0"/>
              <a:t>Paul’s 2</a:t>
            </a:r>
            <a:r>
              <a:rPr lang="en-US" sz="2400" baseline="30000" dirty="0"/>
              <a:t>nd</a:t>
            </a:r>
            <a:r>
              <a:rPr lang="en-US" sz="2400" dirty="0"/>
              <a:t> Trip</a:t>
            </a:r>
          </a:p>
          <a:p>
            <a:pPr marL="342900" indent="-342900">
              <a:buFont typeface="Arial" panose="020B0604020202020204" pitchFamily="34" charset="0"/>
              <a:buChar char="•"/>
            </a:pPr>
            <a:r>
              <a:rPr lang="en-US" sz="2400" dirty="0"/>
              <a:t>60 AD Acts 19</a:t>
            </a:r>
          </a:p>
          <a:p>
            <a:pPr marL="342900" indent="-342900">
              <a:buFont typeface="Arial" panose="020B0604020202020204" pitchFamily="34" charset="0"/>
              <a:buChar char="•"/>
            </a:pPr>
            <a:r>
              <a:rPr lang="en-US" sz="2400" dirty="0"/>
              <a:t>3</a:t>
            </a:r>
            <a:r>
              <a:rPr lang="en-US" sz="2400" baseline="30000" dirty="0"/>
              <a:t>rd</a:t>
            </a:r>
            <a:r>
              <a:rPr lang="en-US" sz="2400" dirty="0"/>
              <a:t> largest Roman city</a:t>
            </a:r>
          </a:p>
          <a:p>
            <a:pPr marL="342900" indent="-342900">
              <a:buFont typeface="Arial" panose="020B0604020202020204" pitchFamily="34" charset="0"/>
              <a:buChar char="•"/>
            </a:pPr>
            <a:r>
              <a:rPr lang="en-US" sz="2400" dirty="0"/>
              <a:t>John &amp; Mary’s last home</a:t>
            </a:r>
          </a:p>
          <a:p>
            <a:pPr marL="342900" indent="-342900">
              <a:buFont typeface="Arial" panose="020B0604020202020204" pitchFamily="34" charset="0"/>
              <a:buChar char="•"/>
            </a:pPr>
            <a:r>
              <a:rPr lang="en-US" sz="2400" dirty="0"/>
              <a:t>Temple of Diana/</a:t>
            </a:r>
            <a:r>
              <a:rPr lang="en-US" sz="2000" dirty="0"/>
              <a:t>Artemis</a:t>
            </a:r>
          </a:p>
          <a:p>
            <a:pPr marL="342900" indent="-342900">
              <a:buFont typeface="Arial" panose="020B0604020202020204" pitchFamily="34" charset="0"/>
              <a:buChar char="•"/>
            </a:pPr>
            <a:r>
              <a:rPr lang="en-US" sz="2000" dirty="0"/>
              <a:t>262 AD Goths destroyed the city completely</a:t>
            </a:r>
          </a:p>
        </p:txBody>
      </p:sp>
      <p:sp>
        <p:nvSpPr>
          <p:cNvPr id="4" name="Title 3">
            <a:extLst>
              <a:ext uri="{FF2B5EF4-FFF2-40B4-BE49-F238E27FC236}">
                <a16:creationId xmlns:a16="http://schemas.microsoft.com/office/drawing/2014/main" id="{529D1D68-50DC-DC4B-FA4D-19646842F20E}"/>
              </a:ext>
            </a:extLst>
          </p:cNvPr>
          <p:cNvSpPr>
            <a:spLocks noGrp="1"/>
          </p:cNvSpPr>
          <p:nvPr>
            <p:ph type="title"/>
          </p:nvPr>
        </p:nvSpPr>
        <p:spPr>
          <a:xfrm>
            <a:off x="5753927" y="212017"/>
            <a:ext cx="6120849" cy="970450"/>
          </a:xfrm>
        </p:spPr>
        <p:txBody>
          <a:bodyPr anchor="t"/>
          <a:lstStyle/>
          <a:p>
            <a:pPr algn="ctr"/>
            <a:r>
              <a:rPr lang="en-US" sz="3200" dirty="0"/>
              <a:t>An Introduction to the Book of Ephesians</a:t>
            </a:r>
          </a:p>
        </p:txBody>
      </p:sp>
      <p:cxnSp>
        <p:nvCxnSpPr>
          <p:cNvPr id="8" name="Straight Arrow Connector 7">
            <a:extLst>
              <a:ext uri="{FF2B5EF4-FFF2-40B4-BE49-F238E27FC236}">
                <a16:creationId xmlns:a16="http://schemas.microsoft.com/office/drawing/2014/main" id="{02AB488A-65ED-3A4B-7342-70B0E7B29B05}"/>
              </a:ext>
            </a:extLst>
          </p:cNvPr>
          <p:cNvCxnSpPr/>
          <p:nvPr/>
        </p:nvCxnSpPr>
        <p:spPr>
          <a:xfrm>
            <a:off x="162046" y="3252486"/>
            <a:ext cx="706055" cy="32409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162916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59871E-4423-304B-AF7C-2A265A4051E6}"/>
              </a:ext>
            </a:extLst>
          </p:cNvPr>
          <p:cNvSpPr>
            <a:spLocks noGrp="1"/>
          </p:cNvSpPr>
          <p:nvPr>
            <p:ph type="title"/>
          </p:nvPr>
        </p:nvSpPr>
        <p:spPr>
          <a:xfrm>
            <a:off x="240392" y="151022"/>
            <a:ext cx="11528385" cy="1712502"/>
          </a:xfrm>
        </p:spPr>
        <p:txBody>
          <a:bodyPr anchor="t"/>
          <a:lstStyle/>
          <a:p>
            <a:pPr marL="0" indent="0">
              <a:buNone/>
            </a:pPr>
            <a:r>
              <a:rPr lang="en-US" sz="3200" dirty="0"/>
              <a:t>Revelation 2: 1 – 7  </a:t>
            </a:r>
            <a:r>
              <a:rPr lang="en-US" sz="2400" dirty="0"/>
              <a:t>Jesus said, “To the angel of the church in Ephesus write: These are the words of Him who holds the 7 stars in His right hand and walks among the 7 golden lampstands</a:t>
            </a:r>
            <a:br>
              <a:rPr lang="en-US" sz="3200" dirty="0"/>
            </a:br>
            <a:endParaRPr lang="en-US" sz="3200" dirty="0"/>
          </a:p>
        </p:txBody>
      </p:sp>
      <p:sp>
        <p:nvSpPr>
          <p:cNvPr id="6" name="Content Placeholder 5">
            <a:extLst>
              <a:ext uri="{FF2B5EF4-FFF2-40B4-BE49-F238E27FC236}">
                <a16:creationId xmlns:a16="http://schemas.microsoft.com/office/drawing/2014/main" id="{32994B80-6E33-D24C-BB69-712D66E40024}"/>
              </a:ext>
            </a:extLst>
          </p:cNvPr>
          <p:cNvSpPr>
            <a:spLocks noGrp="1"/>
          </p:cNvSpPr>
          <p:nvPr>
            <p:ph sz="half" idx="1"/>
          </p:nvPr>
        </p:nvSpPr>
        <p:spPr>
          <a:xfrm>
            <a:off x="279166" y="2384332"/>
            <a:ext cx="3223898" cy="3638763"/>
          </a:xfrm>
        </p:spPr>
        <p:txBody>
          <a:bodyPr>
            <a:normAutofit/>
          </a:bodyPr>
          <a:lstStyle/>
          <a:p>
            <a:pPr marL="0" indent="0">
              <a:buNone/>
            </a:pPr>
            <a:r>
              <a:rPr lang="en-US" sz="2800" dirty="0"/>
              <a:t>																			</a:t>
            </a:r>
          </a:p>
          <a:p>
            <a:pPr marL="0" indent="0">
              <a:buNone/>
            </a:pPr>
            <a:r>
              <a:rPr lang="en-US" sz="2800" dirty="0">
                <a:solidFill>
                  <a:srgbClr val="FFFF00"/>
                </a:solidFill>
              </a:rPr>
              <a:t>								</a:t>
            </a:r>
            <a:endParaRPr lang="en-US" sz="2800" dirty="0"/>
          </a:p>
        </p:txBody>
      </p:sp>
      <p:sp>
        <p:nvSpPr>
          <p:cNvPr id="7" name="Title 4">
            <a:extLst>
              <a:ext uri="{FF2B5EF4-FFF2-40B4-BE49-F238E27FC236}">
                <a16:creationId xmlns:a16="http://schemas.microsoft.com/office/drawing/2014/main" id="{25515DF9-FC4D-5547-9F87-C7D5CF0CD781}"/>
              </a:ext>
            </a:extLst>
          </p:cNvPr>
          <p:cNvSpPr txBox="1">
            <a:spLocks/>
          </p:cNvSpPr>
          <p:nvPr/>
        </p:nvSpPr>
        <p:spPr>
          <a:xfrm>
            <a:off x="2895600" y="226196"/>
            <a:ext cx="8610600" cy="1293028"/>
          </a:xfrm>
          <a:prstGeom prst="rect">
            <a:avLst/>
          </a:prstGeom>
        </p:spPr>
        <p:txBody>
          <a:bodyPr vert="horz" lIns="91440" tIns="45720" rIns="91440" bIns="45720" rtlCol="0" anchor="ctr">
            <a:norm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endParaRPr lang="en-US" dirty="0"/>
          </a:p>
        </p:txBody>
      </p:sp>
      <p:pic>
        <p:nvPicPr>
          <p:cNvPr id="9" name="Picture 8">
            <a:extLst>
              <a:ext uri="{FF2B5EF4-FFF2-40B4-BE49-F238E27FC236}">
                <a16:creationId xmlns:a16="http://schemas.microsoft.com/office/drawing/2014/main" id="{DDE8902F-C231-474E-BC06-6B89C9211A49}"/>
              </a:ext>
            </a:extLst>
          </p:cNvPr>
          <p:cNvPicPr>
            <a:picLocks noChangeAspect="1"/>
          </p:cNvPicPr>
          <p:nvPr/>
        </p:nvPicPr>
        <p:blipFill>
          <a:blip r:embed="rId2"/>
          <a:stretch>
            <a:fillRect/>
          </a:stretch>
        </p:blipFill>
        <p:spPr>
          <a:xfrm>
            <a:off x="3945792" y="2458960"/>
            <a:ext cx="5918747" cy="3760854"/>
          </a:xfrm>
          <a:prstGeom prst="rect">
            <a:avLst/>
          </a:prstGeom>
        </p:spPr>
      </p:pic>
      <p:sp>
        <p:nvSpPr>
          <p:cNvPr id="2" name="TextBox 1">
            <a:extLst>
              <a:ext uri="{FF2B5EF4-FFF2-40B4-BE49-F238E27FC236}">
                <a16:creationId xmlns:a16="http://schemas.microsoft.com/office/drawing/2014/main" id="{07216C41-48DC-3A4A-9E61-31587A37CAF0}"/>
              </a:ext>
            </a:extLst>
          </p:cNvPr>
          <p:cNvSpPr txBox="1"/>
          <p:nvPr/>
        </p:nvSpPr>
        <p:spPr>
          <a:xfrm>
            <a:off x="240392" y="2493684"/>
            <a:ext cx="3320716" cy="4401205"/>
          </a:xfrm>
          <a:prstGeom prst="rect">
            <a:avLst/>
          </a:prstGeom>
          <a:noFill/>
        </p:spPr>
        <p:txBody>
          <a:bodyPr wrap="square" rtlCol="0">
            <a:spAutoFit/>
          </a:bodyPr>
          <a:lstStyle/>
          <a:p>
            <a:pPr marL="457200" indent="-457200">
              <a:buFont typeface="Arial" panose="020B0604020202020204" pitchFamily="34" charset="0"/>
              <a:buChar char="•"/>
            </a:pPr>
            <a:r>
              <a:rPr lang="en-US" sz="2800" dirty="0">
                <a:solidFill>
                  <a:srgbClr val="FFFF00"/>
                </a:solidFill>
              </a:rPr>
              <a:t>The angel – pastor = </a:t>
            </a:r>
          </a:p>
          <a:p>
            <a:r>
              <a:rPr lang="en-US" sz="2800" dirty="0">
                <a:solidFill>
                  <a:srgbClr val="FFFF00"/>
                </a:solidFill>
              </a:rPr>
              <a:t>	Timothy</a:t>
            </a:r>
          </a:p>
          <a:p>
            <a:endParaRPr lang="en-US" sz="2800" dirty="0">
              <a:solidFill>
                <a:srgbClr val="FFFF00"/>
              </a:solidFill>
            </a:endParaRPr>
          </a:p>
          <a:p>
            <a:endParaRPr lang="en-US" sz="2800" dirty="0">
              <a:solidFill>
                <a:srgbClr val="FFFF00"/>
              </a:solidFill>
            </a:endParaRPr>
          </a:p>
          <a:p>
            <a:pPr marL="457200" indent="-457200">
              <a:buFont typeface="Arial" panose="020B0604020202020204" pitchFamily="34" charset="0"/>
              <a:buChar char="•"/>
            </a:pPr>
            <a:r>
              <a:rPr lang="en-US" sz="2800" dirty="0">
                <a:solidFill>
                  <a:srgbClr val="FFFF00"/>
                </a:solidFill>
              </a:rPr>
              <a:t>7 stars = the 7 pastors</a:t>
            </a:r>
          </a:p>
          <a:p>
            <a:endParaRPr lang="en-US" sz="2800" dirty="0">
              <a:solidFill>
                <a:srgbClr val="FFFF00"/>
              </a:solidFill>
            </a:endParaRPr>
          </a:p>
          <a:p>
            <a:endParaRPr lang="en-US" sz="2800" dirty="0">
              <a:solidFill>
                <a:srgbClr val="FFFF00"/>
              </a:solidFill>
            </a:endParaRPr>
          </a:p>
          <a:p>
            <a:pPr marL="457200" indent="-457200">
              <a:buFont typeface="Arial" panose="020B0604020202020204" pitchFamily="34" charset="0"/>
              <a:buChar char="•"/>
            </a:pPr>
            <a:endParaRPr lang="en-US" sz="2800" dirty="0">
              <a:solidFill>
                <a:srgbClr val="FFFF00"/>
              </a:solidFill>
            </a:endParaRPr>
          </a:p>
        </p:txBody>
      </p:sp>
      <p:sp>
        <p:nvSpPr>
          <p:cNvPr id="10" name="TextBox 9">
            <a:extLst>
              <a:ext uri="{FF2B5EF4-FFF2-40B4-BE49-F238E27FC236}">
                <a16:creationId xmlns:a16="http://schemas.microsoft.com/office/drawing/2014/main" id="{179D1377-6BBD-0028-2846-648CAA04EA6C}"/>
              </a:ext>
            </a:extLst>
          </p:cNvPr>
          <p:cNvSpPr txBox="1"/>
          <p:nvPr/>
        </p:nvSpPr>
        <p:spPr>
          <a:xfrm>
            <a:off x="9864539" y="3493957"/>
            <a:ext cx="2236399" cy="1200329"/>
          </a:xfrm>
          <a:prstGeom prst="rect">
            <a:avLst/>
          </a:prstGeom>
          <a:noFill/>
        </p:spPr>
        <p:txBody>
          <a:bodyPr wrap="square" rtlCol="0">
            <a:spAutoFit/>
          </a:bodyPr>
          <a:lstStyle/>
          <a:p>
            <a:r>
              <a:rPr lang="en-US" sz="2400" dirty="0">
                <a:solidFill>
                  <a:srgbClr val="FFFF00"/>
                </a:solidFill>
              </a:rPr>
              <a:t>7 golden lampstands = 7 Churches</a:t>
            </a:r>
            <a:endParaRPr lang="en-US" sz="2400" dirty="0"/>
          </a:p>
        </p:txBody>
      </p:sp>
    </p:spTree>
    <p:extLst>
      <p:ext uri="{BB962C8B-B14F-4D97-AF65-F5344CB8AC3E}">
        <p14:creationId xmlns:p14="http://schemas.microsoft.com/office/powerpoint/2010/main" val="2426711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1B92223-10E8-AF73-4D52-56E2A95FBBFD}"/>
              </a:ext>
            </a:extLst>
          </p:cNvPr>
          <p:cNvSpPr txBox="1"/>
          <p:nvPr/>
        </p:nvSpPr>
        <p:spPr>
          <a:xfrm>
            <a:off x="569088" y="502605"/>
            <a:ext cx="11053823" cy="5078313"/>
          </a:xfrm>
          <a:prstGeom prst="rect">
            <a:avLst/>
          </a:prstGeom>
          <a:noFill/>
        </p:spPr>
        <p:txBody>
          <a:bodyPr wrap="square">
            <a:spAutoFit/>
          </a:bodyPr>
          <a:lstStyle/>
          <a:p>
            <a:endParaRPr lang="en-US" dirty="0"/>
          </a:p>
          <a:p>
            <a:endParaRPr lang="en-US" dirty="0"/>
          </a:p>
          <a:p>
            <a:r>
              <a:rPr lang="en-US" sz="3200" dirty="0"/>
              <a:t>I know your deeds, your hard work, and your perseverance.</a:t>
            </a:r>
          </a:p>
          <a:p>
            <a:endParaRPr lang="en-US" sz="3200" dirty="0"/>
          </a:p>
          <a:p>
            <a:r>
              <a:rPr lang="en-US" sz="3200" dirty="0"/>
              <a:t>I know you cannot tolerate wicked people, that you test those who claim to be apostles, but are not and have found them false.</a:t>
            </a:r>
          </a:p>
          <a:p>
            <a:pPr marL="0" indent="0">
              <a:buNone/>
            </a:pPr>
            <a:endParaRPr lang="en-US" sz="3200" dirty="0"/>
          </a:p>
          <a:p>
            <a:r>
              <a:rPr lang="en-US" sz="3200" dirty="0"/>
              <a:t>You have persevered and have endured hardships for My Name (Jesus), and you have not grown weary.</a:t>
            </a:r>
          </a:p>
        </p:txBody>
      </p:sp>
    </p:spTree>
    <p:extLst>
      <p:ext uri="{BB962C8B-B14F-4D97-AF65-F5344CB8AC3E}">
        <p14:creationId xmlns:p14="http://schemas.microsoft.com/office/powerpoint/2010/main" val="2560093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753F26-5FB6-9349-912C-363DF54B9463}"/>
              </a:ext>
            </a:extLst>
          </p:cNvPr>
          <p:cNvSpPr>
            <a:spLocks noGrp="1"/>
          </p:cNvSpPr>
          <p:nvPr>
            <p:ph idx="4294967295"/>
          </p:nvPr>
        </p:nvSpPr>
        <p:spPr>
          <a:xfrm>
            <a:off x="850740" y="824706"/>
            <a:ext cx="10820400" cy="5208587"/>
          </a:xfrm>
        </p:spPr>
        <p:txBody>
          <a:bodyPr>
            <a:normAutofit lnSpcReduction="10000"/>
          </a:bodyPr>
          <a:lstStyle/>
          <a:p>
            <a:pPr marL="0" indent="0">
              <a:buNone/>
            </a:pPr>
            <a:r>
              <a:rPr lang="en-US" sz="3200" dirty="0"/>
              <a:t>Yet I hold this against you: You have forsaken the love you had at first.</a:t>
            </a:r>
          </a:p>
          <a:p>
            <a:endParaRPr lang="en-US" sz="3200" dirty="0"/>
          </a:p>
          <a:p>
            <a:pPr marL="0" indent="0">
              <a:buNone/>
            </a:pPr>
            <a:r>
              <a:rPr lang="en-US" sz="3200" dirty="0"/>
              <a:t>Consider how far you have fallen! </a:t>
            </a:r>
          </a:p>
          <a:p>
            <a:endParaRPr lang="en-US" sz="3200" dirty="0"/>
          </a:p>
          <a:p>
            <a:pPr marL="0" indent="0">
              <a:buNone/>
            </a:pPr>
            <a:r>
              <a:rPr lang="en-US" sz="3200" dirty="0"/>
              <a:t>Repent and do the things you did at first.</a:t>
            </a:r>
          </a:p>
          <a:p>
            <a:endParaRPr lang="en-US" sz="3200" dirty="0"/>
          </a:p>
          <a:p>
            <a:pPr marL="0" indent="0">
              <a:buNone/>
            </a:pPr>
            <a:r>
              <a:rPr lang="en-US" sz="3200" dirty="0"/>
              <a:t>If you do not repent, I will come to you and remove your lampstand from its place.</a:t>
            </a:r>
          </a:p>
        </p:txBody>
      </p:sp>
    </p:spTree>
    <p:extLst>
      <p:ext uri="{BB962C8B-B14F-4D97-AF65-F5344CB8AC3E}">
        <p14:creationId xmlns:p14="http://schemas.microsoft.com/office/powerpoint/2010/main" val="377015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4286F905-F82E-9FCE-F4A8-A544F4A767D3}"/>
              </a:ext>
            </a:extLst>
          </p:cNvPr>
          <p:cNvSpPr txBox="1">
            <a:spLocks/>
          </p:cNvSpPr>
          <p:nvPr/>
        </p:nvSpPr>
        <p:spPr>
          <a:xfrm>
            <a:off x="445168" y="393539"/>
            <a:ext cx="11273590" cy="6137968"/>
          </a:xfrm>
          <a:prstGeom prst="rect">
            <a:avLst/>
          </a:prstGeom>
        </p:spPr>
        <p:txBody>
          <a:bodyPr>
            <a:normAutofit fontScale="92500" lnSpcReduction="20000"/>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None/>
            </a:pPr>
            <a:r>
              <a:rPr lang="en-US" sz="3200" dirty="0"/>
              <a:t>Yet I hold this against you: You have forsaken the love you had at first. </a:t>
            </a:r>
            <a:r>
              <a:rPr lang="en-US" sz="3200" dirty="0">
                <a:solidFill>
                  <a:srgbClr val="FFFF00"/>
                </a:solidFill>
              </a:rPr>
              <a:t>– Think of your true love! </a:t>
            </a:r>
          </a:p>
          <a:p>
            <a:pPr marL="0" indent="0">
              <a:buNone/>
            </a:pPr>
            <a:endParaRPr lang="en-US" sz="3200" dirty="0"/>
          </a:p>
          <a:p>
            <a:pPr marL="0" indent="0">
              <a:buNone/>
            </a:pPr>
            <a:r>
              <a:rPr lang="en-US" sz="3200" dirty="0"/>
              <a:t>Consider how far you have fallen! </a:t>
            </a:r>
          </a:p>
          <a:p>
            <a:pPr marL="0" indent="0">
              <a:buFont typeface="Wingdings 2" charset="2"/>
              <a:buNone/>
            </a:pPr>
            <a:r>
              <a:rPr lang="en-US" sz="3200" dirty="0"/>
              <a:t>   </a:t>
            </a:r>
            <a:r>
              <a:rPr lang="en-US" sz="3200" dirty="0">
                <a:solidFill>
                  <a:srgbClr val="FFFF00"/>
                </a:solidFill>
              </a:rPr>
              <a:t>Love = duty; sacred becomes profane</a:t>
            </a:r>
          </a:p>
          <a:p>
            <a:pPr marL="0" indent="0">
              <a:buFont typeface="Wingdings 2" charset="2"/>
              <a:buNone/>
            </a:pPr>
            <a:r>
              <a:rPr lang="en-US" sz="3200" dirty="0"/>
              <a:t>   </a:t>
            </a:r>
            <a:r>
              <a:rPr lang="en-US" sz="3200" dirty="0">
                <a:solidFill>
                  <a:srgbClr val="FFFF00"/>
                </a:solidFill>
              </a:rPr>
              <a:t>Timothy lost his energy, doctrine was fine -  heart problem</a:t>
            </a:r>
            <a:endParaRPr lang="en-US" sz="3200" dirty="0"/>
          </a:p>
          <a:p>
            <a:pPr marL="0" indent="0">
              <a:buNone/>
            </a:pPr>
            <a:r>
              <a:rPr lang="en-US" sz="3200" dirty="0"/>
              <a:t>Repent and do the things you did at first.</a:t>
            </a:r>
          </a:p>
          <a:p>
            <a:pPr marL="0" indent="0">
              <a:buFont typeface="Wingdings 2" charset="2"/>
              <a:buNone/>
            </a:pPr>
            <a:r>
              <a:rPr lang="en-US" sz="3200" dirty="0"/>
              <a:t>  </a:t>
            </a:r>
            <a:r>
              <a:rPr lang="en-US" sz="3200" dirty="0">
                <a:solidFill>
                  <a:srgbClr val="FFFF00"/>
                </a:solidFill>
              </a:rPr>
              <a:t>A command! Turn around! Change!</a:t>
            </a:r>
            <a:endParaRPr lang="en-US" sz="3200" dirty="0"/>
          </a:p>
          <a:p>
            <a:pPr marL="0" indent="0">
              <a:buNone/>
            </a:pPr>
            <a:r>
              <a:rPr lang="en-US" sz="3200" dirty="0"/>
              <a:t>If you do not repent, I will come to you and remove your lampstand from its place. </a:t>
            </a:r>
            <a:r>
              <a:rPr lang="en-US" sz="3200" dirty="0">
                <a:solidFill>
                  <a:srgbClr val="FFFF00"/>
                </a:solidFill>
              </a:rPr>
              <a:t>Seems they did repent for a while – but by 262 ad … Ephesus is nothing…destroyed completely (Goths)</a:t>
            </a:r>
            <a:endParaRPr lang="en-US" sz="3200" dirty="0"/>
          </a:p>
        </p:txBody>
      </p:sp>
      <p:pic>
        <p:nvPicPr>
          <p:cNvPr id="3" name="Picture 2">
            <a:extLst>
              <a:ext uri="{FF2B5EF4-FFF2-40B4-BE49-F238E27FC236}">
                <a16:creationId xmlns:a16="http://schemas.microsoft.com/office/drawing/2014/main" id="{9130C889-5E74-379E-0A99-4A3D3BB1CE8F}"/>
              </a:ext>
            </a:extLst>
          </p:cNvPr>
          <p:cNvPicPr>
            <a:picLocks noChangeAspect="1"/>
          </p:cNvPicPr>
          <p:nvPr/>
        </p:nvPicPr>
        <p:blipFill>
          <a:blip r:embed="rId2"/>
          <a:stretch>
            <a:fillRect/>
          </a:stretch>
        </p:blipFill>
        <p:spPr>
          <a:xfrm>
            <a:off x="7939490" y="844265"/>
            <a:ext cx="2528460" cy="1860411"/>
          </a:xfrm>
          <a:prstGeom prst="rect">
            <a:avLst/>
          </a:prstGeom>
        </p:spPr>
      </p:pic>
      <p:pic>
        <p:nvPicPr>
          <p:cNvPr id="4" name="Picture 3">
            <a:extLst>
              <a:ext uri="{FF2B5EF4-FFF2-40B4-BE49-F238E27FC236}">
                <a16:creationId xmlns:a16="http://schemas.microsoft.com/office/drawing/2014/main" id="{405E5178-EAC6-4A10-0AD4-B94DC73668CA}"/>
              </a:ext>
            </a:extLst>
          </p:cNvPr>
          <p:cNvPicPr>
            <a:picLocks noChangeAspect="1"/>
          </p:cNvPicPr>
          <p:nvPr/>
        </p:nvPicPr>
        <p:blipFill>
          <a:blip r:embed="rId3"/>
          <a:stretch>
            <a:fillRect/>
          </a:stretch>
        </p:blipFill>
        <p:spPr>
          <a:xfrm rot="1449989">
            <a:off x="10198945" y="1319187"/>
            <a:ext cx="1739900" cy="1451465"/>
          </a:xfrm>
          <a:prstGeom prst="rect">
            <a:avLst/>
          </a:prstGeom>
        </p:spPr>
      </p:pic>
    </p:spTree>
    <p:extLst>
      <p:ext uri="{BB962C8B-B14F-4D97-AF65-F5344CB8AC3E}">
        <p14:creationId xmlns:p14="http://schemas.microsoft.com/office/powerpoint/2010/main" val="3427332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EAF32-089A-D70D-8116-BCB0B600FDBC}"/>
              </a:ext>
            </a:extLst>
          </p:cNvPr>
          <p:cNvSpPr>
            <a:spLocks noGrp="1"/>
          </p:cNvSpPr>
          <p:nvPr>
            <p:ph type="title"/>
          </p:nvPr>
        </p:nvSpPr>
        <p:spPr>
          <a:xfrm>
            <a:off x="810000" y="115747"/>
            <a:ext cx="10571998" cy="1620456"/>
          </a:xfrm>
        </p:spPr>
        <p:txBody>
          <a:bodyPr/>
          <a:lstStyle/>
          <a:p>
            <a:pPr algn="ctr"/>
            <a:r>
              <a:rPr lang="en-US" dirty="0"/>
              <a:t>According to the Expositors’ Greek Testament…</a:t>
            </a:r>
          </a:p>
        </p:txBody>
      </p:sp>
      <p:sp>
        <p:nvSpPr>
          <p:cNvPr id="3" name="Content Placeholder 2">
            <a:extLst>
              <a:ext uri="{FF2B5EF4-FFF2-40B4-BE49-F238E27FC236}">
                <a16:creationId xmlns:a16="http://schemas.microsoft.com/office/drawing/2014/main" id="{9A7528B1-ED9C-729D-C849-4E406DDB4D7E}"/>
              </a:ext>
            </a:extLst>
          </p:cNvPr>
          <p:cNvSpPr>
            <a:spLocks noGrp="1"/>
          </p:cNvSpPr>
          <p:nvPr>
            <p:ph idx="1"/>
          </p:nvPr>
        </p:nvSpPr>
        <p:spPr>
          <a:xfrm>
            <a:off x="497711" y="2222287"/>
            <a:ext cx="11354765" cy="4166938"/>
          </a:xfrm>
        </p:spPr>
        <p:txBody>
          <a:bodyPr anchor="t">
            <a:normAutofit/>
          </a:bodyPr>
          <a:lstStyle/>
          <a:p>
            <a:r>
              <a:rPr lang="en-US" sz="2800" dirty="0"/>
              <a:t>Paul is the author; written between 58 – 64 AD from a Roman prison (wrote Colossians the same time)</a:t>
            </a:r>
          </a:p>
          <a:p>
            <a:r>
              <a:rPr lang="en-US" sz="2800" dirty="0"/>
              <a:t>To the “saints at Ephesus” – this phrase meant more than separated for believing; it meant those who practiced their faith relationally with Jesus Christ and their fellow believers</a:t>
            </a:r>
          </a:p>
          <a:p>
            <a:r>
              <a:rPr lang="en-US" sz="2800" dirty="0"/>
              <a:t>Paul visited Ephesus 3 times: 1</a:t>
            </a:r>
            <a:r>
              <a:rPr lang="en-US" sz="2800" baseline="30000" dirty="0"/>
              <a:t>st</a:t>
            </a:r>
            <a:r>
              <a:rPr lang="en-US" sz="2800" dirty="0"/>
              <a:t> Missionary journey (3 months); 2</a:t>
            </a:r>
            <a:r>
              <a:rPr lang="en-US" sz="2800" baseline="30000" dirty="0"/>
              <a:t>nd</a:t>
            </a:r>
            <a:r>
              <a:rPr lang="en-US" sz="2800" dirty="0"/>
              <a:t> Missionary journey (3 years); and on his way to Jerusalem (he called their leaders to Miletus as his final farewell)</a:t>
            </a:r>
          </a:p>
          <a:p>
            <a:endParaRPr lang="en-US" sz="2800" dirty="0"/>
          </a:p>
          <a:p>
            <a:endParaRPr lang="en-US" sz="2800" dirty="0"/>
          </a:p>
          <a:p>
            <a:endParaRPr lang="en-US" sz="2800" dirty="0"/>
          </a:p>
        </p:txBody>
      </p:sp>
    </p:spTree>
    <p:extLst>
      <p:ext uri="{BB962C8B-B14F-4D97-AF65-F5344CB8AC3E}">
        <p14:creationId xmlns:p14="http://schemas.microsoft.com/office/powerpoint/2010/main" val="3665137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DCAE5-AF06-01FE-1844-F64C5C9155A6}"/>
              </a:ext>
            </a:extLst>
          </p:cNvPr>
          <p:cNvSpPr>
            <a:spLocks noGrp="1"/>
          </p:cNvSpPr>
          <p:nvPr>
            <p:ph type="title"/>
          </p:nvPr>
        </p:nvSpPr>
        <p:spPr/>
        <p:txBody>
          <a:bodyPr anchor="t"/>
          <a:lstStyle/>
          <a:p>
            <a:pPr algn="ctr"/>
            <a:r>
              <a:rPr lang="en-US" sz="3200" dirty="0"/>
              <a:t>Paul’s tone = very excited and joyful … no problem to correct!</a:t>
            </a:r>
          </a:p>
        </p:txBody>
      </p:sp>
      <p:sp>
        <p:nvSpPr>
          <p:cNvPr id="3" name="Content Placeholder 2">
            <a:extLst>
              <a:ext uri="{FF2B5EF4-FFF2-40B4-BE49-F238E27FC236}">
                <a16:creationId xmlns:a16="http://schemas.microsoft.com/office/drawing/2014/main" id="{F0589FD4-231B-5EBB-0FC7-5187997EE90B}"/>
              </a:ext>
            </a:extLst>
          </p:cNvPr>
          <p:cNvSpPr>
            <a:spLocks noGrp="1"/>
          </p:cNvSpPr>
          <p:nvPr>
            <p:ph idx="1"/>
          </p:nvPr>
        </p:nvSpPr>
        <p:spPr>
          <a:xfrm>
            <a:off x="370389" y="2222287"/>
            <a:ext cx="11667282" cy="4305835"/>
          </a:xfrm>
        </p:spPr>
        <p:txBody>
          <a:bodyPr anchor="t">
            <a:normAutofit/>
          </a:bodyPr>
          <a:lstStyle/>
          <a:p>
            <a:pPr marL="0" indent="0">
              <a:buNone/>
            </a:pPr>
            <a:r>
              <a:rPr lang="en-US" sz="3200" dirty="0"/>
              <a:t>Outline:</a:t>
            </a:r>
          </a:p>
          <a:p>
            <a:pPr marL="514350" indent="-514350">
              <a:buAutoNum type="arabicParenR"/>
            </a:pPr>
            <a:r>
              <a:rPr lang="en-US" sz="2800" dirty="0"/>
              <a:t>Greetings (1:1&amp;2)</a:t>
            </a:r>
          </a:p>
          <a:p>
            <a:pPr marL="514350" indent="-514350">
              <a:buAutoNum type="arabicParenR"/>
            </a:pPr>
            <a:r>
              <a:rPr lang="en-US" sz="2800" dirty="0"/>
              <a:t>Divine Purpose Teach the Glory and Headship of Christ (1:3-14)</a:t>
            </a:r>
          </a:p>
          <a:p>
            <a:pPr marL="514350" indent="-514350">
              <a:buAutoNum type="arabicParenR"/>
            </a:pPr>
            <a:r>
              <a:rPr lang="en-US" sz="2800" dirty="0"/>
              <a:t>Prayers that Christians would realize God’s purpose (1:15-23)</a:t>
            </a:r>
          </a:p>
          <a:p>
            <a:pPr marL="514350" indent="-514350">
              <a:buAutoNum type="arabicParenR"/>
            </a:pPr>
            <a:r>
              <a:rPr lang="en-US" sz="2800" dirty="0"/>
              <a:t>Steps towards the fulfillment of God’s purpose (</a:t>
            </a:r>
            <a:r>
              <a:rPr lang="en-US" sz="2800" dirty="0" err="1"/>
              <a:t>Chpt</a:t>
            </a:r>
            <a:r>
              <a:rPr lang="en-US" sz="2800" dirty="0"/>
              <a:t> 2 -3)</a:t>
            </a:r>
          </a:p>
          <a:p>
            <a:pPr marL="914400" lvl="1" indent="-514350">
              <a:buFont typeface="+mj-lt"/>
              <a:buAutoNum type="alphaLcParenR"/>
            </a:pPr>
            <a:r>
              <a:rPr lang="en-US" sz="2600" dirty="0"/>
              <a:t>Salvation by grace through faith (2:1-10)</a:t>
            </a:r>
          </a:p>
          <a:p>
            <a:pPr marL="914400" lvl="1" indent="-514350">
              <a:buFont typeface="+mj-lt"/>
              <a:buAutoNum type="alphaLcParenR"/>
            </a:pPr>
            <a:r>
              <a:rPr lang="en-US" sz="2600" dirty="0"/>
              <a:t>Reconciliation of Jew &amp; Gentiles through the Cross (2:11-18)</a:t>
            </a:r>
          </a:p>
        </p:txBody>
      </p:sp>
    </p:spTree>
    <p:extLst>
      <p:ext uri="{BB962C8B-B14F-4D97-AF65-F5344CB8AC3E}">
        <p14:creationId xmlns:p14="http://schemas.microsoft.com/office/powerpoint/2010/main" val="630421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9BB26B-F0F6-2BC7-453A-79B4EE6B124E}"/>
              </a:ext>
            </a:extLst>
          </p:cNvPr>
          <p:cNvSpPr txBox="1"/>
          <p:nvPr/>
        </p:nvSpPr>
        <p:spPr>
          <a:xfrm>
            <a:off x="511215" y="428178"/>
            <a:ext cx="11169570" cy="6001643"/>
          </a:xfrm>
          <a:prstGeom prst="rect">
            <a:avLst/>
          </a:prstGeom>
          <a:noFill/>
        </p:spPr>
        <p:txBody>
          <a:bodyPr wrap="square" rtlCol="0">
            <a:spAutoFit/>
          </a:bodyPr>
          <a:lstStyle/>
          <a:p>
            <a:r>
              <a:rPr lang="en-US" sz="2400" dirty="0"/>
              <a:t>4) c) Unity of Jew &amp; Gentile in One Household (2:19 – 22)</a:t>
            </a:r>
          </a:p>
          <a:p>
            <a:r>
              <a:rPr lang="en-US" sz="2400" dirty="0"/>
              <a:t>	d) Revelation of God’s wisdom through the Church (3:1-13)</a:t>
            </a:r>
          </a:p>
          <a:p>
            <a:r>
              <a:rPr lang="en-US" sz="2400" dirty="0"/>
              <a:t>	e) Prayer for deeper experience of God’s fullness (3:14-21)</a:t>
            </a:r>
          </a:p>
          <a:p>
            <a:endParaRPr lang="en-US" sz="2400" dirty="0"/>
          </a:p>
          <a:p>
            <a:pPr marL="514350" indent="-514350">
              <a:buAutoNum type="arabicParenR" startAt="5"/>
            </a:pPr>
            <a:r>
              <a:rPr lang="en-US" sz="2400" dirty="0"/>
              <a:t>Practical Ways to Fulfill God’s Purpose (</a:t>
            </a:r>
            <a:r>
              <a:rPr lang="en-US" sz="2400" dirty="0" err="1"/>
              <a:t>Chpt</a:t>
            </a:r>
            <a:r>
              <a:rPr lang="en-US" sz="2400" dirty="0"/>
              <a:t> 4:1-6:20)</a:t>
            </a:r>
          </a:p>
          <a:p>
            <a:pPr marL="971550" lvl="1" indent="-514350">
              <a:buFont typeface="+mj-lt"/>
              <a:buAutoNum type="alphaLcParenR"/>
            </a:pPr>
            <a:r>
              <a:rPr lang="en-US" sz="2400" dirty="0"/>
              <a:t>Unity (4:1-6)</a:t>
            </a:r>
          </a:p>
          <a:p>
            <a:pPr marL="971550" lvl="1" indent="-514350">
              <a:buFont typeface="+mj-lt"/>
              <a:buAutoNum type="alphaLcParenR"/>
            </a:pPr>
            <a:r>
              <a:rPr lang="en-US" sz="2400" dirty="0"/>
              <a:t>Maturity (4:7-16)</a:t>
            </a:r>
          </a:p>
          <a:p>
            <a:pPr marL="971550" lvl="1" indent="-514350">
              <a:buFont typeface="+mj-lt"/>
              <a:buAutoNum type="alphaLcParenR"/>
            </a:pPr>
            <a:r>
              <a:rPr lang="en-US" sz="2400" dirty="0"/>
              <a:t>Renewal of personal life (4:17-5:20)</a:t>
            </a:r>
          </a:p>
          <a:p>
            <a:pPr marL="971550" lvl="1" indent="-514350">
              <a:buFont typeface="+mj-lt"/>
              <a:buAutoNum type="alphaLcParenR"/>
            </a:pPr>
            <a:r>
              <a:rPr lang="en-US" sz="2400" dirty="0"/>
              <a:t>Deference (Others before self) in personal relationships (5:21- 6:9)</a:t>
            </a:r>
          </a:p>
          <a:p>
            <a:pPr marL="1371600" lvl="2" indent="-457200">
              <a:buFont typeface="Wingdings" pitchFamily="2" charset="2"/>
              <a:buChar char="Ø"/>
            </a:pPr>
            <a:r>
              <a:rPr lang="en-US" sz="2400" dirty="0"/>
              <a:t>Principle (5:21)</a:t>
            </a:r>
          </a:p>
          <a:p>
            <a:pPr marL="1371600" lvl="2" indent="-457200">
              <a:buFont typeface="Wingdings" pitchFamily="2" charset="2"/>
              <a:buChar char="Ø"/>
            </a:pPr>
            <a:r>
              <a:rPr lang="en-US" sz="2400" dirty="0"/>
              <a:t>Husbands and wives (5:22-33)</a:t>
            </a:r>
          </a:p>
          <a:p>
            <a:pPr marL="1371600" lvl="2" indent="-457200">
              <a:buFont typeface="Wingdings" pitchFamily="2" charset="2"/>
              <a:buChar char="Ø"/>
            </a:pPr>
            <a:r>
              <a:rPr lang="en-US" sz="2400" dirty="0"/>
              <a:t>Children and parents (6:1-4)</a:t>
            </a:r>
          </a:p>
          <a:p>
            <a:pPr marL="1371600" lvl="2" indent="-457200">
              <a:buFont typeface="Wingdings" pitchFamily="2" charset="2"/>
              <a:buChar char="Ø"/>
            </a:pPr>
            <a:r>
              <a:rPr lang="en-US" sz="2400" dirty="0"/>
              <a:t>Slaves and masters (6:5-9)</a:t>
            </a:r>
          </a:p>
          <a:p>
            <a:pPr lvl="2"/>
            <a:r>
              <a:rPr lang="en-US" sz="2400" dirty="0"/>
              <a:t>e) Strengthen for Spiritual Conflicts (6:10-20)</a:t>
            </a:r>
          </a:p>
          <a:p>
            <a:pPr lvl="2"/>
            <a:endParaRPr lang="en-US" sz="2400" dirty="0"/>
          </a:p>
          <a:p>
            <a:pPr lvl="2"/>
            <a:r>
              <a:rPr lang="en-US" sz="2400" dirty="0"/>
              <a:t>6)  Conclusion, final greetings and benediction (6:21-24)</a:t>
            </a:r>
          </a:p>
        </p:txBody>
      </p:sp>
    </p:spTree>
    <p:extLst>
      <p:ext uri="{BB962C8B-B14F-4D97-AF65-F5344CB8AC3E}">
        <p14:creationId xmlns:p14="http://schemas.microsoft.com/office/powerpoint/2010/main" val="36492556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{C9593E03-0345-EA4C-8675-9F966112A7D0}tf10001121</Template>
  <TotalTime>80</TotalTime>
  <Words>749</Words>
  <Application>Microsoft Macintosh PowerPoint</Application>
  <PresentationFormat>Widescreen</PresentationFormat>
  <Paragraphs>75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Wingdings</vt:lpstr>
      <vt:lpstr>Wingdings 2</vt:lpstr>
      <vt:lpstr>Quotable</vt:lpstr>
      <vt:lpstr>4-fold or 5-fold Positional Gifts</vt:lpstr>
      <vt:lpstr>An Introduction to the Book of Ephesians</vt:lpstr>
      <vt:lpstr>Revelation 2: 1 – 7  Jesus said, “To the angel of the church in Ephesus write: These are the words of Him who holds the 7 stars in His right hand and walks among the 7 golden lampstands </vt:lpstr>
      <vt:lpstr>PowerPoint Presentation</vt:lpstr>
      <vt:lpstr>PowerPoint Presentation</vt:lpstr>
      <vt:lpstr>PowerPoint Presentation</vt:lpstr>
      <vt:lpstr>According to the Expositors’ Greek Testament…</vt:lpstr>
      <vt:lpstr>Paul’s tone = very excited and joyful … no problem to correct!</vt:lpstr>
      <vt:lpstr>PowerPoint Presentation</vt:lpstr>
      <vt:lpstr>Focusing on: #5 b = Maturity  Ephesians 4: 7 - 17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4-fold or 5-fold Positional Gifts</dc:title>
  <dc:creator>Smith, JoAnn L.</dc:creator>
  <cp:lastModifiedBy>Smith, JoAnn L.</cp:lastModifiedBy>
  <cp:revision>1</cp:revision>
  <dcterms:created xsi:type="dcterms:W3CDTF">2022-10-03T21:24:54Z</dcterms:created>
  <dcterms:modified xsi:type="dcterms:W3CDTF">2022-10-03T22:45:11Z</dcterms:modified>
</cp:coreProperties>
</file>