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8" r:id="rId3"/>
    <p:sldId id="269" r:id="rId4"/>
    <p:sldId id="270" r:id="rId5"/>
    <p:sldId id="272" r:id="rId6"/>
    <p:sldId id="273" r:id="rId7"/>
    <p:sldId id="274" r:id="rId8"/>
    <p:sldId id="275" r:id="rId9"/>
    <p:sldId id="276" r:id="rId10"/>
    <p:sldId id="277" r:id="rId11"/>
    <p:sldId id="278" r:id="rId12"/>
    <p:sldId id="27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781"/>
  </p:normalViewPr>
  <p:slideViewPr>
    <p:cSldViewPr snapToGrid="0">
      <p:cViewPr varScale="1">
        <p:scale>
          <a:sx n="105" d="100"/>
          <a:sy n="105" d="100"/>
        </p:scale>
        <p:origin x="84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1A6113-61D4-9543-A2F8-1E8998477E1B}" type="datetimeFigureOut">
              <a:rPr lang="en-US" smtClean="0"/>
              <a:t>10/12/22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217125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1A6113-61D4-9543-A2F8-1E8998477E1B}" type="datetimeFigureOut">
              <a:rPr lang="en-US" smtClean="0"/>
              <a:t>10/12/22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3894051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1A6113-61D4-9543-A2F8-1E8998477E1B}" type="datetimeFigureOut">
              <a:rPr lang="en-US" smtClean="0"/>
              <a:t>10/12/22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169974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1A6113-61D4-9543-A2F8-1E8998477E1B}" type="datetimeFigureOut">
              <a:rPr lang="en-US" smtClean="0"/>
              <a:t>10/12/22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193355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1A6113-61D4-9543-A2F8-1E8998477E1B}" type="datetimeFigureOut">
              <a:rPr lang="en-US" smtClean="0"/>
              <a:t>10/12/22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296754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1A6113-61D4-9543-A2F8-1E8998477E1B}" type="datetimeFigureOut">
              <a:rPr lang="en-US" smtClean="0"/>
              <a:t>10/12/22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4048024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1A6113-61D4-9543-A2F8-1E8998477E1B}" type="datetimeFigureOut">
              <a:rPr lang="en-US" smtClean="0"/>
              <a:t>10/12/22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3604762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1A6113-61D4-9543-A2F8-1E8998477E1B}" type="datetimeFigureOut">
              <a:rPr lang="en-US" smtClean="0"/>
              <a:t>10/12/22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60161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A6113-61D4-9543-A2F8-1E8998477E1B}" type="datetimeFigureOut">
              <a:rPr lang="en-US" smtClean="0"/>
              <a:t>10/12/22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376435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1A6113-61D4-9543-A2F8-1E8998477E1B}" type="datetimeFigureOut">
              <a:rPr lang="en-US" smtClean="0"/>
              <a:t>10/12/22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2400960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1A6113-61D4-9543-A2F8-1E8998477E1B}" type="datetimeFigureOut">
              <a:rPr lang="en-US" smtClean="0"/>
              <a:t>10/12/22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D32CC-848B-C04C-BCFB-E2D0CE189170}" type="slidenum">
              <a:rPr lang="en-US" smtClean="0"/>
              <a:t>‹#›</a:t>
            </a:fld>
            <a:endParaRPr lang="en-US"/>
          </a:p>
        </p:txBody>
      </p:sp>
    </p:spTree>
    <p:extLst>
      <p:ext uri="{BB962C8B-B14F-4D97-AF65-F5344CB8AC3E}">
        <p14:creationId xmlns:p14="http://schemas.microsoft.com/office/powerpoint/2010/main" val="2379803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A6113-61D4-9543-A2F8-1E8998477E1B}" type="datetimeFigureOut">
              <a:rPr lang="en-US" smtClean="0"/>
              <a:t>10/12/22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D32CC-848B-C04C-BCFB-E2D0CE189170}" type="slidenum">
              <a:rPr lang="en-US" smtClean="0"/>
              <a:t>‹#›</a:t>
            </a:fld>
            <a:endParaRPr lang="en-US"/>
          </a:p>
        </p:txBody>
      </p:sp>
    </p:spTree>
    <p:extLst>
      <p:ext uri="{BB962C8B-B14F-4D97-AF65-F5344CB8AC3E}">
        <p14:creationId xmlns:p14="http://schemas.microsoft.com/office/powerpoint/2010/main" val="67549166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08A00-56DF-2A65-1815-5D76B0E8E001}"/>
              </a:ext>
            </a:extLst>
          </p:cNvPr>
          <p:cNvSpPr>
            <a:spLocks noGrp="1"/>
          </p:cNvSpPr>
          <p:nvPr>
            <p:ph type="ctrTitle"/>
          </p:nvPr>
        </p:nvSpPr>
        <p:spPr/>
        <p:txBody>
          <a:bodyPr/>
          <a:lstStyle/>
          <a:p>
            <a:r>
              <a:rPr lang="en-US" dirty="0"/>
              <a:t>Eph. 4  Part 2</a:t>
            </a:r>
          </a:p>
        </p:txBody>
      </p:sp>
      <p:sp>
        <p:nvSpPr>
          <p:cNvPr id="3" name="Subtitle 2">
            <a:extLst>
              <a:ext uri="{FF2B5EF4-FFF2-40B4-BE49-F238E27FC236}">
                <a16:creationId xmlns:a16="http://schemas.microsoft.com/office/drawing/2014/main" id="{4A802D7E-7BE9-18E2-3138-16BBD8CB4C7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49594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36C10-356E-A57D-14A8-5DFC381851FE}"/>
              </a:ext>
            </a:extLst>
          </p:cNvPr>
          <p:cNvSpPr>
            <a:spLocks noGrp="1"/>
          </p:cNvSpPr>
          <p:nvPr>
            <p:ph type="title"/>
          </p:nvPr>
        </p:nvSpPr>
        <p:spPr/>
        <p:txBody>
          <a:bodyPr/>
          <a:lstStyle/>
          <a:p>
            <a:r>
              <a:rPr lang="en-US"/>
              <a:t>Apostles </a:t>
            </a:r>
          </a:p>
        </p:txBody>
      </p:sp>
      <p:sp>
        <p:nvSpPr>
          <p:cNvPr id="3" name="Content Placeholder 2">
            <a:extLst>
              <a:ext uri="{FF2B5EF4-FFF2-40B4-BE49-F238E27FC236}">
                <a16:creationId xmlns:a16="http://schemas.microsoft.com/office/drawing/2014/main" id="{EC7E6594-7F07-F985-3887-8DD82481064B}"/>
              </a:ext>
            </a:extLst>
          </p:cNvPr>
          <p:cNvSpPr>
            <a:spLocks noGrp="1"/>
          </p:cNvSpPr>
          <p:nvPr>
            <p:ph idx="1"/>
          </p:nvPr>
        </p:nvSpPr>
        <p:spPr>
          <a:xfrm>
            <a:off x="838200" y="1438656"/>
            <a:ext cx="10515600" cy="4937760"/>
          </a:xfrm>
        </p:spPr>
        <p:txBody>
          <a:bodyPr>
            <a:normAutofit/>
          </a:bodyPr>
          <a:lstStyle/>
          <a:p>
            <a:r>
              <a:rPr lang="en-US" dirty="0"/>
              <a:t>Two ways to use the word “apostles” </a:t>
            </a:r>
          </a:p>
          <a:p>
            <a:endParaRPr lang="en-US" dirty="0"/>
          </a:p>
          <a:p>
            <a:r>
              <a:rPr lang="en-US" dirty="0"/>
              <a:t>Apostles = the original 12 as seen in Mark 6; </a:t>
            </a:r>
          </a:p>
          <a:p>
            <a:r>
              <a:rPr lang="en-US" dirty="0"/>
              <a:t>after Judas killed himself – 11 as seen in Acts 1; </a:t>
            </a:r>
          </a:p>
          <a:p>
            <a:r>
              <a:rPr lang="en-US" dirty="0"/>
              <a:t>then elected Mattathias in Acts 1; </a:t>
            </a:r>
          </a:p>
          <a:p>
            <a:r>
              <a:rPr lang="en-US" dirty="0"/>
              <a:t>Paul, later in I Corinthians 15, calls himself an Apostle</a:t>
            </a:r>
          </a:p>
          <a:p>
            <a:endParaRPr lang="en-US" dirty="0"/>
          </a:p>
          <a:p>
            <a:r>
              <a:rPr lang="en-US" dirty="0"/>
              <a:t>Position of authority to set-up churches, an ambassador, a convoy. Apostolos (</a:t>
            </a:r>
            <a:r>
              <a:rPr lang="en-US" dirty="0" err="1"/>
              <a:t>grk</a:t>
            </a:r>
            <a:r>
              <a:rPr lang="en-US" dirty="0"/>
              <a:t>) = messenger and sent one</a:t>
            </a:r>
          </a:p>
        </p:txBody>
      </p:sp>
    </p:spTree>
    <p:extLst>
      <p:ext uri="{BB962C8B-B14F-4D97-AF65-F5344CB8AC3E}">
        <p14:creationId xmlns:p14="http://schemas.microsoft.com/office/powerpoint/2010/main" val="1481392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0F8DB-04B1-8B2F-AB5A-12EDAA329816}"/>
              </a:ext>
            </a:extLst>
          </p:cNvPr>
          <p:cNvSpPr>
            <a:spLocks noGrp="1"/>
          </p:cNvSpPr>
          <p:nvPr>
            <p:ph type="title"/>
          </p:nvPr>
        </p:nvSpPr>
        <p:spPr>
          <a:xfrm>
            <a:off x="838200" y="365125"/>
            <a:ext cx="10515600" cy="793115"/>
          </a:xfrm>
        </p:spPr>
        <p:txBody>
          <a:bodyPr/>
          <a:lstStyle/>
          <a:p>
            <a:r>
              <a:rPr lang="en-US" dirty="0"/>
              <a:t>Apostles -</a:t>
            </a:r>
          </a:p>
        </p:txBody>
      </p:sp>
      <p:sp>
        <p:nvSpPr>
          <p:cNvPr id="3" name="Content Placeholder 2">
            <a:extLst>
              <a:ext uri="{FF2B5EF4-FFF2-40B4-BE49-F238E27FC236}">
                <a16:creationId xmlns:a16="http://schemas.microsoft.com/office/drawing/2014/main" id="{A8F8B472-0D43-F9EC-5D34-5A494936B2F8}"/>
              </a:ext>
            </a:extLst>
          </p:cNvPr>
          <p:cNvSpPr>
            <a:spLocks noGrp="1"/>
          </p:cNvSpPr>
          <p:nvPr>
            <p:ph idx="1"/>
          </p:nvPr>
        </p:nvSpPr>
        <p:spPr>
          <a:xfrm>
            <a:off x="838200" y="1292352"/>
            <a:ext cx="10515600" cy="4884611"/>
          </a:xfrm>
        </p:spPr>
        <p:txBody>
          <a:bodyPr/>
          <a:lstStyle/>
          <a:p>
            <a:r>
              <a:rPr lang="en-US" dirty="0"/>
              <a:t>Same today as a Missionary – sent one, ambassador</a:t>
            </a:r>
          </a:p>
          <a:p>
            <a:r>
              <a:rPr lang="en-US" dirty="0"/>
              <a:t>Romans 1 – set apart to establish new churches</a:t>
            </a:r>
          </a:p>
          <a:p>
            <a:r>
              <a:rPr lang="en-US" dirty="0"/>
              <a:t> I Corinthians 15 – Paul explains that no one earns the title of an apostle – it is given by Jesus. He identifies the possibility of having “false apostles” in II Corinthians 11:13</a:t>
            </a:r>
          </a:p>
          <a:p>
            <a:r>
              <a:rPr lang="en-US" dirty="0"/>
              <a:t>Changing use of the word ”apostle” – Acts 6 : Apostles and deacons and disciples</a:t>
            </a:r>
          </a:p>
          <a:p>
            <a:r>
              <a:rPr lang="en-US" dirty="0"/>
              <a:t>Acts 15 – Council of Jerusalem: Apostles and Elders approves has the power to accept or reject; set-up church policy; decisions made by the apostles, disciples, deacons and whole church…Apostles declare final determination. Church is NOT a democracy. It is a Theocracy.</a:t>
            </a:r>
          </a:p>
        </p:txBody>
      </p:sp>
    </p:spTree>
    <p:extLst>
      <p:ext uri="{BB962C8B-B14F-4D97-AF65-F5344CB8AC3E}">
        <p14:creationId xmlns:p14="http://schemas.microsoft.com/office/powerpoint/2010/main" val="986562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17E758-8190-31E9-4191-93558E384FC9}"/>
              </a:ext>
            </a:extLst>
          </p:cNvPr>
          <p:cNvSpPr>
            <a:spLocks noGrp="1"/>
          </p:cNvSpPr>
          <p:nvPr>
            <p:ph idx="1"/>
          </p:nvPr>
        </p:nvSpPr>
        <p:spPr>
          <a:xfrm>
            <a:off x="838200" y="658368"/>
            <a:ext cx="10515600" cy="5518595"/>
          </a:xfrm>
        </p:spPr>
        <p:txBody>
          <a:bodyPr/>
          <a:lstStyle/>
          <a:p>
            <a:r>
              <a:rPr lang="en-US" dirty="0"/>
              <a:t>Matthew 10, Jesus calls the 12; these are later called Apostles to distinguish them as appointed leaders sent to establish churches</a:t>
            </a:r>
          </a:p>
          <a:p>
            <a:endParaRPr lang="en-US" dirty="0"/>
          </a:p>
          <a:p>
            <a:r>
              <a:rPr lang="en-US" dirty="0"/>
              <a:t>Philippians 2:25, we see Paul using this title “apostle” as one who is sent out to set-up churches – not as one of the original 12. Epaphroditus is called an apostle…a messenger to the Church.</a:t>
            </a:r>
          </a:p>
          <a:p>
            <a:endParaRPr lang="en-US" dirty="0"/>
          </a:p>
          <a:p>
            <a:r>
              <a:rPr lang="en-US" dirty="0"/>
              <a:t>Apostle is used two ways:</a:t>
            </a:r>
          </a:p>
          <a:p>
            <a:pPr marL="914400" lvl="1" indent="-457200">
              <a:buFont typeface="+mj-lt"/>
              <a:buAutoNum type="arabicPeriod"/>
            </a:pPr>
            <a:r>
              <a:rPr lang="en-US" dirty="0"/>
              <a:t>The original 12 Disciples – later 11 plus Paul</a:t>
            </a:r>
          </a:p>
          <a:p>
            <a:pPr marL="914400" lvl="1" indent="-457200">
              <a:buFont typeface="+mj-lt"/>
              <a:buAutoNum type="arabicPeriod"/>
            </a:pPr>
            <a:r>
              <a:rPr lang="en-US" dirty="0"/>
              <a:t>Person sent by God to set-up Churches – same as missionaries today</a:t>
            </a:r>
          </a:p>
        </p:txBody>
      </p:sp>
    </p:spTree>
    <p:extLst>
      <p:ext uri="{BB962C8B-B14F-4D97-AF65-F5344CB8AC3E}">
        <p14:creationId xmlns:p14="http://schemas.microsoft.com/office/powerpoint/2010/main" val="3189730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DCAE5-AF06-01FE-1844-F64C5C9155A6}"/>
              </a:ext>
            </a:extLst>
          </p:cNvPr>
          <p:cNvSpPr>
            <a:spLocks noGrp="1"/>
          </p:cNvSpPr>
          <p:nvPr>
            <p:ph type="title"/>
          </p:nvPr>
        </p:nvSpPr>
        <p:spPr/>
        <p:txBody>
          <a:bodyPr anchor="t"/>
          <a:lstStyle/>
          <a:p>
            <a:pPr algn="ctr"/>
            <a:r>
              <a:rPr lang="en-US" sz="3200" dirty="0"/>
              <a:t>Paul’s tone = very excited and joyful … no problem to correct!</a:t>
            </a:r>
          </a:p>
        </p:txBody>
      </p:sp>
      <p:sp>
        <p:nvSpPr>
          <p:cNvPr id="3" name="Content Placeholder 2">
            <a:extLst>
              <a:ext uri="{FF2B5EF4-FFF2-40B4-BE49-F238E27FC236}">
                <a16:creationId xmlns:a16="http://schemas.microsoft.com/office/drawing/2014/main" id="{F0589FD4-231B-5EBB-0FC7-5187997EE90B}"/>
              </a:ext>
            </a:extLst>
          </p:cNvPr>
          <p:cNvSpPr>
            <a:spLocks noGrp="1"/>
          </p:cNvSpPr>
          <p:nvPr>
            <p:ph idx="1"/>
          </p:nvPr>
        </p:nvSpPr>
        <p:spPr>
          <a:xfrm>
            <a:off x="370389" y="2222287"/>
            <a:ext cx="11667282" cy="4305835"/>
          </a:xfrm>
        </p:spPr>
        <p:txBody>
          <a:bodyPr anchor="t">
            <a:normAutofit/>
          </a:bodyPr>
          <a:lstStyle/>
          <a:p>
            <a:pPr marL="0" indent="0">
              <a:buNone/>
            </a:pPr>
            <a:r>
              <a:rPr lang="en-US" sz="3200" dirty="0"/>
              <a:t>Outline:</a:t>
            </a:r>
          </a:p>
          <a:p>
            <a:pPr marL="514350" indent="-514350">
              <a:buAutoNum type="arabicParenR"/>
            </a:pPr>
            <a:r>
              <a:rPr lang="en-US" sz="2800" dirty="0"/>
              <a:t>Greetings (1:1&amp;2)</a:t>
            </a:r>
          </a:p>
          <a:p>
            <a:pPr marL="514350" indent="-514350">
              <a:buAutoNum type="arabicParenR"/>
            </a:pPr>
            <a:r>
              <a:rPr lang="en-US" sz="2800" dirty="0"/>
              <a:t>Divine Purpose Teach the Glory and Headship of Christ (1:3-14)</a:t>
            </a:r>
          </a:p>
          <a:p>
            <a:pPr marL="514350" indent="-514350">
              <a:buAutoNum type="arabicParenR"/>
            </a:pPr>
            <a:r>
              <a:rPr lang="en-US" sz="2800" dirty="0"/>
              <a:t>Prayers that Christians would realize God’s purpose (1:15-23)</a:t>
            </a:r>
          </a:p>
          <a:p>
            <a:pPr marL="514350" indent="-514350">
              <a:buAutoNum type="arabicParenR"/>
            </a:pPr>
            <a:r>
              <a:rPr lang="en-US" sz="2800" dirty="0"/>
              <a:t>Steps towards the fulfillment of God’s purpose (</a:t>
            </a:r>
            <a:r>
              <a:rPr lang="en-US" sz="2800" dirty="0" err="1"/>
              <a:t>Chpt</a:t>
            </a:r>
            <a:r>
              <a:rPr lang="en-US" sz="2800"/>
              <a:t> 2 -3)</a:t>
            </a:r>
          </a:p>
          <a:p>
            <a:pPr marL="914400" lvl="1" indent="-514350">
              <a:buFont typeface="+mj-lt"/>
              <a:buAutoNum type="alphaLcParenR"/>
            </a:pPr>
            <a:r>
              <a:rPr lang="en-US" sz="2600"/>
              <a:t>Salvation by grace through faith (2:1-10) ***</a:t>
            </a:r>
          </a:p>
          <a:p>
            <a:pPr marL="914400" lvl="1" indent="-514350">
              <a:buFont typeface="+mj-lt"/>
              <a:buAutoNum type="alphaLcParenR"/>
            </a:pPr>
            <a:r>
              <a:rPr lang="en-US" sz="2600"/>
              <a:t>Reconciliation of Jew &amp; Gentiles through the Cross (2:11-18)</a:t>
            </a:r>
          </a:p>
        </p:txBody>
      </p:sp>
    </p:spTree>
    <p:extLst>
      <p:ext uri="{BB962C8B-B14F-4D97-AF65-F5344CB8AC3E}">
        <p14:creationId xmlns:p14="http://schemas.microsoft.com/office/powerpoint/2010/main" val="630421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8D8AF-396F-D564-C1E5-7D351EB735BB}"/>
              </a:ext>
            </a:extLst>
          </p:cNvPr>
          <p:cNvSpPr>
            <a:spLocks noGrp="1"/>
          </p:cNvSpPr>
          <p:nvPr>
            <p:ph type="title"/>
          </p:nvPr>
        </p:nvSpPr>
        <p:spPr/>
        <p:txBody>
          <a:bodyPr/>
          <a:lstStyle/>
          <a:p>
            <a:r>
              <a:rPr lang="en-US"/>
              <a:t>Ephesians  2: 8 - 10</a:t>
            </a:r>
          </a:p>
        </p:txBody>
      </p:sp>
      <p:sp>
        <p:nvSpPr>
          <p:cNvPr id="3" name="Content Placeholder 2">
            <a:extLst>
              <a:ext uri="{FF2B5EF4-FFF2-40B4-BE49-F238E27FC236}">
                <a16:creationId xmlns:a16="http://schemas.microsoft.com/office/drawing/2014/main" id="{E27C709C-D19C-1A7F-E0EF-5EF8883D6F60}"/>
              </a:ext>
            </a:extLst>
          </p:cNvPr>
          <p:cNvSpPr>
            <a:spLocks noGrp="1"/>
          </p:cNvSpPr>
          <p:nvPr>
            <p:ph idx="1"/>
          </p:nvPr>
        </p:nvSpPr>
        <p:spPr>
          <a:xfrm>
            <a:off x="838200" y="2076577"/>
            <a:ext cx="10515600" cy="4351338"/>
          </a:xfrm>
        </p:spPr>
        <p:txBody>
          <a:bodyPr>
            <a:normAutofit/>
          </a:bodyPr>
          <a:lstStyle/>
          <a:p>
            <a:r>
              <a:rPr lang="en-US" sz="3200"/>
              <a:t>For it is by grace you are saved, through faith – and this is not from yourselves, it is a gift of God</a:t>
            </a:r>
          </a:p>
          <a:p>
            <a:endParaRPr lang="en-US" sz="3200"/>
          </a:p>
          <a:p>
            <a:r>
              <a:rPr lang="en-US" sz="3200"/>
              <a:t>Not by works, so that no one can boast.</a:t>
            </a:r>
          </a:p>
          <a:p>
            <a:endParaRPr lang="en-US" sz="3200"/>
          </a:p>
          <a:p>
            <a:r>
              <a:rPr lang="en-US" sz="3200"/>
              <a:t>For we are God’s handiwork, created in Christ Jesus to do good works, which God prepared in advance for us to do.</a:t>
            </a:r>
          </a:p>
        </p:txBody>
      </p:sp>
    </p:spTree>
    <p:extLst>
      <p:ext uri="{BB962C8B-B14F-4D97-AF65-F5344CB8AC3E}">
        <p14:creationId xmlns:p14="http://schemas.microsoft.com/office/powerpoint/2010/main" val="3686162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F80AE-F596-DB3A-1ECC-FDB41BB99E7A}"/>
              </a:ext>
            </a:extLst>
          </p:cNvPr>
          <p:cNvSpPr>
            <a:spLocks noGrp="1"/>
          </p:cNvSpPr>
          <p:nvPr>
            <p:ph type="title"/>
          </p:nvPr>
        </p:nvSpPr>
        <p:spPr/>
        <p:txBody>
          <a:bodyPr/>
          <a:lstStyle/>
          <a:p>
            <a:r>
              <a:rPr lang="en-US"/>
              <a:t>Reconciled Through Christ – 2: 11…</a:t>
            </a:r>
          </a:p>
        </p:txBody>
      </p:sp>
      <p:sp>
        <p:nvSpPr>
          <p:cNvPr id="3" name="Content Placeholder 2">
            <a:extLst>
              <a:ext uri="{FF2B5EF4-FFF2-40B4-BE49-F238E27FC236}">
                <a16:creationId xmlns:a16="http://schemas.microsoft.com/office/drawing/2014/main" id="{6DA51878-E4C5-8643-3283-6CEDF9F683B6}"/>
              </a:ext>
            </a:extLst>
          </p:cNvPr>
          <p:cNvSpPr>
            <a:spLocks noGrp="1"/>
          </p:cNvSpPr>
          <p:nvPr>
            <p:ph idx="1"/>
          </p:nvPr>
        </p:nvSpPr>
        <p:spPr>
          <a:xfrm>
            <a:off x="838200" y="1690688"/>
            <a:ext cx="10515600" cy="4632960"/>
          </a:xfrm>
        </p:spPr>
        <p:txBody>
          <a:bodyPr/>
          <a:lstStyle/>
          <a:p>
            <a:r>
              <a:rPr lang="en-US"/>
              <a:t>Gentiles – uncircumcised 		Jews – circumcised</a:t>
            </a:r>
          </a:p>
          <a:p>
            <a:r>
              <a:rPr lang="en-US"/>
              <a:t>Separated and excluded		Carriers of the Covenant</a:t>
            </a:r>
          </a:p>
          <a:p>
            <a:r>
              <a:rPr lang="en-US"/>
              <a:t>Without hope				With the promise of God</a:t>
            </a:r>
          </a:p>
          <a:p>
            <a:r>
              <a:rPr lang="en-US"/>
              <a:t>BUT Now! Christ Jesus			The Messiah has come</a:t>
            </a:r>
          </a:p>
          <a:p>
            <a:r>
              <a:rPr lang="en-US"/>
              <a:t>He is our peace, Who has made the two groups one and has destroyed the barrier, the dividing wall of hostility… His purpose was to create in Himself one new humanity out of two, this making peace, and in one body reconcile both of them to God through the cross, by which He put to death their hostility… and in Him, you too are being built  together to become a dwelling in which God lives by His Spirit.</a:t>
            </a:r>
          </a:p>
          <a:p>
            <a:endParaRPr lang="en-US"/>
          </a:p>
        </p:txBody>
      </p:sp>
    </p:spTree>
    <p:extLst>
      <p:ext uri="{BB962C8B-B14F-4D97-AF65-F5344CB8AC3E}">
        <p14:creationId xmlns:p14="http://schemas.microsoft.com/office/powerpoint/2010/main" val="66945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9BB26B-F0F6-2BC7-453A-79B4EE6B124E}"/>
              </a:ext>
            </a:extLst>
          </p:cNvPr>
          <p:cNvSpPr txBox="1"/>
          <p:nvPr/>
        </p:nvSpPr>
        <p:spPr>
          <a:xfrm>
            <a:off x="511215" y="428178"/>
            <a:ext cx="11169570" cy="6001643"/>
          </a:xfrm>
          <a:prstGeom prst="rect">
            <a:avLst/>
          </a:prstGeom>
          <a:noFill/>
        </p:spPr>
        <p:txBody>
          <a:bodyPr wrap="square" rtlCol="0">
            <a:spAutoFit/>
          </a:bodyPr>
          <a:lstStyle/>
          <a:p>
            <a:r>
              <a:rPr lang="en-US" sz="2400"/>
              <a:t>4) c) Unity of Jew &amp; Gentile in One Household (2:19 – 22)</a:t>
            </a:r>
          </a:p>
          <a:p>
            <a:r>
              <a:rPr lang="en-US" sz="2400"/>
              <a:t>	d) Revelation of God’s wisdom through the Church (3:1-13)</a:t>
            </a:r>
          </a:p>
          <a:p>
            <a:r>
              <a:rPr lang="en-US" sz="2400"/>
              <a:t>	e) Prayer for deeper experience of God’s fullness (3:14-21)</a:t>
            </a:r>
          </a:p>
          <a:p>
            <a:endParaRPr lang="en-US" sz="2400"/>
          </a:p>
          <a:p>
            <a:pPr marL="514350" indent="-514350">
              <a:buAutoNum type="arabicParenR" startAt="5"/>
            </a:pPr>
            <a:r>
              <a:rPr lang="en-US" sz="2400"/>
              <a:t>Practical Ways to Fulfill God’s Purpose (</a:t>
            </a:r>
            <a:r>
              <a:rPr lang="en-US" sz="2400" err="1"/>
              <a:t>Chpt</a:t>
            </a:r>
            <a:r>
              <a:rPr lang="en-US" sz="2400"/>
              <a:t> 4:1-6:20)</a:t>
            </a:r>
          </a:p>
          <a:p>
            <a:pPr marL="971550" lvl="1" indent="-514350">
              <a:buFont typeface="+mj-lt"/>
              <a:buAutoNum type="alphaLcParenR"/>
            </a:pPr>
            <a:r>
              <a:rPr lang="en-US" sz="2400"/>
              <a:t>Unity (4:1-6)</a:t>
            </a:r>
          </a:p>
          <a:p>
            <a:pPr marL="971550" lvl="1" indent="-514350">
              <a:buFont typeface="+mj-lt"/>
              <a:buAutoNum type="alphaLcParenR"/>
            </a:pPr>
            <a:r>
              <a:rPr lang="en-US" sz="2400"/>
              <a:t>Maturity (4:7-16)</a:t>
            </a:r>
          </a:p>
          <a:p>
            <a:pPr marL="971550" lvl="1" indent="-514350">
              <a:buFont typeface="+mj-lt"/>
              <a:buAutoNum type="alphaLcParenR"/>
            </a:pPr>
            <a:r>
              <a:rPr lang="en-US" sz="2400"/>
              <a:t>Renewal of personal life (4:17-5:20)</a:t>
            </a:r>
          </a:p>
          <a:p>
            <a:pPr marL="971550" lvl="1" indent="-514350">
              <a:buFont typeface="+mj-lt"/>
              <a:buAutoNum type="alphaLcParenR"/>
            </a:pPr>
            <a:r>
              <a:rPr lang="en-US" sz="2400"/>
              <a:t>Deference (Others before self) in personal relationships (5:21- 6:9)</a:t>
            </a:r>
          </a:p>
          <a:p>
            <a:pPr marL="1371600" lvl="2" indent="-457200">
              <a:buFont typeface="Wingdings" pitchFamily="2" charset="2"/>
              <a:buChar char="Ø"/>
            </a:pPr>
            <a:r>
              <a:rPr lang="en-US" sz="2400"/>
              <a:t>Principle (5:21)</a:t>
            </a:r>
          </a:p>
          <a:p>
            <a:pPr marL="1371600" lvl="2" indent="-457200">
              <a:buFont typeface="Wingdings" pitchFamily="2" charset="2"/>
              <a:buChar char="Ø"/>
            </a:pPr>
            <a:r>
              <a:rPr lang="en-US" sz="2400"/>
              <a:t>Husbands and wives (5:22-33)</a:t>
            </a:r>
          </a:p>
          <a:p>
            <a:pPr marL="1371600" lvl="2" indent="-457200">
              <a:buFont typeface="Wingdings" pitchFamily="2" charset="2"/>
              <a:buChar char="Ø"/>
            </a:pPr>
            <a:r>
              <a:rPr lang="en-US" sz="2400"/>
              <a:t>Children and parents (6:1-4)</a:t>
            </a:r>
          </a:p>
          <a:p>
            <a:pPr marL="1371600" lvl="2" indent="-457200">
              <a:buFont typeface="Wingdings" pitchFamily="2" charset="2"/>
              <a:buChar char="Ø"/>
            </a:pPr>
            <a:r>
              <a:rPr lang="en-US" sz="2400"/>
              <a:t>Slaves and masters (6:5-9)</a:t>
            </a:r>
          </a:p>
          <a:p>
            <a:pPr lvl="2"/>
            <a:r>
              <a:rPr lang="en-US" sz="2400"/>
              <a:t>e) Strengthen for Spiritual Conflicts (6:10-20)</a:t>
            </a:r>
          </a:p>
          <a:p>
            <a:pPr lvl="2"/>
            <a:endParaRPr lang="en-US" sz="2400"/>
          </a:p>
          <a:p>
            <a:pPr lvl="2"/>
            <a:r>
              <a:rPr lang="en-US" sz="2400"/>
              <a:t>6)  Conclusion, final greetings and benediction (6:21-24)</a:t>
            </a:r>
          </a:p>
        </p:txBody>
      </p:sp>
    </p:spTree>
    <p:extLst>
      <p:ext uri="{BB962C8B-B14F-4D97-AF65-F5344CB8AC3E}">
        <p14:creationId xmlns:p14="http://schemas.microsoft.com/office/powerpoint/2010/main" val="3649255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65C0A-7D41-1FAC-07E4-F6813643273D}"/>
              </a:ext>
            </a:extLst>
          </p:cNvPr>
          <p:cNvSpPr>
            <a:spLocks noGrp="1"/>
          </p:cNvSpPr>
          <p:nvPr>
            <p:ph type="title"/>
          </p:nvPr>
        </p:nvSpPr>
        <p:spPr/>
        <p:txBody>
          <a:bodyPr/>
          <a:lstStyle/>
          <a:p>
            <a:r>
              <a:rPr lang="en-US"/>
              <a:t>Unity – Eph. 4: 1 - 6</a:t>
            </a:r>
          </a:p>
        </p:txBody>
      </p:sp>
      <p:sp>
        <p:nvSpPr>
          <p:cNvPr id="3" name="Content Placeholder 2">
            <a:extLst>
              <a:ext uri="{FF2B5EF4-FFF2-40B4-BE49-F238E27FC236}">
                <a16:creationId xmlns:a16="http://schemas.microsoft.com/office/drawing/2014/main" id="{4C5F56AD-6611-49C4-92B0-686F9CC68B97}"/>
              </a:ext>
            </a:extLst>
          </p:cNvPr>
          <p:cNvSpPr>
            <a:spLocks noGrp="1"/>
          </p:cNvSpPr>
          <p:nvPr>
            <p:ph idx="1"/>
          </p:nvPr>
        </p:nvSpPr>
        <p:spPr/>
        <p:txBody>
          <a:bodyPr/>
          <a:lstStyle/>
          <a:p>
            <a:r>
              <a:rPr lang="en-US"/>
              <a:t>I (Paul) am a prisoner of the Lord – I urge (beg) you to live a life worthy of the calling you have received.</a:t>
            </a:r>
          </a:p>
          <a:p>
            <a:r>
              <a:rPr lang="en-US"/>
              <a:t>Be completely humble and gentle; be patient, bearing with one another in love. </a:t>
            </a:r>
          </a:p>
          <a:p>
            <a:r>
              <a:rPr lang="en-US"/>
              <a:t>Make every effort to keep the unity of the Spirit  through peace</a:t>
            </a:r>
          </a:p>
          <a:p>
            <a:r>
              <a:rPr lang="en-US"/>
              <a:t>There is one body and one Spirit; one Lord; one faith; one baptism; one God and Father of all, Who is over all…</a:t>
            </a:r>
          </a:p>
          <a:p>
            <a:r>
              <a:rPr lang="en-US"/>
              <a:t>…To each of us grace has been given as Christ apportioned it.</a:t>
            </a:r>
          </a:p>
        </p:txBody>
      </p:sp>
    </p:spTree>
    <p:extLst>
      <p:ext uri="{BB962C8B-B14F-4D97-AF65-F5344CB8AC3E}">
        <p14:creationId xmlns:p14="http://schemas.microsoft.com/office/powerpoint/2010/main" val="138321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DC2F4-6B66-35A7-5566-B49804E8EE47}"/>
              </a:ext>
            </a:extLst>
          </p:cNvPr>
          <p:cNvSpPr>
            <a:spLocks noGrp="1"/>
          </p:cNvSpPr>
          <p:nvPr>
            <p:ph type="title"/>
          </p:nvPr>
        </p:nvSpPr>
        <p:spPr/>
        <p:txBody>
          <a:bodyPr/>
          <a:lstStyle/>
          <a:p>
            <a:pPr algn="ctr"/>
            <a:r>
              <a:rPr lang="en-US"/>
              <a:t>Christianity </a:t>
            </a:r>
            <a:r>
              <a:rPr lang="en-US" sz="3600"/>
              <a:t>(big picture)</a:t>
            </a:r>
          </a:p>
        </p:txBody>
      </p:sp>
      <p:sp>
        <p:nvSpPr>
          <p:cNvPr id="3" name="Content Placeholder 2">
            <a:extLst>
              <a:ext uri="{FF2B5EF4-FFF2-40B4-BE49-F238E27FC236}">
                <a16:creationId xmlns:a16="http://schemas.microsoft.com/office/drawing/2014/main" id="{A64B9DD7-49BE-FBE1-4CE8-7D88DC3DA987}"/>
              </a:ext>
            </a:extLst>
          </p:cNvPr>
          <p:cNvSpPr>
            <a:spLocks noGrp="1"/>
          </p:cNvSpPr>
          <p:nvPr>
            <p:ph idx="1"/>
          </p:nvPr>
        </p:nvSpPr>
        <p:spPr/>
        <p:txBody>
          <a:bodyPr/>
          <a:lstStyle/>
          <a:p>
            <a:r>
              <a:rPr lang="en-US"/>
              <a:t>Preaches: One God; Jesus the only Son of God; born of a virgin; died for the forgiveness of sin; rose again and returned to the Father; Jesus is returning to reign forever (new heaven and new earth); sent the Holy Spirit to live in those who have accepted Jesus as Savior.</a:t>
            </a:r>
          </a:p>
          <a:p>
            <a:endParaRPr lang="en-US"/>
          </a:p>
          <a:p>
            <a:r>
              <a:rPr lang="en-US" err="1"/>
              <a:t>catholics</a:t>
            </a:r>
            <a:r>
              <a:rPr lang="en-US"/>
              <a:t> (universal) became Catholic (300’s)	Protestants (1400’s)</a:t>
            </a:r>
          </a:p>
          <a:p>
            <a:endParaRPr lang="en-US"/>
          </a:p>
          <a:p>
            <a:r>
              <a:rPr lang="en-US"/>
              <a:t>If the Church/Denomination preaches the above…they are considered “Christian”.  If not, they are called another religion or cult.</a:t>
            </a:r>
          </a:p>
        </p:txBody>
      </p:sp>
    </p:spTree>
    <p:extLst>
      <p:ext uri="{BB962C8B-B14F-4D97-AF65-F5344CB8AC3E}">
        <p14:creationId xmlns:p14="http://schemas.microsoft.com/office/powerpoint/2010/main" val="330187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D061-56DC-BB86-8C12-5EEF8784F5B6}"/>
              </a:ext>
            </a:extLst>
          </p:cNvPr>
          <p:cNvSpPr>
            <a:spLocks noGrp="1"/>
          </p:cNvSpPr>
          <p:nvPr>
            <p:ph type="title"/>
          </p:nvPr>
        </p:nvSpPr>
        <p:spPr/>
        <p:txBody>
          <a:bodyPr/>
          <a:lstStyle/>
          <a:p>
            <a:r>
              <a:rPr lang="en-US"/>
              <a:t>Maturity – Ephesians 4: 7 - 16</a:t>
            </a:r>
          </a:p>
        </p:txBody>
      </p:sp>
      <p:sp>
        <p:nvSpPr>
          <p:cNvPr id="3" name="Content Placeholder 2">
            <a:extLst>
              <a:ext uri="{FF2B5EF4-FFF2-40B4-BE49-F238E27FC236}">
                <a16:creationId xmlns:a16="http://schemas.microsoft.com/office/drawing/2014/main" id="{90C260F1-488D-D0BA-34CC-C0D183E86758}"/>
              </a:ext>
            </a:extLst>
          </p:cNvPr>
          <p:cNvSpPr>
            <a:spLocks noGrp="1"/>
          </p:cNvSpPr>
          <p:nvPr>
            <p:ph idx="1"/>
          </p:nvPr>
        </p:nvSpPr>
        <p:spPr>
          <a:xfrm>
            <a:off x="838200" y="2141537"/>
            <a:ext cx="10515600" cy="4351338"/>
          </a:xfrm>
        </p:spPr>
        <p:txBody>
          <a:bodyPr/>
          <a:lstStyle/>
          <a:p>
            <a:pPr marL="0" indent="0">
              <a:buNone/>
            </a:pPr>
            <a:r>
              <a:rPr lang="en-US" sz="4000"/>
              <a:t>“So Christ Himself gave the apostles, the prophets, the evangelists, the pastors and teachers to equip His people for works of service, so that the body of Christ may be built up until we all reach unity in faith and in the knowledge of the Son of God and become mature, attaining to the whole measure of the fullness of Christ.”</a:t>
            </a:r>
          </a:p>
          <a:p>
            <a:pPr marL="0" indent="0">
              <a:buNone/>
            </a:pPr>
            <a:endParaRPr lang="en-US"/>
          </a:p>
        </p:txBody>
      </p:sp>
    </p:spTree>
    <p:extLst>
      <p:ext uri="{BB962C8B-B14F-4D97-AF65-F5344CB8AC3E}">
        <p14:creationId xmlns:p14="http://schemas.microsoft.com/office/powerpoint/2010/main" val="3254646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F5F29-511B-941B-8AD4-C2BA7B45E01E}"/>
              </a:ext>
            </a:extLst>
          </p:cNvPr>
          <p:cNvSpPr>
            <a:spLocks noGrp="1"/>
          </p:cNvSpPr>
          <p:nvPr>
            <p:ph type="title"/>
          </p:nvPr>
        </p:nvSpPr>
        <p:spPr>
          <a:xfrm>
            <a:off x="838200" y="267589"/>
            <a:ext cx="10515600" cy="1012571"/>
          </a:xfrm>
        </p:spPr>
        <p:txBody>
          <a:bodyPr/>
          <a:lstStyle/>
          <a:p>
            <a:r>
              <a:rPr lang="en-US"/>
              <a:t>Purpose:   Eph 4: 12 - 14</a:t>
            </a:r>
          </a:p>
        </p:txBody>
      </p:sp>
      <p:sp>
        <p:nvSpPr>
          <p:cNvPr id="3" name="Content Placeholder 2">
            <a:extLst>
              <a:ext uri="{FF2B5EF4-FFF2-40B4-BE49-F238E27FC236}">
                <a16:creationId xmlns:a16="http://schemas.microsoft.com/office/drawing/2014/main" id="{ED6ACE94-7CBD-30CF-950B-70BFAFEF8EA3}"/>
              </a:ext>
            </a:extLst>
          </p:cNvPr>
          <p:cNvSpPr>
            <a:spLocks noGrp="1"/>
          </p:cNvSpPr>
          <p:nvPr>
            <p:ph idx="1"/>
          </p:nvPr>
        </p:nvSpPr>
        <p:spPr>
          <a:xfrm>
            <a:off x="728472" y="1280160"/>
            <a:ext cx="10515600" cy="5310251"/>
          </a:xfrm>
        </p:spPr>
        <p:txBody>
          <a:bodyPr/>
          <a:lstStyle/>
          <a:p>
            <a:r>
              <a:rPr lang="en-US"/>
              <a:t>To equip His people for works of service – so the body of Christ may be built up</a:t>
            </a:r>
          </a:p>
          <a:p>
            <a:endParaRPr lang="en-US"/>
          </a:p>
          <a:p>
            <a:r>
              <a:rPr lang="en-US"/>
              <a:t>Built up until we all reach unity in faith and in the knowledge of the Son of God and become mature</a:t>
            </a:r>
          </a:p>
          <a:p>
            <a:endParaRPr lang="en-US"/>
          </a:p>
          <a:p>
            <a:r>
              <a:rPr lang="en-US"/>
              <a:t>Attaining to the whole measure of the fullness of Christ…no longer infants, tossed back and forth by … every wind of teaching and by … people in their deceitful scheming.</a:t>
            </a:r>
          </a:p>
          <a:p>
            <a:endParaRPr lang="en-US"/>
          </a:p>
          <a:p>
            <a:pPr algn="ctr"/>
            <a:r>
              <a:rPr lang="en-US" sz="3600"/>
              <a:t>He gave…</a:t>
            </a:r>
          </a:p>
        </p:txBody>
      </p:sp>
    </p:spTree>
    <p:extLst>
      <p:ext uri="{BB962C8B-B14F-4D97-AF65-F5344CB8AC3E}">
        <p14:creationId xmlns:p14="http://schemas.microsoft.com/office/powerpoint/2010/main" val="18523372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69</TotalTime>
  <Words>1071</Words>
  <Application>Microsoft Macintosh PowerPoint</Application>
  <PresentationFormat>Widescreen</PresentationFormat>
  <Paragraphs>81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Eph. 4  Part 2</vt:lpstr>
      <vt:lpstr>Paul’s tone = very excited and joyful … no problem to correct!</vt:lpstr>
      <vt:lpstr>Ephesians  2: 8 - 10</vt:lpstr>
      <vt:lpstr>Reconciled Through Christ – 2: 11…</vt:lpstr>
      <vt:lpstr>PowerPoint Presentation</vt:lpstr>
      <vt:lpstr>Unity – Eph. 4: 1 - 6</vt:lpstr>
      <vt:lpstr>Christianity (big picture)</vt:lpstr>
      <vt:lpstr>Maturity – Ephesians 4: 7 - 16</vt:lpstr>
      <vt:lpstr>Purpose:   Eph 4: 12 - 14</vt:lpstr>
      <vt:lpstr>Apostles </vt:lpstr>
      <vt:lpstr>Apostles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 4  Part 2</dc:title>
  <dc:creator>Smith, JoAnn L.</dc:creator>
  <cp:lastModifiedBy>Smith, JoAnn L.</cp:lastModifiedBy>
  <cp:revision>2</cp:revision>
  <dcterms:created xsi:type="dcterms:W3CDTF">2022-10-12T18:45:39Z</dcterms:created>
  <dcterms:modified xsi:type="dcterms:W3CDTF">2022-10-12T19:55:07Z</dcterms:modified>
</cp:coreProperties>
</file>