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7" r:id="rId3"/>
    <p:sldId id="268" r:id="rId4"/>
    <p:sldId id="269" r:id="rId5"/>
    <p:sldId id="270" r:id="rId6"/>
    <p:sldId id="271" r:id="rId7"/>
    <p:sldId id="272" r:id="rId8"/>
    <p:sldId id="273" r:id="rId9"/>
    <p:sldId id="27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75"/>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820805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1575E-8F42-3347-A9B2-EB1AD2502841}" type="datetimeFigureOut">
              <a:rPr lang="en-US" smtClean="0"/>
              <a:t>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706617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1797413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11286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434004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4288488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2271532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240609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4029714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18066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146614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F1575E-8F42-3347-A9B2-EB1AD2502841}" type="datetimeFigureOut">
              <a:rPr lang="en-US" smtClean="0"/>
              <a:t>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307699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F1575E-8F42-3347-A9B2-EB1AD2502841}" type="datetimeFigureOut">
              <a:rPr lang="en-US" smtClean="0"/>
              <a:t>11/4/22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77393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2161742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19464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AF1575E-8F42-3347-A9B2-EB1AD2502841}" type="datetimeFigureOut">
              <a:rPr lang="en-US" smtClean="0"/>
              <a:t>11/4/22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3257781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1575E-8F42-3347-A9B2-EB1AD2502841}" type="datetimeFigureOut">
              <a:rPr lang="en-US" smtClean="0"/>
              <a:t>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CE20E8-BAD9-D340-86DC-B2C5E7289ACE}" type="slidenum">
              <a:rPr lang="en-US" smtClean="0"/>
              <a:t>‹#›</a:t>
            </a:fld>
            <a:endParaRPr lang="en-US" dirty="0"/>
          </a:p>
        </p:txBody>
      </p:sp>
    </p:spTree>
    <p:extLst>
      <p:ext uri="{BB962C8B-B14F-4D97-AF65-F5344CB8AC3E}">
        <p14:creationId xmlns:p14="http://schemas.microsoft.com/office/powerpoint/2010/main" val="2772932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F1575E-8F42-3347-A9B2-EB1AD2502841}" type="datetimeFigureOut">
              <a:rPr lang="en-US" smtClean="0"/>
              <a:t>11/4/22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8CE20E8-BAD9-D340-86DC-B2C5E7289ACE}" type="slidenum">
              <a:rPr lang="en-US" smtClean="0"/>
              <a:t>‹#›</a:t>
            </a:fld>
            <a:endParaRPr lang="en-US" dirty="0"/>
          </a:p>
        </p:txBody>
      </p:sp>
    </p:spTree>
    <p:extLst>
      <p:ext uri="{BB962C8B-B14F-4D97-AF65-F5344CB8AC3E}">
        <p14:creationId xmlns:p14="http://schemas.microsoft.com/office/powerpoint/2010/main" val="4938633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C4571-CD20-2503-807B-ACEE16DD0BDB}"/>
              </a:ext>
            </a:extLst>
          </p:cNvPr>
          <p:cNvSpPr>
            <a:spLocks noGrp="1"/>
          </p:cNvSpPr>
          <p:nvPr>
            <p:ph type="ctrTitle"/>
          </p:nvPr>
        </p:nvSpPr>
        <p:spPr>
          <a:xfrm>
            <a:off x="486138" y="1447800"/>
            <a:ext cx="11030672" cy="3329581"/>
          </a:xfrm>
        </p:spPr>
        <p:txBody>
          <a:bodyPr/>
          <a:lstStyle/>
          <a:p>
            <a:pPr algn="ctr"/>
            <a:r>
              <a:rPr lang="en-US" dirty="0"/>
              <a:t>Huh? </a:t>
            </a:r>
            <a:br>
              <a:rPr lang="en-US" dirty="0"/>
            </a:br>
            <a:r>
              <a:rPr lang="en-US" dirty="0"/>
              <a:t>“Eat My Flesh and Drink My Blood”???</a:t>
            </a:r>
          </a:p>
        </p:txBody>
      </p:sp>
      <p:sp>
        <p:nvSpPr>
          <p:cNvPr id="3" name="Subtitle 2">
            <a:extLst>
              <a:ext uri="{FF2B5EF4-FFF2-40B4-BE49-F238E27FC236}">
                <a16:creationId xmlns:a16="http://schemas.microsoft.com/office/drawing/2014/main" id="{789B7F76-4072-1C96-685E-07616BC3CF44}"/>
              </a:ext>
            </a:extLst>
          </p:cNvPr>
          <p:cNvSpPr>
            <a:spLocks noGrp="1"/>
          </p:cNvSpPr>
          <p:nvPr>
            <p:ph type="subTitle" idx="1"/>
          </p:nvPr>
        </p:nvSpPr>
        <p:spPr>
          <a:xfrm>
            <a:off x="1154954" y="4777379"/>
            <a:ext cx="10060913" cy="1206731"/>
          </a:xfrm>
        </p:spPr>
        <p:txBody>
          <a:bodyPr>
            <a:normAutofit/>
          </a:bodyPr>
          <a:lstStyle/>
          <a:p>
            <a:pPr algn="ctr"/>
            <a:r>
              <a:rPr lang="en-US" sz="3200" dirty="0">
                <a:solidFill>
                  <a:schemeClr val="tx1"/>
                </a:solidFill>
              </a:rPr>
              <a:t>John 6: 35 – 68	Jesus, the Bread of Life</a:t>
            </a:r>
          </a:p>
          <a:p>
            <a:pPr algn="ctr"/>
            <a:r>
              <a:rPr lang="en-US" sz="2800" dirty="0">
                <a:solidFill>
                  <a:schemeClr val="tx1"/>
                </a:solidFill>
              </a:rPr>
              <a:t>Part 2</a:t>
            </a:r>
          </a:p>
        </p:txBody>
      </p:sp>
    </p:spTree>
    <p:extLst>
      <p:ext uri="{BB962C8B-B14F-4D97-AF65-F5344CB8AC3E}">
        <p14:creationId xmlns:p14="http://schemas.microsoft.com/office/powerpoint/2010/main" val="1845026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566ADE-C99A-7680-2B11-4DE520C7635C}"/>
              </a:ext>
            </a:extLst>
          </p:cNvPr>
          <p:cNvSpPr>
            <a:spLocks noGrp="1"/>
          </p:cNvSpPr>
          <p:nvPr>
            <p:ph idx="1"/>
          </p:nvPr>
        </p:nvSpPr>
        <p:spPr>
          <a:xfrm>
            <a:off x="685801" y="682907"/>
            <a:ext cx="10842584" cy="5694744"/>
          </a:xfrm>
        </p:spPr>
        <p:txBody>
          <a:bodyPr anchor="t">
            <a:normAutofit fontScale="92500"/>
          </a:bodyPr>
          <a:lstStyle/>
          <a:p>
            <a:pPr marL="0" indent="0">
              <a:buNone/>
            </a:pPr>
            <a:r>
              <a:rPr lang="en-US" sz="2800" dirty="0"/>
              <a:t>Review: Jesus just fed the 5,000 and walked on water</a:t>
            </a:r>
            <a:endParaRPr lang="en-US" sz="3200" dirty="0"/>
          </a:p>
          <a:p>
            <a:r>
              <a:rPr lang="en-US" sz="3200" dirty="0"/>
              <a:t>“What sign will you give us so we can believe?...Moses gave us manna from heaven”…</a:t>
            </a:r>
          </a:p>
          <a:p>
            <a:pPr marL="0" indent="0">
              <a:buNone/>
            </a:pPr>
            <a:endParaRPr lang="en-US" sz="3200" dirty="0"/>
          </a:p>
          <a:p>
            <a:r>
              <a:rPr lang="en-US" sz="3200" dirty="0"/>
              <a:t>Jesus replied, “…it is not Moses who has given you the bread from heaven, but it is my Father who gives you the true bread from heaven. For the bread of God is the bread that comes down from heaven and gives life to the world.”</a:t>
            </a:r>
          </a:p>
          <a:p>
            <a:pPr marL="0" indent="0">
              <a:buNone/>
            </a:pPr>
            <a:endParaRPr lang="en-US" sz="3200" dirty="0"/>
          </a:p>
          <a:p>
            <a:r>
              <a:rPr lang="en-US" sz="3200" dirty="0"/>
              <a:t>Then Jesus declared, “I am the Bread of Life…” (v. 35)</a:t>
            </a:r>
          </a:p>
        </p:txBody>
      </p:sp>
    </p:spTree>
    <p:extLst>
      <p:ext uri="{BB962C8B-B14F-4D97-AF65-F5344CB8AC3E}">
        <p14:creationId xmlns:p14="http://schemas.microsoft.com/office/powerpoint/2010/main" val="3747606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A37C72-F822-E0A5-BF1E-23D33F6EE9D6}"/>
              </a:ext>
            </a:extLst>
          </p:cNvPr>
          <p:cNvSpPr>
            <a:spLocks noGrp="1"/>
          </p:cNvSpPr>
          <p:nvPr>
            <p:ph idx="1"/>
          </p:nvPr>
        </p:nvSpPr>
        <p:spPr>
          <a:xfrm>
            <a:off x="763930" y="532436"/>
            <a:ext cx="10625560" cy="5715964"/>
          </a:xfrm>
        </p:spPr>
        <p:txBody>
          <a:bodyPr>
            <a:normAutofit/>
          </a:bodyPr>
          <a:lstStyle/>
          <a:p>
            <a:r>
              <a:rPr lang="en-US" sz="2800" dirty="0"/>
              <a:t>V40  “For My Father’s will is that everyone who looks to the Son and believes in Him shall have eternal life, and I will raise them up at the last day.”</a:t>
            </a:r>
          </a:p>
          <a:p>
            <a:endParaRPr lang="en-US" sz="2800" dirty="0"/>
          </a:p>
          <a:p>
            <a:r>
              <a:rPr lang="en-US" sz="2800" dirty="0"/>
              <a:t>V41  The leaders started grumbling…</a:t>
            </a:r>
          </a:p>
          <a:p>
            <a:endParaRPr lang="en-US" sz="2800" dirty="0"/>
          </a:p>
          <a:p>
            <a:r>
              <a:rPr lang="en-US" sz="2800" dirty="0"/>
              <a:t>Vv42 – 48 Jesus said, “Stop your grumbling… no one has seen the Father except the One Who is from God… I am the Bread of Life…your ancestors ate manna yet they died…</a:t>
            </a:r>
          </a:p>
        </p:txBody>
      </p:sp>
    </p:spTree>
    <p:extLst>
      <p:ext uri="{BB962C8B-B14F-4D97-AF65-F5344CB8AC3E}">
        <p14:creationId xmlns:p14="http://schemas.microsoft.com/office/powerpoint/2010/main" val="5350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17B44E-67E4-C9B8-95D7-7E1BCBF908AF}"/>
              </a:ext>
            </a:extLst>
          </p:cNvPr>
          <p:cNvSpPr>
            <a:spLocks noGrp="1"/>
          </p:cNvSpPr>
          <p:nvPr>
            <p:ph idx="1"/>
          </p:nvPr>
        </p:nvSpPr>
        <p:spPr>
          <a:xfrm>
            <a:off x="1103312" y="625034"/>
            <a:ext cx="10182004" cy="5623366"/>
          </a:xfrm>
        </p:spPr>
        <p:txBody>
          <a:bodyPr>
            <a:normAutofit/>
          </a:bodyPr>
          <a:lstStyle/>
          <a:p>
            <a:r>
              <a:rPr lang="en-US" sz="3200" dirty="0"/>
              <a:t>V50-51 “But here is the bread that comes down from heaven, which anyone may eat and not die. I am the living bread that came down from heaven. Whoever eats this bread will live forever. This bread is My flesh, which I give for the life of the world.”</a:t>
            </a:r>
          </a:p>
          <a:p>
            <a:endParaRPr lang="en-US" sz="3200" dirty="0"/>
          </a:p>
          <a:p>
            <a:r>
              <a:rPr lang="en-US" sz="3200" dirty="0"/>
              <a:t>V52 </a:t>
            </a:r>
            <a:r>
              <a:rPr lang="en-US" sz="3200" dirty="0" err="1"/>
              <a:t>Huhh</a:t>
            </a:r>
            <a:r>
              <a:rPr lang="en-US" sz="3200" dirty="0"/>
              <a:t>? Eat His flesh and drink His blood?</a:t>
            </a:r>
          </a:p>
          <a:p>
            <a:endParaRPr lang="en-US" sz="3200" dirty="0"/>
          </a:p>
          <a:p>
            <a:r>
              <a:rPr lang="en-US" sz="3200" dirty="0"/>
              <a:t>To understand this better – let’s look at the OT</a:t>
            </a:r>
          </a:p>
        </p:txBody>
      </p:sp>
    </p:spTree>
    <p:extLst>
      <p:ext uri="{BB962C8B-B14F-4D97-AF65-F5344CB8AC3E}">
        <p14:creationId xmlns:p14="http://schemas.microsoft.com/office/powerpoint/2010/main" val="186274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834A1-A081-16E4-1615-B5B86518F996}"/>
              </a:ext>
            </a:extLst>
          </p:cNvPr>
          <p:cNvSpPr>
            <a:spLocks noGrp="1"/>
          </p:cNvSpPr>
          <p:nvPr>
            <p:ph type="title"/>
          </p:nvPr>
        </p:nvSpPr>
        <p:spPr>
          <a:xfrm>
            <a:off x="646111" y="452719"/>
            <a:ext cx="9852127" cy="727900"/>
          </a:xfrm>
        </p:spPr>
        <p:txBody>
          <a:bodyPr/>
          <a:lstStyle/>
          <a:p>
            <a:r>
              <a:rPr lang="en-US" sz="3200"/>
              <a:t>Old Testament (OT): Exodus 25 and Leviticus 24</a:t>
            </a:r>
          </a:p>
        </p:txBody>
      </p:sp>
      <p:sp>
        <p:nvSpPr>
          <p:cNvPr id="3" name="Content Placeholder 2">
            <a:extLst>
              <a:ext uri="{FF2B5EF4-FFF2-40B4-BE49-F238E27FC236}">
                <a16:creationId xmlns:a16="http://schemas.microsoft.com/office/drawing/2014/main" id="{EFF7B71A-F8F0-C315-AD9C-CE48B7E07BE7}"/>
              </a:ext>
            </a:extLst>
          </p:cNvPr>
          <p:cNvSpPr>
            <a:spLocks noGrp="1"/>
          </p:cNvSpPr>
          <p:nvPr>
            <p:ph idx="1"/>
          </p:nvPr>
        </p:nvSpPr>
        <p:spPr>
          <a:xfrm>
            <a:off x="532436" y="1307940"/>
            <a:ext cx="11042248" cy="4940460"/>
          </a:xfrm>
        </p:spPr>
        <p:txBody>
          <a:bodyPr>
            <a:normAutofit/>
          </a:bodyPr>
          <a:lstStyle/>
          <a:p>
            <a:r>
              <a:rPr lang="en-US" sz="2800"/>
              <a:t>The Bread of His Presence (Shewbread)</a:t>
            </a:r>
          </a:p>
          <a:p>
            <a:r>
              <a:rPr lang="en-US" sz="2800"/>
              <a:t>On a special table in the Holy of Holies; staked in 2 piles of 6 breads each; possibly 11 </a:t>
            </a:r>
            <a:r>
              <a:rPr lang="en-US" sz="2800" err="1"/>
              <a:t>lbs</a:t>
            </a:r>
            <a:r>
              <a:rPr lang="en-US" sz="2800"/>
              <a:t> each; unleavened; fresh bread brought in every Sabbath; priests ate the bread being replaced. (That was the bread David ate in I Sam 21 – preview of Jesus.)</a:t>
            </a:r>
          </a:p>
          <a:p>
            <a:r>
              <a:rPr lang="en-US" sz="2800"/>
              <a:t>Symbolic of God being the resource for all of life; bread was the primary sustenance of life/food; the bread was always there as a testimony of thanksgiving for God’s </a:t>
            </a:r>
            <a:r>
              <a:rPr lang="en-US" sz="2800" err="1"/>
              <a:t>neverending</a:t>
            </a:r>
            <a:r>
              <a:rPr lang="en-US" sz="2800"/>
              <a:t> provision and source of life</a:t>
            </a:r>
          </a:p>
        </p:txBody>
      </p:sp>
    </p:spTree>
    <p:extLst>
      <p:ext uri="{BB962C8B-B14F-4D97-AF65-F5344CB8AC3E}">
        <p14:creationId xmlns:p14="http://schemas.microsoft.com/office/powerpoint/2010/main" val="1252341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D136D1-3E32-D1DC-66FA-EBED5F927140}"/>
              </a:ext>
            </a:extLst>
          </p:cNvPr>
          <p:cNvSpPr>
            <a:spLocks noGrp="1"/>
          </p:cNvSpPr>
          <p:nvPr>
            <p:ph idx="1"/>
          </p:nvPr>
        </p:nvSpPr>
        <p:spPr>
          <a:xfrm>
            <a:off x="601884" y="706056"/>
            <a:ext cx="11169569" cy="5542343"/>
          </a:xfrm>
        </p:spPr>
        <p:txBody>
          <a:bodyPr>
            <a:normAutofit/>
          </a:bodyPr>
          <a:lstStyle/>
          <a:p>
            <a:r>
              <a:rPr lang="en-US" sz="2800" dirty="0"/>
              <a:t>Breaking bread together symbolic of intimate relationships – you don’t dine with total strangers! </a:t>
            </a:r>
          </a:p>
          <a:p>
            <a:endParaRPr lang="en-US" sz="2800" dirty="0"/>
          </a:p>
          <a:p>
            <a:r>
              <a:rPr lang="en-US" sz="2800" dirty="0"/>
              <a:t>Exodus 24 – After giving Israel the 10 Commandments and Laws, God told Moses to gather the 12 Tribe leaders and go to the Mountain for a feast together in His presence symbolically sealing their relationship to each other and to the Lord.</a:t>
            </a:r>
          </a:p>
          <a:p>
            <a:r>
              <a:rPr lang="en-US" sz="2800" dirty="0"/>
              <a:t>Again, this was called the Bread of His presence… interesting…sprinkled with frankincense (symbolic of worship, holiness and righteousness).</a:t>
            </a:r>
          </a:p>
        </p:txBody>
      </p:sp>
    </p:spTree>
    <p:extLst>
      <p:ext uri="{BB962C8B-B14F-4D97-AF65-F5344CB8AC3E}">
        <p14:creationId xmlns:p14="http://schemas.microsoft.com/office/powerpoint/2010/main" val="2928141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B07D1A-D0D4-AD5C-C5B3-BACCFC230FF1}"/>
              </a:ext>
            </a:extLst>
          </p:cNvPr>
          <p:cNvSpPr>
            <a:spLocks noGrp="1"/>
          </p:cNvSpPr>
          <p:nvPr>
            <p:ph idx="1"/>
          </p:nvPr>
        </p:nvSpPr>
        <p:spPr>
          <a:xfrm>
            <a:off x="914400" y="532436"/>
            <a:ext cx="10695008" cy="5715964"/>
          </a:xfrm>
        </p:spPr>
        <p:txBody>
          <a:bodyPr>
            <a:normAutofit/>
          </a:bodyPr>
          <a:lstStyle/>
          <a:p>
            <a:r>
              <a:rPr lang="en-US" sz="2800" dirty="0"/>
              <a:t>Many disciples who followed Jesus – left…</a:t>
            </a:r>
          </a:p>
          <a:p>
            <a:endParaRPr lang="en-US" sz="2800" dirty="0"/>
          </a:p>
          <a:p>
            <a:r>
              <a:rPr lang="en-US" sz="2800" dirty="0"/>
              <a:t>Jesus turns to the 12 and asks, “Does this offend you?... The Spirit gives life (v63); the flesh counts for nothing…the words I have spoken to you – they are full of the Spirit and life…”</a:t>
            </a:r>
          </a:p>
          <a:p>
            <a:endParaRPr lang="en-US" sz="2800" dirty="0"/>
          </a:p>
          <a:p>
            <a:r>
              <a:rPr lang="en-US" sz="2800" dirty="0"/>
              <a:t>V67 “You do not want to leave too, do you?” Jesus asked the 12 disciples.</a:t>
            </a:r>
          </a:p>
          <a:p>
            <a:endParaRPr lang="en-US" sz="2800" dirty="0"/>
          </a:p>
          <a:p>
            <a:r>
              <a:rPr lang="en-US" sz="2800" dirty="0"/>
              <a:t>Peter responds</a:t>
            </a:r>
          </a:p>
        </p:txBody>
      </p:sp>
    </p:spTree>
    <p:extLst>
      <p:ext uri="{BB962C8B-B14F-4D97-AF65-F5344CB8AC3E}">
        <p14:creationId xmlns:p14="http://schemas.microsoft.com/office/powerpoint/2010/main" val="2439891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0FBC67-BF2C-F227-4E85-1422CDCE5696}"/>
              </a:ext>
            </a:extLst>
          </p:cNvPr>
          <p:cNvSpPr>
            <a:spLocks noGrp="1"/>
          </p:cNvSpPr>
          <p:nvPr>
            <p:ph idx="1"/>
          </p:nvPr>
        </p:nvSpPr>
        <p:spPr>
          <a:xfrm>
            <a:off x="1103312" y="694482"/>
            <a:ext cx="10286177" cy="5553918"/>
          </a:xfrm>
        </p:spPr>
        <p:txBody>
          <a:bodyPr>
            <a:normAutofit/>
          </a:bodyPr>
          <a:lstStyle/>
          <a:p>
            <a:r>
              <a:rPr lang="en-US" sz="4000" dirty="0"/>
              <a:t>“Lord, to whom shall we go? You have the words of eternal life. We have come to believe and to know that you are the Holy One.”</a:t>
            </a:r>
          </a:p>
          <a:p>
            <a:endParaRPr lang="en-US" sz="4000" dirty="0"/>
          </a:p>
          <a:p>
            <a:r>
              <a:rPr lang="en-US" sz="4000" dirty="0"/>
              <a:t>Do you believe?</a:t>
            </a:r>
          </a:p>
        </p:txBody>
      </p:sp>
    </p:spTree>
    <p:extLst>
      <p:ext uri="{BB962C8B-B14F-4D97-AF65-F5344CB8AC3E}">
        <p14:creationId xmlns:p14="http://schemas.microsoft.com/office/powerpoint/2010/main" val="1644040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1A2AC5-7623-CF25-31AD-FD04911790AC}"/>
              </a:ext>
            </a:extLst>
          </p:cNvPr>
          <p:cNvSpPr>
            <a:spLocks noGrp="1"/>
          </p:cNvSpPr>
          <p:nvPr>
            <p:ph idx="1"/>
          </p:nvPr>
        </p:nvSpPr>
        <p:spPr>
          <a:xfrm>
            <a:off x="1103312" y="648182"/>
            <a:ext cx="8946541" cy="5600217"/>
          </a:xfrm>
        </p:spPr>
        <p:txBody>
          <a:bodyPr anchor="ctr">
            <a:normAutofit/>
          </a:bodyPr>
          <a:lstStyle/>
          <a:p>
            <a:pPr marL="0" indent="0" algn="ctr">
              <a:buNone/>
            </a:pPr>
            <a:r>
              <a:rPr lang="en-US" sz="4400" dirty="0"/>
              <a:t>Communion</a:t>
            </a:r>
          </a:p>
        </p:txBody>
      </p:sp>
    </p:spTree>
    <p:extLst>
      <p:ext uri="{BB962C8B-B14F-4D97-AF65-F5344CB8AC3E}">
        <p14:creationId xmlns:p14="http://schemas.microsoft.com/office/powerpoint/2010/main" val="14296848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{7E80CD1D-1257-A341-9696-95E7986DF5D6}tf10001062</Template>
  <TotalTime>60</TotalTime>
  <Words>590</Words>
  <Application>Microsoft Macintosh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Ion</vt:lpstr>
      <vt:lpstr>Huh?  “Eat My Flesh and Drink My Blood”???</vt:lpstr>
      <vt:lpstr>PowerPoint Presentation</vt:lpstr>
      <vt:lpstr>PowerPoint Presentation</vt:lpstr>
      <vt:lpstr>PowerPoint Presentation</vt:lpstr>
      <vt:lpstr>Old Testament (OT): Exodus 25 and Leviticus 24</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Huh?  “Eat My Flesh and Drink My Blood”???</dc:title>
  <dc:creator>Smith, JoAnn L.</dc:creator>
  <cp:lastModifiedBy>Smith, JoAnn L.</cp:lastModifiedBy>
  <cp:revision>1</cp:revision>
  <dcterms:created xsi:type="dcterms:W3CDTF">2022-11-04T22:55:26Z</dcterms:created>
  <dcterms:modified xsi:type="dcterms:W3CDTF">2022-11-04T23:56:00Z</dcterms:modified>
</cp:coreProperties>
</file>