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57"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781"/>
  </p:normalViewPr>
  <p:slideViewPr>
    <p:cSldViewPr snapToGrid="0">
      <p:cViewPr>
        <p:scale>
          <a:sx n="118" d="100"/>
          <a:sy n="118" d="100"/>
        </p:scale>
        <p:origin x="36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351C-A313-D720-99BF-F9E777749D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16565D-1919-45B0-655C-8A5AFF16E4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A21569-C40D-3F26-23CF-7C752FB3A349}"/>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63F6FFA4-1712-D81A-04A9-31142408D54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8FE7E8-1930-B3E6-EBBA-B26FBE9798D8}"/>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170670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01986-1631-499E-BEC6-0753986B4C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4AE415-BFC1-87F4-309F-BA9FAC35F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194560-D33C-C6C1-E9FC-C9640BD71711}"/>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0835EAB4-3CA0-3DA5-47C8-4EE21E26516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70F42ED-5C8C-389B-D5E9-085865EA8F24}"/>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73748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916C0-7B4F-C97C-4469-7276C3DE6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016F26-5269-7A22-4987-89C72E1740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1C890F-30D6-7D27-5DEB-9374D52DEDAD}"/>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C404FB87-C8DC-1B47-3105-1D480FA8D3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E470D6-91B3-DE7F-295A-D325A56C710F}"/>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205946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42A0E-A0A5-5B72-EC65-2EC4956104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7D1B6-CD93-94F6-7736-4A2EAC8945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A751F-1F1A-8049-349E-F091A16DBCE4}"/>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63F94402-6A79-F7F2-90C4-3690B5247C5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E080685-55B2-9313-D852-FD54821128C4}"/>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406024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5C64-B598-344B-6A45-338BC319BC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7FF760-241C-674B-301A-993510DDC6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290109-9889-9D41-2AE2-62FF90E12F09}"/>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E81BA1B6-D226-CB0F-5504-619DB8B919C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843765-8DE6-E11B-C359-6C89B7C6992A}"/>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344159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2EFE-4F27-A5C5-E687-4CB93B611E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62149E-CC0E-6CAD-288C-7BE9AF6854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D2B473-D263-ADE9-2AEB-0015DF9DC2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E021F1-DC59-154C-ECD3-C1A178E63D54}"/>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6" name="Footer Placeholder 5">
            <a:extLst>
              <a:ext uri="{FF2B5EF4-FFF2-40B4-BE49-F238E27FC236}">
                <a16:creationId xmlns:a16="http://schemas.microsoft.com/office/drawing/2014/main" id="{1B31EFFB-CAA8-3027-DDC8-8CE7A87FD3C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D43EE9-5D2A-765A-2038-CAE0D316FED0}"/>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933991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29FE6-53C2-DBD9-6EE8-8D15F3E1CD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614DE8-88F6-1AC5-F618-91B84C19B5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EEADB2-1483-2CC4-9E0D-F65411080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F7F313-75E4-B7EC-39AB-08EDF7B844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2C7FA-D68C-243A-4987-714FD46E6B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00C190-776B-7424-08E8-CC8F52B44D34}"/>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8" name="Footer Placeholder 7">
            <a:extLst>
              <a:ext uri="{FF2B5EF4-FFF2-40B4-BE49-F238E27FC236}">
                <a16:creationId xmlns:a16="http://schemas.microsoft.com/office/drawing/2014/main" id="{B5FA9C0A-210F-7946-0FBD-673226300B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2F48EF-5647-FAF2-1712-F8B87B34D759}"/>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125742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D7439-DEB6-2D3E-35FF-DDA4CD46F2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D2616-68FE-407A-A046-33E2FC7D8438}"/>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4" name="Footer Placeholder 3">
            <a:extLst>
              <a:ext uri="{FF2B5EF4-FFF2-40B4-BE49-F238E27FC236}">
                <a16:creationId xmlns:a16="http://schemas.microsoft.com/office/drawing/2014/main" id="{407E17B3-94EA-0243-EBFA-EC0009ABA4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6CE2C20-9B1E-DEB0-459C-A056981082DC}"/>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324807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25CF2-224F-969D-D844-EAE02A9722AD}"/>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3" name="Footer Placeholder 2">
            <a:extLst>
              <a:ext uri="{FF2B5EF4-FFF2-40B4-BE49-F238E27FC236}">
                <a16:creationId xmlns:a16="http://schemas.microsoft.com/office/drawing/2014/main" id="{D37B4DAA-E42E-BC8D-D15C-7292CC1466B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62760DC-74D0-AB7F-68A5-5BA7FAF2EA49}"/>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301129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DCB4D-913B-5BAB-3784-46219C8513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B24314-14D2-9F4B-2BB6-8391303190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2E0AC5-B1B8-9BB8-B93D-FE6E21EEC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21081D-91E9-5A28-A555-130D7B60905A}"/>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6" name="Footer Placeholder 5">
            <a:extLst>
              <a:ext uri="{FF2B5EF4-FFF2-40B4-BE49-F238E27FC236}">
                <a16:creationId xmlns:a16="http://schemas.microsoft.com/office/drawing/2014/main" id="{6C138895-99EB-8969-B308-A1C5913816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25F221A-E04A-9ECE-2BFD-AFC333A612CB}"/>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3229711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6013-9374-E4FC-5CAD-4512DFE22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2609B-950F-BC14-A246-7C2412D0BB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EA3BD4-0DE2-734D-6DE6-E2520438FE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CA5E9D-74D2-C07F-FA3F-B885286A0DEB}"/>
              </a:ext>
            </a:extLst>
          </p:cNvPr>
          <p:cNvSpPr>
            <a:spLocks noGrp="1"/>
          </p:cNvSpPr>
          <p:nvPr>
            <p:ph type="dt" sz="half" idx="10"/>
          </p:nvPr>
        </p:nvSpPr>
        <p:spPr/>
        <p:txBody>
          <a:bodyPr/>
          <a:lstStyle/>
          <a:p>
            <a:fld id="{2753F273-2ED6-614E-8E73-8644DB5B51CD}" type="datetimeFigureOut">
              <a:rPr lang="en-US" smtClean="0"/>
              <a:t>11/18/22</a:t>
            </a:fld>
            <a:endParaRPr lang="en-US" dirty="0"/>
          </a:p>
        </p:txBody>
      </p:sp>
      <p:sp>
        <p:nvSpPr>
          <p:cNvPr id="6" name="Footer Placeholder 5">
            <a:extLst>
              <a:ext uri="{FF2B5EF4-FFF2-40B4-BE49-F238E27FC236}">
                <a16:creationId xmlns:a16="http://schemas.microsoft.com/office/drawing/2014/main" id="{1B9ECB7E-A6E3-C97E-CBA9-748AEA0442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EA8E08A-CCF5-AB57-D64E-29138537CAA9}"/>
              </a:ext>
            </a:extLst>
          </p:cNvPr>
          <p:cNvSpPr>
            <a:spLocks noGrp="1"/>
          </p:cNvSpPr>
          <p:nvPr>
            <p:ph type="sldNum" sz="quarter" idx="12"/>
          </p:nvPr>
        </p:nvSpPr>
        <p:spPr/>
        <p:txBody>
          <a:bodyPr/>
          <a:lstStyle/>
          <a:p>
            <a:fld id="{897D7EE6-A11B-264E-A32E-5A660CD4875E}" type="slidenum">
              <a:rPr lang="en-US" smtClean="0"/>
              <a:t>‹#›</a:t>
            </a:fld>
            <a:endParaRPr lang="en-US" dirty="0"/>
          </a:p>
        </p:txBody>
      </p:sp>
    </p:spTree>
    <p:extLst>
      <p:ext uri="{BB962C8B-B14F-4D97-AF65-F5344CB8AC3E}">
        <p14:creationId xmlns:p14="http://schemas.microsoft.com/office/powerpoint/2010/main" val="800946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D8105A-D6FC-8E9F-AC02-723F7FE48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D61BBF-517A-6C90-2016-19142A8B65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8AB57E-992A-2199-4297-FB2F524974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53F273-2ED6-614E-8E73-8644DB5B51CD}" type="datetimeFigureOut">
              <a:rPr lang="en-US" smtClean="0"/>
              <a:t>11/18/22</a:t>
            </a:fld>
            <a:endParaRPr lang="en-US" dirty="0"/>
          </a:p>
        </p:txBody>
      </p:sp>
      <p:sp>
        <p:nvSpPr>
          <p:cNvPr id="5" name="Footer Placeholder 4">
            <a:extLst>
              <a:ext uri="{FF2B5EF4-FFF2-40B4-BE49-F238E27FC236}">
                <a16:creationId xmlns:a16="http://schemas.microsoft.com/office/drawing/2014/main" id="{080CD0F6-A966-B28C-30A7-38B6735C41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B19FB96-48BB-EB73-10BC-CE1D91246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7D7EE6-A11B-264E-A32E-5A660CD4875E}" type="slidenum">
              <a:rPr lang="en-US" smtClean="0"/>
              <a:t>‹#›</a:t>
            </a:fld>
            <a:endParaRPr lang="en-US" dirty="0"/>
          </a:p>
        </p:txBody>
      </p:sp>
    </p:spTree>
    <p:extLst>
      <p:ext uri="{BB962C8B-B14F-4D97-AF65-F5344CB8AC3E}">
        <p14:creationId xmlns:p14="http://schemas.microsoft.com/office/powerpoint/2010/main" val="316838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82181-B688-27EB-A976-0D2A6B7B4EBE}"/>
              </a:ext>
            </a:extLst>
          </p:cNvPr>
          <p:cNvSpPr>
            <a:spLocks noGrp="1"/>
          </p:cNvSpPr>
          <p:nvPr>
            <p:ph type="ctrTitle"/>
          </p:nvPr>
        </p:nvSpPr>
        <p:spPr/>
        <p:txBody>
          <a:bodyPr/>
          <a:lstStyle/>
          <a:p>
            <a:r>
              <a:rPr lang="en-US" dirty="0"/>
              <a:t>I Am the Gate</a:t>
            </a:r>
          </a:p>
        </p:txBody>
      </p:sp>
      <p:sp>
        <p:nvSpPr>
          <p:cNvPr id="3" name="Subtitle 2">
            <a:extLst>
              <a:ext uri="{FF2B5EF4-FFF2-40B4-BE49-F238E27FC236}">
                <a16:creationId xmlns:a16="http://schemas.microsoft.com/office/drawing/2014/main" id="{0645A8CD-CF92-72B2-ED07-951D07D193A6}"/>
              </a:ext>
            </a:extLst>
          </p:cNvPr>
          <p:cNvSpPr>
            <a:spLocks noGrp="1"/>
          </p:cNvSpPr>
          <p:nvPr>
            <p:ph type="subTitle" idx="1"/>
          </p:nvPr>
        </p:nvSpPr>
        <p:spPr/>
        <p:txBody>
          <a:bodyPr>
            <a:normAutofit/>
          </a:bodyPr>
          <a:lstStyle/>
          <a:p>
            <a:r>
              <a:rPr lang="en-US" sz="2800" dirty="0"/>
              <a:t>John 10: 1 – 10 </a:t>
            </a:r>
          </a:p>
        </p:txBody>
      </p:sp>
    </p:spTree>
    <p:extLst>
      <p:ext uri="{BB962C8B-B14F-4D97-AF65-F5344CB8AC3E}">
        <p14:creationId xmlns:p14="http://schemas.microsoft.com/office/powerpoint/2010/main" val="306785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73AC7-9A4D-B5E9-85F5-91316B12FBC0}"/>
              </a:ext>
            </a:extLst>
          </p:cNvPr>
          <p:cNvSpPr>
            <a:spLocks noGrp="1"/>
          </p:cNvSpPr>
          <p:nvPr>
            <p:ph type="title"/>
          </p:nvPr>
        </p:nvSpPr>
        <p:spPr/>
        <p:txBody>
          <a:bodyPr anchor="t">
            <a:normAutofit/>
          </a:bodyPr>
          <a:lstStyle/>
          <a:p>
            <a:r>
              <a:rPr lang="en-US" sz="3200" dirty="0"/>
              <a:t>Today:</a:t>
            </a:r>
          </a:p>
        </p:txBody>
      </p:sp>
      <p:pic>
        <p:nvPicPr>
          <p:cNvPr id="1026" name="Picture 2">
            <a:extLst>
              <a:ext uri="{FF2B5EF4-FFF2-40B4-BE49-F238E27FC236}">
                <a16:creationId xmlns:a16="http://schemas.microsoft.com/office/drawing/2014/main" id="{609DADA8-D64C-A986-485F-8523D006636D}"/>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3471" r="39218" b="2249"/>
          <a:stretch/>
        </p:blipFill>
        <p:spPr bwMode="auto">
          <a:xfrm rot="16200000" flipH="1" flipV="1">
            <a:off x="3793047" y="-1024672"/>
            <a:ext cx="4845393" cy="10276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45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E120-403E-7567-3792-F344104A3950}"/>
              </a:ext>
            </a:extLst>
          </p:cNvPr>
          <p:cNvSpPr>
            <a:spLocks noGrp="1"/>
          </p:cNvSpPr>
          <p:nvPr>
            <p:ph type="title"/>
          </p:nvPr>
        </p:nvSpPr>
        <p:spPr/>
        <p:txBody>
          <a:bodyPr/>
          <a:lstStyle/>
          <a:p>
            <a:pPr algn="ctr"/>
            <a:r>
              <a:rPr lang="en-US" dirty="0"/>
              <a:t>12 Gates of the Book of Revelation:</a:t>
            </a:r>
          </a:p>
        </p:txBody>
      </p:sp>
      <p:pic>
        <p:nvPicPr>
          <p:cNvPr id="9" name="Content Placeholder 8">
            <a:extLst>
              <a:ext uri="{FF2B5EF4-FFF2-40B4-BE49-F238E27FC236}">
                <a16:creationId xmlns:a16="http://schemas.microsoft.com/office/drawing/2014/main" id="{5B8A969D-E369-69C9-7E0A-6D6C7885FA53}"/>
              </a:ext>
            </a:extLst>
          </p:cNvPr>
          <p:cNvPicPr>
            <a:picLocks noGrp="1" noChangeAspect="1"/>
          </p:cNvPicPr>
          <p:nvPr>
            <p:ph idx="1"/>
          </p:nvPr>
        </p:nvPicPr>
        <p:blipFill>
          <a:blip r:embed="rId2"/>
          <a:stretch>
            <a:fillRect/>
          </a:stretch>
        </p:blipFill>
        <p:spPr>
          <a:xfrm>
            <a:off x="1730829" y="1611087"/>
            <a:ext cx="9056914" cy="5094514"/>
          </a:xfrm>
        </p:spPr>
      </p:pic>
    </p:spTree>
    <p:extLst>
      <p:ext uri="{BB962C8B-B14F-4D97-AF65-F5344CB8AC3E}">
        <p14:creationId xmlns:p14="http://schemas.microsoft.com/office/powerpoint/2010/main" val="377824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9AAB81-5E4C-0582-E2E0-3EF85648E839}"/>
              </a:ext>
            </a:extLst>
          </p:cNvPr>
          <p:cNvSpPr>
            <a:spLocks noGrp="1"/>
          </p:cNvSpPr>
          <p:nvPr>
            <p:ph idx="1"/>
          </p:nvPr>
        </p:nvSpPr>
        <p:spPr>
          <a:xfrm>
            <a:off x="838200" y="674914"/>
            <a:ext cx="10515600" cy="5502049"/>
          </a:xfrm>
        </p:spPr>
        <p:txBody>
          <a:bodyPr anchor="ctr">
            <a:normAutofit/>
          </a:bodyPr>
          <a:lstStyle/>
          <a:p>
            <a:pPr marL="0" indent="0" algn="ctr">
              <a:buNone/>
            </a:pPr>
            <a:r>
              <a:rPr lang="en-US" sz="3600" dirty="0"/>
              <a:t>And Jesus said, “I am the gate” (John 10)</a:t>
            </a:r>
          </a:p>
          <a:p>
            <a:pPr marL="0" indent="0" algn="ctr">
              <a:buNone/>
            </a:pPr>
            <a:r>
              <a:rPr lang="en-US" sz="3600" dirty="0"/>
              <a:t>And Jesus said, “I am the way (gate) and the truth and the life. No one comes to the Father except through Me.” (John 14: 6)</a:t>
            </a:r>
          </a:p>
          <a:p>
            <a:pPr marL="0" indent="0" algn="ctr">
              <a:buNone/>
            </a:pPr>
            <a:r>
              <a:rPr lang="en-US" sz="3600" dirty="0"/>
              <a:t>He calls you by name…</a:t>
            </a:r>
          </a:p>
        </p:txBody>
      </p:sp>
    </p:spTree>
    <p:extLst>
      <p:ext uri="{BB962C8B-B14F-4D97-AF65-F5344CB8AC3E}">
        <p14:creationId xmlns:p14="http://schemas.microsoft.com/office/powerpoint/2010/main" val="196846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0112FB-F528-0E6C-24A6-5A3FD713115F}"/>
              </a:ext>
            </a:extLst>
          </p:cNvPr>
          <p:cNvSpPr>
            <a:spLocks noGrp="1"/>
          </p:cNvSpPr>
          <p:nvPr>
            <p:ph type="title"/>
          </p:nvPr>
        </p:nvSpPr>
        <p:spPr>
          <a:xfrm>
            <a:off x="722453" y="284104"/>
            <a:ext cx="10515600" cy="618722"/>
          </a:xfrm>
        </p:spPr>
        <p:txBody>
          <a:bodyPr>
            <a:normAutofit fontScale="90000"/>
          </a:bodyPr>
          <a:lstStyle/>
          <a:p>
            <a:r>
              <a:rPr lang="en-US" dirty="0"/>
              <a:t>John 10: 1 - 10</a:t>
            </a:r>
          </a:p>
        </p:txBody>
      </p:sp>
      <p:sp>
        <p:nvSpPr>
          <p:cNvPr id="6" name="Content Placeholder 5">
            <a:extLst>
              <a:ext uri="{FF2B5EF4-FFF2-40B4-BE49-F238E27FC236}">
                <a16:creationId xmlns:a16="http://schemas.microsoft.com/office/drawing/2014/main" id="{67B54728-8E50-0104-CBD1-32CD1F9AB543}"/>
              </a:ext>
            </a:extLst>
          </p:cNvPr>
          <p:cNvSpPr>
            <a:spLocks noGrp="1"/>
          </p:cNvSpPr>
          <p:nvPr>
            <p:ph idx="1"/>
          </p:nvPr>
        </p:nvSpPr>
        <p:spPr>
          <a:xfrm>
            <a:off x="838200" y="1192192"/>
            <a:ext cx="10515600" cy="5197033"/>
          </a:xfrm>
        </p:spPr>
        <p:txBody>
          <a:bodyPr/>
          <a:lstStyle/>
          <a:p>
            <a:r>
              <a:rPr lang="en-US" dirty="0"/>
              <a:t>“Verily, verily, I tell you Pharisees, anyone who does not enter the sheep pen by the gate, but climbs in by some other way, is a thief and a robber. </a:t>
            </a:r>
          </a:p>
          <a:p>
            <a:endParaRPr lang="en-US" dirty="0"/>
          </a:p>
          <a:p>
            <a:r>
              <a:rPr lang="en-US" dirty="0"/>
              <a:t>The one who enters by the gate is the shepherd of the sheep.</a:t>
            </a:r>
          </a:p>
          <a:p>
            <a:endParaRPr lang="en-US" dirty="0"/>
          </a:p>
          <a:p>
            <a:r>
              <a:rPr lang="en-US" dirty="0"/>
              <a:t>The gatekeeper opens the gate for him (shepherd), and the sheep listen to his voice. He calls his sheep by name and they listen to Him.</a:t>
            </a:r>
          </a:p>
          <a:p>
            <a:endParaRPr lang="en-US" dirty="0"/>
          </a:p>
          <a:p>
            <a:r>
              <a:rPr lang="en-US" dirty="0"/>
              <a:t>When he has brought out all of his own, he goes ahead of them, and his sheep follow him because they know his voice.</a:t>
            </a:r>
          </a:p>
        </p:txBody>
      </p:sp>
    </p:spTree>
    <p:extLst>
      <p:ext uri="{BB962C8B-B14F-4D97-AF65-F5344CB8AC3E}">
        <p14:creationId xmlns:p14="http://schemas.microsoft.com/office/powerpoint/2010/main" val="203553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7F4F65-3F4F-ED39-9B5B-83D2D1449610}"/>
              </a:ext>
            </a:extLst>
          </p:cNvPr>
          <p:cNvSpPr>
            <a:spLocks noGrp="1"/>
          </p:cNvSpPr>
          <p:nvPr>
            <p:ph idx="1"/>
          </p:nvPr>
        </p:nvSpPr>
        <p:spPr>
          <a:xfrm>
            <a:off x="838200" y="636608"/>
            <a:ext cx="10515600" cy="5540355"/>
          </a:xfrm>
        </p:spPr>
        <p:txBody>
          <a:bodyPr/>
          <a:lstStyle/>
          <a:p>
            <a:r>
              <a:rPr lang="en-US" dirty="0"/>
              <a:t>But they will never follow a stranger; in fact, they will run away from him (the stranger) because they do not recognize a stranger’s voice.</a:t>
            </a:r>
          </a:p>
          <a:p>
            <a:endParaRPr lang="en-US" dirty="0"/>
          </a:p>
          <a:p>
            <a:r>
              <a:rPr lang="en-US" dirty="0"/>
              <a:t>…the Pharisees did not understand…</a:t>
            </a:r>
          </a:p>
          <a:p>
            <a:endParaRPr lang="en-US" dirty="0"/>
          </a:p>
          <a:p>
            <a:r>
              <a:rPr lang="en-US" sz="3600" dirty="0"/>
              <a:t>Jesus said again, “ …I am the gate for the sheep… I am the gate, whoever enters through Me will be saved. They will come in and go out and find pasture. The thief comes only to steal and kill and destroy; I have come that they may have life and have it more fully.”</a:t>
            </a:r>
          </a:p>
        </p:txBody>
      </p:sp>
    </p:spTree>
    <p:extLst>
      <p:ext uri="{BB962C8B-B14F-4D97-AF65-F5344CB8AC3E}">
        <p14:creationId xmlns:p14="http://schemas.microsoft.com/office/powerpoint/2010/main" val="49316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CC0C8-1A1F-F361-AD52-8E0EDA269D09}"/>
              </a:ext>
            </a:extLst>
          </p:cNvPr>
          <p:cNvSpPr>
            <a:spLocks noGrp="1"/>
          </p:cNvSpPr>
          <p:nvPr>
            <p:ph type="title"/>
          </p:nvPr>
        </p:nvSpPr>
        <p:spPr/>
        <p:txBody>
          <a:bodyPr anchor="t">
            <a:normAutofit/>
          </a:bodyPr>
          <a:lstStyle/>
          <a:p>
            <a:r>
              <a:rPr lang="en-US" sz="3200" dirty="0"/>
              <a:t>Gate: (grk) Defined as where you enter or exit, can be a movable structure or a permanent attachment on a wall.</a:t>
            </a:r>
          </a:p>
        </p:txBody>
      </p:sp>
      <p:pic>
        <p:nvPicPr>
          <p:cNvPr id="6" name="Content Placeholder 5">
            <a:extLst>
              <a:ext uri="{FF2B5EF4-FFF2-40B4-BE49-F238E27FC236}">
                <a16:creationId xmlns:a16="http://schemas.microsoft.com/office/drawing/2014/main" id="{E20F2582-D305-FBBB-FA31-910E4976AE4F}"/>
              </a:ext>
            </a:extLst>
          </p:cNvPr>
          <p:cNvPicPr>
            <a:picLocks noGrp="1" noChangeAspect="1"/>
          </p:cNvPicPr>
          <p:nvPr>
            <p:ph sz="half" idx="1"/>
          </p:nvPr>
        </p:nvPicPr>
        <p:blipFill>
          <a:blip r:embed="rId2"/>
          <a:stretch>
            <a:fillRect/>
          </a:stretch>
        </p:blipFill>
        <p:spPr>
          <a:xfrm>
            <a:off x="462988" y="2581938"/>
            <a:ext cx="5011838" cy="2958306"/>
          </a:xfrm>
        </p:spPr>
      </p:pic>
      <p:pic>
        <p:nvPicPr>
          <p:cNvPr id="7" name="Content Placeholder 6">
            <a:extLst>
              <a:ext uri="{FF2B5EF4-FFF2-40B4-BE49-F238E27FC236}">
                <a16:creationId xmlns:a16="http://schemas.microsoft.com/office/drawing/2014/main" id="{47C083E1-AB2C-CE3C-D70C-DECDD78D0639}"/>
              </a:ext>
            </a:extLst>
          </p:cNvPr>
          <p:cNvPicPr>
            <a:picLocks noGrp="1" noChangeAspect="1"/>
          </p:cNvPicPr>
          <p:nvPr>
            <p:ph sz="half" idx="2"/>
          </p:nvPr>
        </p:nvPicPr>
        <p:blipFill>
          <a:blip r:embed="rId3"/>
          <a:stretch>
            <a:fillRect/>
          </a:stretch>
        </p:blipFill>
        <p:spPr>
          <a:xfrm>
            <a:off x="5850038" y="1690688"/>
            <a:ext cx="5503762" cy="4304998"/>
          </a:xfrm>
        </p:spPr>
      </p:pic>
      <p:sp>
        <p:nvSpPr>
          <p:cNvPr id="8" name="TextBox 7">
            <a:extLst>
              <a:ext uri="{FF2B5EF4-FFF2-40B4-BE49-F238E27FC236}">
                <a16:creationId xmlns:a16="http://schemas.microsoft.com/office/drawing/2014/main" id="{B5113F99-3EE4-4611-DD38-2174CAF0F0A6}"/>
              </a:ext>
            </a:extLst>
          </p:cNvPr>
          <p:cNvSpPr txBox="1"/>
          <p:nvPr/>
        </p:nvSpPr>
        <p:spPr>
          <a:xfrm>
            <a:off x="729206" y="5626354"/>
            <a:ext cx="4745620" cy="369332"/>
          </a:xfrm>
          <a:prstGeom prst="rect">
            <a:avLst/>
          </a:prstGeom>
          <a:noFill/>
        </p:spPr>
        <p:txBody>
          <a:bodyPr wrap="square" rtlCol="0">
            <a:spAutoFit/>
          </a:bodyPr>
          <a:lstStyle/>
          <a:p>
            <a:r>
              <a:rPr lang="en-US" dirty="0"/>
              <a:t>Movable gates in the Temple used today</a:t>
            </a:r>
          </a:p>
        </p:txBody>
      </p:sp>
      <p:sp>
        <p:nvSpPr>
          <p:cNvPr id="9" name="TextBox 8">
            <a:extLst>
              <a:ext uri="{FF2B5EF4-FFF2-40B4-BE49-F238E27FC236}">
                <a16:creationId xmlns:a16="http://schemas.microsoft.com/office/drawing/2014/main" id="{C1551EE3-271D-4E7A-C180-2AD4E606DAA4}"/>
              </a:ext>
            </a:extLst>
          </p:cNvPr>
          <p:cNvSpPr txBox="1"/>
          <p:nvPr/>
        </p:nvSpPr>
        <p:spPr>
          <a:xfrm>
            <a:off x="5960962" y="6134582"/>
            <a:ext cx="5392838" cy="369332"/>
          </a:xfrm>
          <a:prstGeom prst="rect">
            <a:avLst/>
          </a:prstGeom>
          <a:noFill/>
        </p:spPr>
        <p:txBody>
          <a:bodyPr wrap="square" rtlCol="0">
            <a:spAutoFit/>
          </a:bodyPr>
          <a:lstStyle/>
          <a:p>
            <a:r>
              <a:rPr lang="en-US" dirty="0"/>
              <a:t>The Golden Gate – gate into old Jerusalem</a:t>
            </a:r>
          </a:p>
        </p:txBody>
      </p:sp>
    </p:spTree>
    <p:extLst>
      <p:ext uri="{BB962C8B-B14F-4D97-AF65-F5344CB8AC3E}">
        <p14:creationId xmlns:p14="http://schemas.microsoft.com/office/powerpoint/2010/main" val="300639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897AD-04F0-EC83-2422-6C7D8F3887A0}"/>
              </a:ext>
            </a:extLst>
          </p:cNvPr>
          <p:cNvSpPr>
            <a:spLocks noGrp="1"/>
          </p:cNvSpPr>
          <p:nvPr>
            <p:ph type="title"/>
          </p:nvPr>
        </p:nvSpPr>
        <p:spPr>
          <a:xfrm>
            <a:off x="838200" y="365125"/>
            <a:ext cx="10515600" cy="827067"/>
          </a:xfrm>
        </p:spPr>
        <p:txBody>
          <a:bodyPr/>
          <a:lstStyle/>
          <a:p>
            <a:r>
              <a:rPr lang="en-US" dirty="0"/>
              <a:t>Biblical uses for their gates:</a:t>
            </a:r>
          </a:p>
        </p:txBody>
      </p:sp>
      <p:sp>
        <p:nvSpPr>
          <p:cNvPr id="6" name="Content Placeholder 5">
            <a:extLst>
              <a:ext uri="{FF2B5EF4-FFF2-40B4-BE49-F238E27FC236}">
                <a16:creationId xmlns:a16="http://schemas.microsoft.com/office/drawing/2014/main" id="{8804C692-5844-D742-11EE-4C62623F0E00}"/>
              </a:ext>
            </a:extLst>
          </p:cNvPr>
          <p:cNvSpPr>
            <a:spLocks noGrp="1"/>
          </p:cNvSpPr>
          <p:nvPr>
            <p:ph idx="1"/>
          </p:nvPr>
        </p:nvSpPr>
        <p:spPr>
          <a:xfrm>
            <a:off x="936172" y="2173967"/>
            <a:ext cx="10515600" cy="3541032"/>
          </a:xfrm>
        </p:spPr>
        <p:txBody>
          <a:bodyPr/>
          <a:lstStyle/>
          <a:p>
            <a:pPr marL="0" indent="0">
              <a:buNone/>
            </a:pPr>
            <a:r>
              <a:rPr lang="en-US" dirty="0"/>
              <a:t>City leaders would gather together on “bleachers” to: </a:t>
            </a:r>
          </a:p>
          <a:p>
            <a:endParaRPr lang="en-US" dirty="0"/>
          </a:p>
          <a:p>
            <a:r>
              <a:rPr lang="en-US" dirty="0"/>
              <a:t>Complete Financial Transactions = Gen 23 Abraham &amp; Mt. Hebron</a:t>
            </a:r>
          </a:p>
          <a:p>
            <a:r>
              <a:rPr lang="en-US" dirty="0"/>
              <a:t>Arrange Marriages = Ruth 4</a:t>
            </a:r>
          </a:p>
          <a:p>
            <a:r>
              <a:rPr lang="en-US" dirty="0"/>
              <a:t>King’s Public Appeal to Israelis = II Samuel 18</a:t>
            </a:r>
          </a:p>
          <a:p>
            <a:r>
              <a:rPr lang="en-US" dirty="0"/>
              <a:t>Settle Arguments = Amos 5</a:t>
            </a:r>
          </a:p>
        </p:txBody>
      </p:sp>
    </p:spTree>
    <p:extLst>
      <p:ext uri="{BB962C8B-B14F-4D97-AF65-F5344CB8AC3E}">
        <p14:creationId xmlns:p14="http://schemas.microsoft.com/office/powerpoint/2010/main" val="97881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B3BF9-2ECA-F137-C264-27DB4C2C9044}"/>
              </a:ext>
            </a:extLst>
          </p:cNvPr>
          <p:cNvSpPr>
            <a:spLocks noGrp="1"/>
          </p:cNvSpPr>
          <p:nvPr>
            <p:ph type="title"/>
          </p:nvPr>
        </p:nvSpPr>
        <p:spPr/>
        <p:txBody>
          <a:bodyPr anchor="t">
            <a:normAutofit fontScale="90000"/>
          </a:bodyPr>
          <a:lstStyle/>
          <a:p>
            <a:r>
              <a:rPr lang="en-US" sz="3200" dirty="0"/>
              <a:t>Solomon’s Temple: only 3 gates were mentioned and Babylon destroyed the Temple in 586 </a:t>
            </a:r>
            <a:r>
              <a:rPr lang="en-US" sz="3200" dirty="0" err="1"/>
              <a:t>bc</a:t>
            </a:r>
            <a:r>
              <a:rPr lang="en-US" sz="3200" dirty="0"/>
              <a:t>. The most detailed record of Jerusalem gates is in </a:t>
            </a:r>
            <a:r>
              <a:rPr lang="en-US" sz="3200" b="1" dirty="0"/>
              <a:t>Nehemiah 3</a:t>
            </a:r>
            <a:r>
              <a:rPr lang="en-US" sz="3200" dirty="0"/>
              <a:t> – rebuilding of the wall - 10 gates.</a:t>
            </a:r>
          </a:p>
        </p:txBody>
      </p:sp>
      <p:sp>
        <p:nvSpPr>
          <p:cNvPr id="3" name="Content Placeholder 2">
            <a:extLst>
              <a:ext uri="{FF2B5EF4-FFF2-40B4-BE49-F238E27FC236}">
                <a16:creationId xmlns:a16="http://schemas.microsoft.com/office/drawing/2014/main" id="{4A28DF14-6C75-F3DA-5BC1-AC930FEDA3F2}"/>
              </a:ext>
            </a:extLst>
          </p:cNvPr>
          <p:cNvSpPr>
            <a:spLocks noGrp="1"/>
          </p:cNvSpPr>
          <p:nvPr>
            <p:ph idx="1"/>
          </p:nvPr>
        </p:nvSpPr>
        <p:spPr>
          <a:xfrm>
            <a:off x="838200" y="2141537"/>
            <a:ext cx="10515600" cy="4351338"/>
          </a:xfrm>
        </p:spPr>
        <p:txBody>
          <a:bodyPr/>
          <a:lstStyle/>
          <a:p>
            <a:pPr marL="514350" indent="-514350">
              <a:buFont typeface="+mj-lt"/>
              <a:buAutoNum type="arabicPeriod"/>
            </a:pPr>
            <a:r>
              <a:rPr lang="en-US" dirty="0"/>
              <a:t>V1 	</a:t>
            </a:r>
            <a:r>
              <a:rPr lang="en-US" u="sng" dirty="0"/>
              <a:t>Sheep gate </a:t>
            </a:r>
            <a:r>
              <a:rPr lang="en-US" dirty="0"/>
              <a:t>= at the NE corner of the wall, used to bring the animal sacrifices to the priests to prepare them for the sacrifices also near the Pool of </a:t>
            </a:r>
            <a:r>
              <a:rPr lang="en-US" dirty="0" err="1"/>
              <a:t>Bethseda</a:t>
            </a:r>
            <a:r>
              <a:rPr lang="en-US" dirty="0"/>
              <a:t> (John 5:2)</a:t>
            </a:r>
          </a:p>
          <a:p>
            <a:pPr marL="514350" indent="-514350">
              <a:buFont typeface="+mj-lt"/>
              <a:buAutoNum type="arabicPeriod"/>
            </a:pPr>
            <a:r>
              <a:rPr lang="en-US" dirty="0"/>
              <a:t>V3 &amp; 32	</a:t>
            </a:r>
            <a:r>
              <a:rPr lang="en-US" u="sng" dirty="0"/>
              <a:t>Fish gate</a:t>
            </a:r>
            <a:r>
              <a:rPr lang="en-US" dirty="0"/>
              <a:t> = a main entrance to Jerusalem and to the coasts. Today it is known as the Damascus gate. Called Fish gate because this is where the fishermen brought their catch from both Galilee and Tyre.</a:t>
            </a:r>
          </a:p>
          <a:p>
            <a:pPr marL="514350" indent="-514350">
              <a:buFont typeface="+mj-lt"/>
              <a:buAutoNum type="arabicPeriod"/>
            </a:pPr>
            <a:r>
              <a:rPr lang="en-US" dirty="0"/>
              <a:t>V6 	</a:t>
            </a:r>
            <a:r>
              <a:rPr lang="en-US" u="sng" dirty="0"/>
              <a:t>Old gate</a:t>
            </a:r>
            <a:r>
              <a:rPr lang="en-US" dirty="0"/>
              <a:t> = at the NW corner, the oldest gate leading into Jerusalem or “the City of Salem”</a:t>
            </a:r>
          </a:p>
          <a:p>
            <a:pPr marL="514350" indent="-514350">
              <a:buFont typeface="+mj-lt"/>
              <a:buAutoNum type="arabicPeriod"/>
            </a:pPr>
            <a:endParaRPr lang="en-US" dirty="0"/>
          </a:p>
        </p:txBody>
      </p:sp>
    </p:spTree>
    <p:extLst>
      <p:ext uri="{BB962C8B-B14F-4D97-AF65-F5344CB8AC3E}">
        <p14:creationId xmlns:p14="http://schemas.microsoft.com/office/powerpoint/2010/main" val="2700040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8B6D62-7B2D-B185-41E6-29CD9E32B115}"/>
              </a:ext>
            </a:extLst>
          </p:cNvPr>
          <p:cNvSpPr>
            <a:spLocks noGrp="1"/>
          </p:cNvSpPr>
          <p:nvPr>
            <p:ph idx="1"/>
          </p:nvPr>
        </p:nvSpPr>
        <p:spPr>
          <a:xfrm>
            <a:off x="576943" y="696686"/>
            <a:ext cx="10907486" cy="5747657"/>
          </a:xfrm>
        </p:spPr>
        <p:txBody>
          <a:bodyPr>
            <a:normAutofit lnSpcReduction="10000"/>
          </a:bodyPr>
          <a:lstStyle/>
          <a:p>
            <a:pPr marL="514350" indent="-514350">
              <a:buAutoNum type="arabicPeriod" startAt="4"/>
            </a:pPr>
            <a:r>
              <a:rPr lang="en-US" dirty="0"/>
              <a:t>V13	</a:t>
            </a:r>
            <a:r>
              <a:rPr lang="en-US" u="sng" dirty="0"/>
              <a:t>Valley gate</a:t>
            </a:r>
            <a:r>
              <a:rPr lang="en-US" dirty="0"/>
              <a:t> = Western section where Nehemiah started his tour around the city wall (Nehemiah 2 &amp; 3) and met with the city leaders.</a:t>
            </a:r>
          </a:p>
          <a:p>
            <a:pPr marL="514350" indent="-514350">
              <a:buAutoNum type="arabicPeriod" startAt="4"/>
            </a:pPr>
            <a:endParaRPr lang="en-US" dirty="0"/>
          </a:p>
          <a:p>
            <a:pPr marL="514350" indent="-514350">
              <a:buAutoNum type="arabicPeriod" startAt="4"/>
            </a:pPr>
            <a:r>
              <a:rPr lang="en-US" dirty="0"/>
              <a:t>V14	</a:t>
            </a:r>
            <a:r>
              <a:rPr lang="en-US" u="sng" dirty="0"/>
              <a:t>Dung gate</a:t>
            </a:r>
            <a:r>
              <a:rPr lang="en-US" dirty="0"/>
              <a:t> = Southern section, this was the “city dump”</a:t>
            </a:r>
          </a:p>
          <a:p>
            <a:pPr marL="514350" indent="-514350">
              <a:buAutoNum type="arabicPeriod" startAt="4"/>
            </a:pPr>
            <a:endParaRPr lang="en-US" dirty="0"/>
          </a:p>
          <a:p>
            <a:pPr marL="514350" indent="-514350">
              <a:buAutoNum type="arabicPeriod" startAt="4"/>
            </a:pPr>
            <a:r>
              <a:rPr lang="en-US" dirty="0"/>
              <a:t>V15	</a:t>
            </a:r>
            <a:r>
              <a:rPr lang="en-US" u="sng" dirty="0"/>
              <a:t>Fountain gate</a:t>
            </a:r>
            <a:r>
              <a:rPr lang="en-US" dirty="0"/>
              <a:t> = NE of the Dung gate, near the pool of Siloam, by the King’s garden, watered from Gihon Springs, Jesus healing the blind man and sent him to the pool of Siloam (John 9: 7).</a:t>
            </a:r>
          </a:p>
          <a:p>
            <a:pPr marL="514350" indent="-514350">
              <a:buAutoNum type="arabicPeriod" startAt="4"/>
            </a:pPr>
            <a:endParaRPr lang="en-US" dirty="0"/>
          </a:p>
          <a:p>
            <a:pPr marL="514350" indent="-514350">
              <a:buAutoNum type="arabicPeriod" startAt="4"/>
            </a:pPr>
            <a:r>
              <a:rPr lang="en-US" dirty="0"/>
              <a:t>V26	</a:t>
            </a:r>
            <a:r>
              <a:rPr lang="en-US" u="sng" dirty="0"/>
              <a:t>Water gate</a:t>
            </a:r>
            <a:r>
              <a:rPr lang="en-US" dirty="0"/>
              <a:t> = part of the palace and Temple complex, led to Jerusalem’s water supply (Gihon Springs), also the place where Nehemiah and Ezra read the Laws after over 70 years of captivity</a:t>
            </a:r>
          </a:p>
        </p:txBody>
      </p:sp>
    </p:spTree>
    <p:extLst>
      <p:ext uri="{BB962C8B-B14F-4D97-AF65-F5344CB8AC3E}">
        <p14:creationId xmlns:p14="http://schemas.microsoft.com/office/powerpoint/2010/main" val="7713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 calcmode="lin" valueType="num">
                                      <p:cBhvr>
                                        <p:cTn id="28"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7B2408-D793-4F6E-C62B-B6C4DDAEAE61}"/>
              </a:ext>
            </a:extLst>
          </p:cNvPr>
          <p:cNvSpPr>
            <a:spLocks noGrp="1"/>
          </p:cNvSpPr>
          <p:nvPr>
            <p:ph idx="1"/>
          </p:nvPr>
        </p:nvSpPr>
        <p:spPr>
          <a:xfrm>
            <a:off x="587829" y="642258"/>
            <a:ext cx="11201400" cy="5774192"/>
          </a:xfrm>
        </p:spPr>
        <p:txBody>
          <a:bodyPr/>
          <a:lstStyle/>
          <a:p>
            <a:pPr marL="514350" indent="-514350">
              <a:buAutoNum type="arabicPeriod" startAt="8"/>
            </a:pPr>
            <a:r>
              <a:rPr lang="en-US" dirty="0"/>
              <a:t>V28	</a:t>
            </a:r>
            <a:r>
              <a:rPr lang="en-US" u="sng" dirty="0"/>
              <a:t>Horse gate</a:t>
            </a:r>
            <a:r>
              <a:rPr lang="en-US" dirty="0"/>
              <a:t> = Eastern side overlooking the Kidron Valley. Horses entered and exited Jerusalem here, possibly the gate Jesus entered on the Triumphal Entry, stables were located at the gate.</a:t>
            </a:r>
          </a:p>
          <a:p>
            <a:pPr marL="514350" indent="-514350">
              <a:buAutoNum type="arabicPeriod" startAt="8"/>
            </a:pPr>
            <a:endParaRPr lang="en-US" dirty="0"/>
          </a:p>
          <a:p>
            <a:pPr marL="514350" indent="-514350">
              <a:buAutoNum type="arabicPeriod" startAt="8"/>
            </a:pPr>
            <a:r>
              <a:rPr lang="en-US" dirty="0"/>
              <a:t>V29	</a:t>
            </a:r>
            <a:r>
              <a:rPr lang="en-US" u="sng" dirty="0"/>
              <a:t>East gate</a:t>
            </a:r>
            <a:r>
              <a:rPr lang="en-US" dirty="0"/>
              <a:t> = Located below today’s Golden gate, this is where people entered to go to the Temple for worship. This is the place of Jesus’ return.</a:t>
            </a:r>
          </a:p>
          <a:p>
            <a:pPr marL="514350" indent="-514350">
              <a:buAutoNum type="arabicPeriod" startAt="8"/>
            </a:pPr>
            <a:endParaRPr lang="en-US" dirty="0"/>
          </a:p>
          <a:p>
            <a:pPr marL="514350" indent="-514350">
              <a:buAutoNum type="arabicPeriod" startAt="8"/>
            </a:pPr>
            <a:r>
              <a:rPr lang="en-US" dirty="0"/>
              <a:t>V31	</a:t>
            </a:r>
            <a:r>
              <a:rPr lang="en-US" u="sng" dirty="0"/>
              <a:t>Muster or Inspection (</a:t>
            </a:r>
            <a:r>
              <a:rPr lang="en-US" u="sng" dirty="0" err="1"/>
              <a:t>Miphkhad</a:t>
            </a:r>
            <a:r>
              <a:rPr lang="en-US" dirty="0"/>
              <a:t>) = Northern most gate, the numbering of tribes done here, the elders sat at this gate judging disputes, the appointed place where sin offerings were burnt, the next gate brings you back to the Sheep gate where assignments to build started.</a:t>
            </a:r>
          </a:p>
        </p:txBody>
      </p:sp>
    </p:spTree>
    <p:extLst>
      <p:ext uri="{BB962C8B-B14F-4D97-AF65-F5344CB8AC3E}">
        <p14:creationId xmlns:p14="http://schemas.microsoft.com/office/powerpoint/2010/main" val="287809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0AF7D3A-6DC3-C28B-DB7A-65AD40DEADB4}"/>
              </a:ext>
            </a:extLst>
          </p:cNvPr>
          <p:cNvPicPr>
            <a:picLocks noGrp="1" noChangeAspect="1"/>
          </p:cNvPicPr>
          <p:nvPr>
            <p:ph idx="1"/>
          </p:nvPr>
        </p:nvPicPr>
        <p:blipFill>
          <a:blip r:embed="rId2"/>
          <a:stretch>
            <a:fillRect/>
          </a:stretch>
        </p:blipFill>
        <p:spPr>
          <a:xfrm>
            <a:off x="1545771" y="522514"/>
            <a:ext cx="8904515" cy="6030686"/>
          </a:xfrm>
        </p:spPr>
      </p:pic>
    </p:spTree>
    <p:extLst>
      <p:ext uri="{BB962C8B-B14F-4D97-AF65-F5344CB8AC3E}">
        <p14:creationId xmlns:p14="http://schemas.microsoft.com/office/powerpoint/2010/main" val="88246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770</Words>
  <Application>Microsoft Macintosh PowerPoint</Application>
  <PresentationFormat>Widescreen</PresentationFormat>
  <Paragraphs>46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I Am the Gate</vt:lpstr>
      <vt:lpstr>John 10: 1 - 10</vt:lpstr>
      <vt:lpstr>PowerPoint Presentation</vt:lpstr>
      <vt:lpstr>Gate: (grk) Defined as where you enter or exit, can be a movable structure or a permanent attachment on a wall.</vt:lpstr>
      <vt:lpstr>Biblical uses for their gates:</vt:lpstr>
      <vt:lpstr>Solomon’s Temple: only 3 gates were mentioned and Babylon destroyed the Temple in 586 bc. The most detailed record of Jerusalem gates is in Nehemiah 3 – rebuilding of the wall - 10 gates.</vt:lpstr>
      <vt:lpstr>PowerPoint Presentation</vt:lpstr>
      <vt:lpstr>PowerPoint Presentation</vt:lpstr>
      <vt:lpstr>PowerPoint Presentation</vt:lpstr>
      <vt:lpstr>Today:</vt:lpstr>
      <vt:lpstr>12 Gates of the Book of Revelation: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the Gate</dc:title>
  <dc:creator>Smith, JoAnn L.</dc:creator>
  <cp:lastModifiedBy>Smith, JoAnn L.</cp:lastModifiedBy>
  <cp:revision>3</cp:revision>
  <dcterms:created xsi:type="dcterms:W3CDTF">2022-11-18T20:23:20Z</dcterms:created>
  <dcterms:modified xsi:type="dcterms:W3CDTF">2022-11-19T01:12:16Z</dcterms:modified>
</cp:coreProperties>
</file>