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74870B-251A-4611-B621-AF2D348AFF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31AF44B-E1D3-46CE-8129-2098C1A93567}">
      <dgm:prSet/>
      <dgm:spPr/>
      <dgm:t>
        <a:bodyPr/>
        <a:lstStyle/>
        <a:p>
          <a:r>
            <a:rPr lang="en-US"/>
            <a:t>V44 Lazarus came out!</a:t>
          </a:r>
        </a:p>
      </dgm:t>
    </dgm:pt>
    <dgm:pt modelId="{165741DE-15BE-4859-8282-035AC45CA113}" type="parTrans" cxnId="{4AE6430F-FA81-45DB-8E9D-61CEE2709927}">
      <dgm:prSet/>
      <dgm:spPr/>
      <dgm:t>
        <a:bodyPr/>
        <a:lstStyle/>
        <a:p>
          <a:endParaRPr lang="en-US"/>
        </a:p>
      </dgm:t>
    </dgm:pt>
    <dgm:pt modelId="{98E7BA0E-E85D-4EF7-95ED-8350BBF7D04F}" type="sibTrans" cxnId="{4AE6430F-FA81-45DB-8E9D-61CEE2709927}">
      <dgm:prSet/>
      <dgm:spPr/>
      <dgm:t>
        <a:bodyPr/>
        <a:lstStyle/>
        <a:p>
          <a:endParaRPr lang="en-US"/>
        </a:p>
      </dgm:t>
    </dgm:pt>
    <dgm:pt modelId="{8FAFE52E-E736-4109-B0A1-95B940EC05BB}">
      <dgm:prSet/>
      <dgm:spPr/>
      <dgm:t>
        <a:bodyPr/>
        <a:lstStyle/>
        <a:p>
          <a:r>
            <a:rPr lang="en-US"/>
            <a:t>His hands and feet were wrapped with strips of linen, and a cloth around his face</a:t>
          </a:r>
        </a:p>
      </dgm:t>
    </dgm:pt>
    <dgm:pt modelId="{81EE03F9-D959-4A5B-9A0F-43C978D9E9E1}" type="parTrans" cxnId="{845BB661-B8B6-4FFC-91F7-3972935A73B6}">
      <dgm:prSet/>
      <dgm:spPr/>
      <dgm:t>
        <a:bodyPr/>
        <a:lstStyle/>
        <a:p>
          <a:endParaRPr lang="en-US"/>
        </a:p>
      </dgm:t>
    </dgm:pt>
    <dgm:pt modelId="{A47B9D97-2FF9-42BD-91E4-EC783873DD6A}" type="sibTrans" cxnId="{845BB661-B8B6-4FFC-91F7-3972935A73B6}">
      <dgm:prSet/>
      <dgm:spPr/>
      <dgm:t>
        <a:bodyPr/>
        <a:lstStyle/>
        <a:p>
          <a:endParaRPr lang="en-US"/>
        </a:p>
      </dgm:t>
    </dgm:pt>
    <dgm:pt modelId="{7E9B7DBB-C1EC-4CE5-B1BF-2A7867121F9D}">
      <dgm:prSet/>
      <dgm:spPr/>
      <dgm:t>
        <a:bodyPr/>
        <a:lstStyle/>
        <a:p>
          <a:r>
            <a:rPr lang="en-US"/>
            <a:t>Jesus said to them, “Take off the grave clothes and let him go.”</a:t>
          </a:r>
        </a:p>
      </dgm:t>
    </dgm:pt>
    <dgm:pt modelId="{5D1C8908-4015-4FD8-862F-F1279BE2290F}" type="parTrans" cxnId="{B1E96EFC-B1C9-4A74-A0C4-E00FD82AF9D7}">
      <dgm:prSet/>
      <dgm:spPr/>
      <dgm:t>
        <a:bodyPr/>
        <a:lstStyle/>
        <a:p>
          <a:endParaRPr lang="en-US"/>
        </a:p>
      </dgm:t>
    </dgm:pt>
    <dgm:pt modelId="{2F46B205-B7C0-4D3D-AA07-8D0AD9DB8A90}" type="sibTrans" cxnId="{B1E96EFC-B1C9-4A74-A0C4-E00FD82AF9D7}">
      <dgm:prSet/>
      <dgm:spPr/>
      <dgm:t>
        <a:bodyPr/>
        <a:lstStyle/>
        <a:p>
          <a:endParaRPr lang="en-US"/>
        </a:p>
      </dgm:t>
    </dgm:pt>
    <dgm:pt modelId="{C38FEF49-137D-CA41-BCF7-53469AEE2EE9}" type="pres">
      <dgm:prSet presAssocID="{2874870B-251A-4611-B621-AF2D348AFF3B}" presName="linear" presStyleCnt="0">
        <dgm:presLayoutVars>
          <dgm:animLvl val="lvl"/>
          <dgm:resizeHandles val="exact"/>
        </dgm:presLayoutVars>
      </dgm:prSet>
      <dgm:spPr/>
    </dgm:pt>
    <dgm:pt modelId="{D51AC9EF-31D0-6744-B78B-41A59F0277E5}" type="pres">
      <dgm:prSet presAssocID="{531AF44B-E1D3-46CE-8129-2098C1A9356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9FE851D-D282-4E48-A96B-77AB711718F8}" type="pres">
      <dgm:prSet presAssocID="{98E7BA0E-E85D-4EF7-95ED-8350BBF7D04F}" presName="spacer" presStyleCnt="0"/>
      <dgm:spPr/>
    </dgm:pt>
    <dgm:pt modelId="{860EE911-7FDB-2C4E-A680-CC6B8CFD7300}" type="pres">
      <dgm:prSet presAssocID="{8FAFE52E-E736-4109-B0A1-95B940EC05B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88CDC0-E7A6-5B45-A7F3-C7BF1FB20B4E}" type="pres">
      <dgm:prSet presAssocID="{A47B9D97-2FF9-42BD-91E4-EC783873DD6A}" presName="spacer" presStyleCnt="0"/>
      <dgm:spPr/>
    </dgm:pt>
    <dgm:pt modelId="{426611A7-3448-7347-A9E0-0E2EEF0BD53C}" type="pres">
      <dgm:prSet presAssocID="{7E9B7DBB-C1EC-4CE5-B1BF-2A7867121F9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AE6430F-FA81-45DB-8E9D-61CEE2709927}" srcId="{2874870B-251A-4611-B621-AF2D348AFF3B}" destId="{531AF44B-E1D3-46CE-8129-2098C1A93567}" srcOrd="0" destOrd="0" parTransId="{165741DE-15BE-4859-8282-035AC45CA113}" sibTransId="{98E7BA0E-E85D-4EF7-95ED-8350BBF7D04F}"/>
    <dgm:cxn modelId="{845BB661-B8B6-4FFC-91F7-3972935A73B6}" srcId="{2874870B-251A-4611-B621-AF2D348AFF3B}" destId="{8FAFE52E-E736-4109-B0A1-95B940EC05BB}" srcOrd="1" destOrd="0" parTransId="{81EE03F9-D959-4A5B-9A0F-43C978D9E9E1}" sibTransId="{A47B9D97-2FF9-42BD-91E4-EC783873DD6A}"/>
    <dgm:cxn modelId="{A331056D-8925-9541-B172-43FE6D47A933}" type="presOf" srcId="{8FAFE52E-E736-4109-B0A1-95B940EC05BB}" destId="{860EE911-7FDB-2C4E-A680-CC6B8CFD7300}" srcOrd="0" destOrd="0" presId="urn:microsoft.com/office/officeart/2005/8/layout/vList2"/>
    <dgm:cxn modelId="{7E116173-2A73-D24D-82F5-016FD7220AB4}" type="presOf" srcId="{7E9B7DBB-C1EC-4CE5-B1BF-2A7867121F9D}" destId="{426611A7-3448-7347-A9E0-0E2EEF0BD53C}" srcOrd="0" destOrd="0" presId="urn:microsoft.com/office/officeart/2005/8/layout/vList2"/>
    <dgm:cxn modelId="{FB7074C6-DFEF-CB43-AC45-A6149AE03097}" type="presOf" srcId="{2874870B-251A-4611-B621-AF2D348AFF3B}" destId="{C38FEF49-137D-CA41-BCF7-53469AEE2EE9}" srcOrd="0" destOrd="0" presId="urn:microsoft.com/office/officeart/2005/8/layout/vList2"/>
    <dgm:cxn modelId="{F87097D5-652A-6043-A274-468081D07FF1}" type="presOf" srcId="{531AF44B-E1D3-46CE-8129-2098C1A93567}" destId="{D51AC9EF-31D0-6744-B78B-41A59F0277E5}" srcOrd="0" destOrd="0" presId="urn:microsoft.com/office/officeart/2005/8/layout/vList2"/>
    <dgm:cxn modelId="{B1E96EFC-B1C9-4A74-A0C4-E00FD82AF9D7}" srcId="{2874870B-251A-4611-B621-AF2D348AFF3B}" destId="{7E9B7DBB-C1EC-4CE5-B1BF-2A7867121F9D}" srcOrd="2" destOrd="0" parTransId="{5D1C8908-4015-4FD8-862F-F1279BE2290F}" sibTransId="{2F46B205-B7C0-4D3D-AA07-8D0AD9DB8A90}"/>
    <dgm:cxn modelId="{25DEE576-C86D-924C-8C5A-1C5BB40E0C96}" type="presParOf" srcId="{C38FEF49-137D-CA41-BCF7-53469AEE2EE9}" destId="{D51AC9EF-31D0-6744-B78B-41A59F0277E5}" srcOrd="0" destOrd="0" presId="urn:microsoft.com/office/officeart/2005/8/layout/vList2"/>
    <dgm:cxn modelId="{3533B98E-E2E1-9C43-8ED6-80BC7A523916}" type="presParOf" srcId="{C38FEF49-137D-CA41-BCF7-53469AEE2EE9}" destId="{79FE851D-D282-4E48-A96B-77AB711718F8}" srcOrd="1" destOrd="0" presId="urn:microsoft.com/office/officeart/2005/8/layout/vList2"/>
    <dgm:cxn modelId="{0A8E52B7-06E4-1A4B-9BBC-39787E7F4E68}" type="presParOf" srcId="{C38FEF49-137D-CA41-BCF7-53469AEE2EE9}" destId="{860EE911-7FDB-2C4E-A680-CC6B8CFD7300}" srcOrd="2" destOrd="0" presId="urn:microsoft.com/office/officeart/2005/8/layout/vList2"/>
    <dgm:cxn modelId="{D15EBD5C-9515-3248-A2FB-C9FE1A8985B3}" type="presParOf" srcId="{C38FEF49-137D-CA41-BCF7-53469AEE2EE9}" destId="{C088CDC0-E7A6-5B45-A7F3-C7BF1FB20B4E}" srcOrd="3" destOrd="0" presId="urn:microsoft.com/office/officeart/2005/8/layout/vList2"/>
    <dgm:cxn modelId="{CC9D9F72-4078-F342-98BD-49E1FD4BD910}" type="presParOf" srcId="{C38FEF49-137D-CA41-BCF7-53469AEE2EE9}" destId="{426611A7-3448-7347-A9E0-0E2EEF0BD5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C9EF-31D0-6744-B78B-41A59F0277E5}">
      <dsp:nvSpPr>
        <dsp:cNvPr id="0" name=""/>
        <dsp:cNvSpPr/>
      </dsp:nvSpPr>
      <dsp:spPr>
        <a:xfrm>
          <a:off x="0" y="18070"/>
          <a:ext cx="4970124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V44 Lazarus came out!</a:t>
          </a:r>
        </a:p>
      </dsp:txBody>
      <dsp:txXfrm>
        <a:off x="84815" y="102885"/>
        <a:ext cx="4800494" cy="1567820"/>
      </dsp:txXfrm>
    </dsp:sp>
    <dsp:sp modelId="{860EE911-7FDB-2C4E-A680-CC6B8CFD7300}">
      <dsp:nvSpPr>
        <dsp:cNvPr id="0" name=""/>
        <dsp:cNvSpPr/>
      </dsp:nvSpPr>
      <dsp:spPr>
        <a:xfrm>
          <a:off x="0" y="1841920"/>
          <a:ext cx="4970124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His hands and feet were wrapped with strips of linen, and a cloth around his face</a:t>
          </a:r>
        </a:p>
      </dsp:txBody>
      <dsp:txXfrm>
        <a:off x="84815" y="1926735"/>
        <a:ext cx="4800494" cy="1567820"/>
      </dsp:txXfrm>
    </dsp:sp>
    <dsp:sp modelId="{426611A7-3448-7347-A9E0-0E2EEF0BD53C}">
      <dsp:nvSpPr>
        <dsp:cNvPr id="0" name=""/>
        <dsp:cNvSpPr/>
      </dsp:nvSpPr>
      <dsp:spPr>
        <a:xfrm>
          <a:off x="0" y="3665771"/>
          <a:ext cx="4970124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Jesus said to them, “Take off the grave clothes and let him go.”</a:t>
          </a:r>
        </a:p>
      </dsp:txBody>
      <dsp:txXfrm>
        <a:off x="84815" y="3750586"/>
        <a:ext cx="4800494" cy="1567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5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1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9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5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6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1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0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3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12/9/22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12/9/22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4270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>
            <a:extLst>
              <a:ext uri="{FF2B5EF4-FFF2-40B4-BE49-F238E27FC236}">
                <a16:creationId xmlns:a16="http://schemas.microsoft.com/office/drawing/2014/main" id="{51C0BCA8-B9D5-4F84-B063-ABE683EE0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3" descr="A close up of a flag&#10;&#10;Description automatically generated with medium confidence">
            <a:extLst>
              <a:ext uri="{FF2B5EF4-FFF2-40B4-BE49-F238E27FC236}">
                <a16:creationId xmlns:a16="http://schemas.microsoft.com/office/drawing/2014/main" id="{C0342454-9554-5CB5-EB82-E7C73D95A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8" r="947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2" name="Freeform: Shape 10">
            <a:extLst>
              <a:ext uri="{FF2B5EF4-FFF2-40B4-BE49-F238E27FC236}">
                <a16:creationId xmlns:a16="http://schemas.microsoft.com/office/drawing/2014/main" id="{3148D7B7-CAFA-4089-A365-6371A76FE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144236 w 12192000"/>
              <a:gd name="connsiteY0" fmla="*/ 859953 h 6858000"/>
              <a:gd name="connsiteX1" fmla="*/ 954990 w 12192000"/>
              <a:gd name="connsiteY1" fmla="*/ 3049201 h 6858000"/>
              <a:gd name="connsiteX2" fmla="*/ 954990 w 12192000"/>
              <a:gd name="connsiteY2" fmla="*/ 3317710 h 6858000"/>
              <a:gd name="connsiteX3" fmla="*/ 954990 w 12192000"/>
              <a:gd name="connsiteY3" fmla="*/ 6057900 h 6858000"/>
              <a:gd name="connsiteX4" fmla="*/ 5334000 w 12192000"/>
              <a:gd name="connsiteY4" fmla="*/ 6057900 h 6858000"/>
              <a:gd name="connsiteX5" fmla="*/ 5334000 w 12192000"/>
              <a:gd name="connsiteY5" fmla="*/ 3049201 h 6858000"/>
              <a:gd name="connsiteX6" fmla="*/ 3144755 w 12192000"/>
              <a:gd name="connsiteY6" fmla="*/ 859953 h 6858000"/>
              <a:gd name="connsiteX7" fmla="*/ 0 w 12192000"/>
              <a:gd name="connsiteY7" fmla="*/ 0 h 6858000"/>
              <a:gd name="connsiteX8" fmla="*/ 12192000 w 12192000"/>
              <a:gd name="connsiteY8" fmla="*/ 0 h 6858000"/>
              <a:gd name="connsiteX9" fmla="*/ 12192000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3144236" y="859953"/>
                </a:moveTo>
                <a:cubicBezTo>
                  <a:pt x="1935127" y="859953"/>
                  <a:pt x="954990" y="1840119"/>
                  <a:pt x="954990" y="3049201"/>
                </a:cubicBezTo>
                <a:lnTo>
                  <a:pt x="954990" y="3317710"/>
                </a:lnTo>
                <a:lnTo>
                  <a:pt x="954990" y="6057900"/>
                </a:lnTo>
                <a:lnTo>
                  <a:pt x="5334000" y="6057900"/>
                </a:lnTo>
                <a:lnTo>
                  <a:pt x="5334000" y="3049201"/>
                </a:lnTo>
                <a:cubicBezTo>
                  <a:pt x="5334000" y="1840119"/>
                  <a:pt x="4353860" y="859953"/>
                  <a:pt x="3144755" y="85995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CE546-2DC1-100C-CB5F-DE4860175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5663" y="1161232"/>
            <a:ext cx="5004176" cy="248547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 dirty="0">
                <a:solidFill>
                  <a:srgbClr val="FFFFFF"/>
                </a:solidFill>
              </a:rPr>
              <a:t>“I Am the Resurrection and Life” &amp; “The Truth, Way and the Life”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ECE51-F08F-7C4C-9A2C-04465B2CE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3004" y="4993240"/>
            <a:ext cx="3694048" cy="1137107"/>
          </a:xfrm>
        </p:spPr>
        <p:txBody>
          <a:bodyPr anchor="b">
            <a:norm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John 11 and John 14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76E355-DC49-4AFB-88DE-62B854B9B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9851" y="4003443"/>
            <a:ext cx="0" cy="2054457"/>
          </a:xfrm>
          <a:prstGeom prst="line">
            <a:avLst/>
          </a:prstGeom>
          <a:ln w="1079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11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9">
            <a:extLst>
              <a:ext uri="{FF2B5EF4-FFF2-40B4-BE49-F238E27FC236}">
                <a16:creationId xmlns:a16="http://schemas.microsoft.com/office/drawing/2014/main" id="{EAD4CCDA-06BF-4D2A-B44F-195AEC0B5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500" y="3426138"/>
            <a:ext cx="0" cy="2629328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33999-BD32-2BA9-24AC-12C729CC2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385" y="416692"/>
            <a:ext cx="6115050" cy="60882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Less than 2 weeks later, the Last Supper happens…</a:t>
            </a:r>
          </a:p>
          <a:p>
            <a:r>
              <a:rPr lang="en-US" sz="2800" dirty="0"/>
              <a:t>Chapter 14: 6, “Jesus answered, ‘I am the way, the truth, and the life. No one comes to the Father except through Me (Jesus).’”</a:t>
            </a:r>
          </a:p>
          <a:p>
            <a:r>
              <a:rPr lang="en-US" sz="2800" u="sng" dirty="0"/>
              <a:t>The Way</a:t>
            </a:r>
            <a:r>
              <a:rPr lang="en-US" sz="2800" dirty="0"/>
              <a:t> – only way to eternal life – to the Father</a:t>
            </a:r>
          </a:p>
          <a:p>
            <a:r>
              <a:rPr lang="en-US" sz="2800" u="sng" dirty="0"/>
              <a:t>The Truth</a:t>
            </a:r>
            <a:r>
              <a:rPr lang="en-US" sz="2800" dirty="0"/>
              <a:t> – He fulfills ALL that has been written (Laws and Prophecies)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50A071-7DB5-9383-BA52-4641A9E1B30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31070" r="5828" b="2"/>
          <a:stretch/>
        </p:blipFill>
        <p:spPr>
          <a:xfrm>
            <a:off x="6898590" y="854115"/>
            <a:ext cx="4379010" cy="5197947"/>
          </a:xfrm>
          <a:custGeom>
            <a:avLst/>
            <a:gdLst/>
            <a:ahLst/>
            <a:cxnLst/>
            <a:rect l="l" t="t" r="r" b="b"/>
            <a:pathLst>
              <a:path w="4379010" h="5197947">
                <a:moveTo>
                  <a:pt x="2189246" y="0"/>
                </a:moveTo>
                <a:lnTo>
                  <a:pt x="2189765" y="0"/>
                </a:lnTo>
                <a:cubicBezTo>
                  <a:pt x="3398870" y="0"/>
                  <a:pt x="4379010" y="980166"/>
                  <a:pt x="4379010" y="2189248"/>
                </a:cubicBezTo>
                <a:lnTo>
                  <a:pt x="4379010" y="5197947"/>
                </a:lnTo>
                <a:lnTo>
                  <a:pt x="0" y="5197947"/>
                </a:lnTo>
                <a:lnTo>
                  <a:pt x="0" y="2457757"/>
                </a:lnTo>
                <a:lnTo>
                  <a:pt x="0" y="2189248"/>
                </a:lnTo>
                <a:cubicBezTo>
                  <a:pt x="0" y="980166"/>
                  <a:pt x="980137" y="0"/>
                  <a:pt x="218924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1299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6613B-F49F-66F7-B8C6-39B69250A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7" y="784152"/>
            <a:ext cx="4970124" cy="4922167"/>
          </a:xfrm>
        </p:spPr>
        <p:txBody>
          <a:bodyPr>
            <a:normAutofit/>
          </a:bodyPr>
          <a:lstStyle/>
          <a:p>
            <a:r>
              <a:rPr lang="en-US" sz="2800" u="sng" dirty="0"/>
              <a:t>The Life</a:t>
            </a:r>
            <a:r>
              <a:rPr lang="en-US" sz="2800" dirty="0"/>
              <a:t> – He is the Resurrection – the very spark (source) that creates life now and eternally</a:t>
            </a:r>
          </a:p>
          <a:p>
            <a:endParaRPr lang="en-US" sz="2800" dirty="0"/>
          </a:p>
          <a:p>
            <a:r>
              <a:rPr lang="en-US" sz="2800" dirty="0"/>
              <a:t>John 1: 3, “Through Him (Jesus) all things were made; without Him nothing was made….”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79E90D-0958-C16A-3A5E-FCF865879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784153"/>
            <a:ext cx="4970124" cy="5273748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“Do you believe?” – Jesus is still asking…</a:t>
            </a:r>
          </a:p>
        </p:txBody>
      </p:sp>
    </p:spTree>
    <p:extLst>
      <p:ext uri="{BB962C8B-B14F-4D97-AF65-F5344CB8AC3E}">
        <p14:creationId xmlns:p14="http://schemas.microsoft.com/office/powerpoint/2010/main" val="4637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952F7-5BB7-FC4C-CB1D-B99CBB0E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54" y="411573"/>
            <a:ext cx="4569407" cy="776198"/>
          </a:xfrm>
        </p:spPr>
        <p:txBody>
          <a:bodyPr>
            <a:normAutofit/>
          </a:bodyPr>
          <a:lstStyle/>
          <a:p>
            <a:r>
              <a:rPr lang="en-US" dirty="0"/>
              <a:t>Background: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500" y="2871627"/>
            <a:ext cx="0" cy="3186701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DE3AB9-B143-D7E7-D520-F08E9A239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554" y="1599344"/>
            <a:ext cx="5153184" cy="4847083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Chapter 10 – Pharisees’ and Sadducees’ aggression increase</a:t>
            </a:r>
          </a:p>
          <a:p>
            <a:r>
              <a:rPr lang="en-US" sz="2800" dirty="0"/>
              <a:t>Jesus crossed the Jordan (east) where He was baptized </a:t>
            </a:r>
          </a:p>
          <a:p>
            <a:r>
              <a:rPr lang="en-US" sz="2800" dirty="0"/>
              <a:t>Chapter 11 – Martha and Mary sent for Jesus telling Him Lazarus is sick</a:t>
            </a:r>
          </a:p>
          <a:p>
            <a:r>
              <a:rPr lang="en-US" sz="2800" dirty="0"/>
              <a:t>V6: Jesus stayed 2 more days – huh?</a:t>
            </a:r>
          </a:p>
        </p:txBody>
      </p:sp>
      <p:pic>
        <p:nvPicPr>
          <p:cNvPr id="5" name="Content Placeholder 4" descr="Map&#10;&#10;Description automatically generated">
            <a:extLst>
              <a:ext uri="{FF2B5EF4-FFF2-40B4-BE49-F238E27FC236}">
                <a16:creationId xmlns:a16="http://schemas.microsoft.com/office/drawing/2014/main" id="{27214C16-F873-02B8-7B45-2D303BF88C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90" r="-1" b="12129"/>
          <a:stretch/>
        </p:blipFill>
        <p:spPr>
          <a:xfrm>
            <a:off x="6096000" y="-16591"/>
            <a:ext cx="6107073" cy="6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9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36CD-24F8-A8B0-4EC2-C0D331FE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06299-3BB5-A1E5-DEC3-1D2701978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v4 Jesus tells His disciples, “This sickness will not end in death. No, it is for God’s glory so that God’s Son may be glorified through it.”</a:t>
            </a:r>
          </a:p>
          <a:p>
            <a:r>
              <a:rPr lang="en-US" sz="2800" dirty="0"/>
              <a:t>V7 After staying the 2-days, He told His disciples, “Let’s go back to Judea…”</a:t>
            </a:r>
          </a:p>
          <a:p>
            <a:r>
              <a:rPr lang="en-US" sz="2800" dirty="0"/>
              <a:t>V8 The disciples respond, “Didn’t we leave because they wanted to kill you - and you still want to go back to Judea?”</a:t>
            </a:r>
          </a:p>
        </p:txBody>
      </p:sp>
    </p:spTree>
    <p:extLst>
      <p:ext uri="{BB962C8B-B14F-4D97-AF65-F5344CB8AC3E}">
        <p14:creationId xmlns:p14="http://schemas.microsoft.com/office/powerpoint/2010/main" val="200250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A3684-5FE3-8E55-E89E-D89BC6913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648182"/>
            <a:ext cx="10427841" cy="5321100"/>
          </a:xfrm>
        </p:spPr>
        <p:txBody>
          <a:bodyPr>
            <a:normAutofit/>
          </a:bodyPr>
          <a:lstStyle/>
          <a:p>
            <a:r>
              <a:rPr lang="en-US" sz="2800" dirty="0"/>
              <a:t>V11 Jesus tells them Lazarus is sleeping – the disciples say, “isn’t it better to let him sleep?”</a:t>
            </a:r>
          </a:p>
          <a:p>
            <a:r>
              <a:rPr lang="en-US" sz="2800" dirty="0"/>
              <a:t>V14 Jesus told them, “Lazarus is dead, and for your sake I am glad I was not there, so that you may believe. But let us go to him.”</a:t>
            </a:r>
          </a:p>
          <a:p>
            <a:r>
              <a:rPr lang="en-US" sz="2800" dirty="0"/>
              <a:t>V16  Thomas (a twin) – warrior’s cry…let’s go and die with Him</a:t>
            </a:r>
          </a:p>
          <a:p>
            <a:r>
              <a:rPr lang="en-US" sz="2800" dirty="0"/>
              <a:t>V17  Lazarus already in the tomb four (4) days (In Bethany – less than 2 miles from Jerusalem)</a:t>
            </a:r>
          </a:p>
          <a:p>
            <a:r>
              <a:rPr lang="en-US" sz="2800" dirty="0"/>
              <a:t>V21 Martha – “if only You were here earlier, but God will do whatever you ask…”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426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D1D5-0DF9-2692-2F1C-56A073376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34" y="972273"/>
            <a:ext cx="11192718" cy="4997009"/>
          </a:xfrm>
        </p:spPr>
        <p:txBody>
          <a:bodyPr>
            <a:normAutofit/>
          </a:bodyPr>
          <a:lstStyle/>
          <a:p>
            <a:r>
              <a:rPr lang="en-US" sz="2800" dirty="0"/>
              <a:t>Jesus stated, “Your brother will live again.”</a:t>
            </a:r>
          </a:p>
          <a:p>
            <a:r>
              <a:rPr lang="en-US" sz="2800" dirty="0"/>
              <a:t>Martha, “I know he will be resurrected in the last day.”</a:t>
            </a:r>
          </a:p>
          <a:p>
            <a:r>
              <a:rPr lang="en-US" sz="2800" dirty="0"/>
              <a:t>Jesus responded, “I am the resurrection and the life. Anyone who believes in Me will live, even though they die; and whoever lives by believing in Me will never die.” … Physical death is not the end of your soul…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Jesus asks, “Do you believe?”</a:t>
            </a:r>
          </a:p>
        </p:txBody>
      </p:sp>
    </p:spTree>
    <p:extLst>
      <p:ext uri="{BB962C8B-B14F-4D97-AF65-F5344CB8AC3E}">
        <p14:creationId xmlns:p14="http://schemas.microsoft.com/office/powerpoint/2010/main" val="80487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F8089-EEDD-36EF-DB31-892AE5B70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648182"/>
            <a:ext cx="10427841" cy="5321100"/>
          </a:xfrm>
        </p:spPr>
        <p:txBody>
          <a:bodyPr>
            <a:normAutofit/>
          </a:bodyPr>
          <a:lstStyle/>
          <a:p>
            <a:r>
              <a:rPr lang="en-US" sz="2800" dirty="0"/>
              <a:t>V24 Martha’s response, “Yes, Lord,…I believe You are the Messiah, the Son of God, Who was to come into the world.”</a:t>
            </a:r>
          </a:p>
          <a:p>
            <a:endParaRPr lang="en-US" sz="2800" dirty="0"/>
          </a:p>
          <a:p>
            <a:r>
              <a:rPr lang="en-US" sz="2800" dirty="0"/>
              <a:t>V28 – 31 Martha returns to their home and tells Mary that Jesus is asking for her. Mary quickly leaves the home… the professional mourners follow her…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V32 Mary fell at Jesus’ feet and said (same thing Martha said), “If only you were here, he would not have died.”</a:t>
            </a:r>
          </a:p>
        </p:txBody>
      </p:sp>
    </p:spTree>
    <p:extLst>
      <p:ext uri="{BB962C8B-B14F-4D97-AF65-F5344CB8AC3E}">
        <p14:creationId xmlns:p14="http://schemas.microsoft.com/office/powerpoint/2010/main" val="382264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46FD1-24B4-1008-76B6-593A28B6B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752354"/>
            <a:ext cx="10701776" cy="5216928"/>
          </a:xfrm>
        </p:spPr>
        <p:txBody>
          <a:bodyPr>
            <a:normAutofit/>
          </a:bodyPr>
          <a:lstStyle/>
          <a:p>
            <a:r>
              <a:rPr lang="en-US" sz="2800" dirty="0"/>
              <a:t>V33 – 38  Mary was crying, the mourners were crying, Jesus wept…</a:t>
            </a:r>
          </a:p>
          <a:p>
            <a:endParaRPr lang="en-US" sz="2800" dirty="0"/>
          </a:p>
          <a:p>
            <a:r>
              <a:rPr lang="en-US" sz="2800" dirty="0"/>
              <a:t>Because He missed Lazarus, because He was overwhelmed by the sorrow and tears He confronted?  Nope!</a:t>
            </a:r>
          </a:p>
          <a:p>
            <a:r>
              <a:rPr lang="en-US" sz="2800" dirty="0"/>
              <a:t>He wept because of the hopelessness He saw – they did not understand their HOPE … He is the Resurrection and the Life!</a:t>
            </a:r>
          </a:p>
          <a:p>
            <a:r>
              <a:rPr lang="en-US" sz="2800" dirty="0"/>
              <a:t>Jesus said, “Take away the stone!”</a:t>
            </a:r>
          </a:p>
          <a:p>
            <a:r>
              <a:rPr lang="en-US" sz="2800" dirty="0"/>
              <a:t>Martha stated, “After 4 days, he stinks!”</a:t>
            </a:r>
          </a:p>
        </p:txBody>
      </p:sp>
    </p:spTree>
    <p:extLst>
      <p:ext uri="{BB962C8B-B14F-4D97-AF65-F5344CB8AC3E}">
        <p14:creationId xmlns:p14="http://schemas.microsoft.com/office/powerpoint/2010/main" val="2056199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B87F1-F5EE-AF59-9F58-3D81125BC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717630"/>
            <a:ext cx="10427841" cy="5251652"/>
          </a:xfrm>
        </p:spPr>
        <p:txBody>
          <a:bodyPr>
            <a:normAutofit/>
          </a:bodyPr>
          <a:lstStyle/>
          <a:p>
            <a:r>
              <a:rPr lang="en-US" sz="2800" dirty="0"/>
              <a:t>V40 “(Remember?), I told you that you, if you believe, you will see the glory of God.”</a:t>
            </a:r>
          </a:p>
          <a:p>
            <a:endParaRPr lang="en-US" sz="2800" dirty="0"/>
          </a:p>
          <a:p>
            <a:r>
              <a:rPr lang="en-US" sz="2800" dirty="0"/>
              <a:t>V41 – 42 Jesus prayed, “Father, I thank You that You have heard Me. I knew that You always hear Me, but I said this for the benefit of the people standing here, that they may believe that You sent Me.” (we call this a “horizontal prayer”)</a:t>
            </a:r>
          </a:p>
          <a:p>
            <a:r>
              <a:rPr lang="en-US" sz="2800" dirty="0"/>
              <a:t>V43 Then Jesus called loudly, “Lazarus come out!”…</a:t>
            </a:r>
          </a:p>
        </p:txBody>
      </p:sp>
    </p:spTree>
    <p:extLst>
      <p:ext uri="{BB962C8B-B14F-4D97-AF65-F5344CB8AC3E}">
        <p14:creationId xmlns:p14="http://schemas.microsoft.com/office/powerpoint/2010/main" val="2354305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FDDBEB33-F922-F23B-DAA1-B3BCDED95DA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48474" y="636609"/>
          <a:ext cx="4970124" cy="5421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A painting of a group of people&#10;&#10;Description automatically generated with low confidence">
            <a:extLst>
              <a:ext uri="{FF2B5EF4-FFF2-40B4-BE49-F238E27FC236}">
                <a16:creationId xmlns:a16="http://schemas.microsoft.com/office/drawing/2014/main" id="{3A76B78C-D75A-7BC7-F30D-2E367F3E96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tretch>
            <a:fillRect/>
          </a:stretch>
        </p:blipFill>
        <p:spPr>
          <a:xfrm>
            <a:off x="6729413" y="771525"/>
            <a:ext cx="5086349" cy="5172075"/>
          </a:xfrm>
        </p:spPr>
      </p:pic>
    </p:spTree>
    <p:extLst>
      <p:ext uri="{BB962C8B-B14F-4D97-AF65-F5344CB8AC3E}">
        <p14:creationId xmlns:p14="http://schemas.microsoft.com/office/powerpoint/2010/main" val="1206967996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AnalogousFromRegularSeedRightStep">
      <a:dk1>
        <a:srgbClr val="000000"/>
      </a:dk1>
      <a:lt1>
        <a:srgbClr val="FFFFFF"/>
      </a:lt1>
      <a:dk2>
        <a:srgbClr val="313820"/>
      </a:dk2>
      <a:lt2>
        <a:srgbClr val="E2E8E6"/>
      </a:lt2>
      <a:accent1>
        <a:srgbClr val="E7296D"/>
      </a:accent1>
      <a:accent2>
        <a:srgbClr val="D52317"/>
      </a:accent2>
      <a:accent3>
        <a:srgbClr val="E78329"/>
      </a:accent3>
      <a:accent4>
        <a:srgbClr val="B6A414"/>
      </a:accent4>
      <a:accent5>
        <a:srgbClr val="84B220"/>
      </a:accent5>
      <a:accent6>
        <a:srgbClr val="42BC14"/>
      </a:accent6>
      <a:hlink>
        <a:srgbClr val="319471"/>
      </a:hlink>
      <a:folHlink>
        <a:srgbClr val="7F7F7F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194</TotalTime>
  <Words>759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Georgia Pro Light</vt:lpstr>
      <vt:lpstr>VaultVTI</vt:lpstr>
      <vt:lpstr>“I Am the Resurrection and Life” &amp; “The Truth, Way and the Life”</vt:lpstr>
      <vt:lpstr>Background:</vt:lpstr>
      <vt:lpstr>The Story: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 Am the Resurrection and Life” &amp; “The Truth, Way and the Life”</dc:title>
  <dc:creator>Smith, JoAnn L.</dc:creator>
  <cp:lastModifiedBy>Smith, JoAnn L.</cp:lastModifiedBy>
  <cp:revision>1</cp:revision>
  <dcterms:created xsi:type="dcterms:W3CDTF">2022-12-10T01:03:16Z</dcterms:created>
  <dcterms:modified xsi:type="dcterms:W3CDTF">2022-12-10T04:17:40Z</dcterms:modified>
</cp:coreProperties>
</file>