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75"/>
  </p:normalViewPr>
  <p:slideViewPr>
    <p:cSldViewPr snapToGrid="0">
      <p:cViewPr varScale="1">
        <p:scale>
          <a:sx n="111" d="100"/>
          <a:sy n="111" d="100"/>
        </p:scale>
        <p:origin x="6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12/16/22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12/16/22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12/16/22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12/16/22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12/16/22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CB79E-0111-042A-FEF8-F069AABFE0B5}"/>
              </a:ext>
            </a:extLst>
          </p:cNvPr>
          <p:cNvSpPr>
            <a:spLocks noGrp="1"/>
          </p:cNvSpPr>
          <p:nvPr>
            <p:ph type="ctrTitle"/>
          </p:nvPr>
        </p:nvSpPr>
        <p:spPr/>
        <p:txBody>
          <a:bodyPr/>
          <a:lstStyle/>
          <a:p>
            <a:r>
              <a:rPr lang="en-US" dirty="0"/>
              <a:t>I Am the True Vine</a:t>
            </a:r>
          </a:p>
        </p:txBody>
      </p:sp>
      <p:sp>
        <p:nvSpPr>
          <p:cNvPr id="3" name="Subtitle 2">
            <a:extLst>
              <a:ext uri="{FF2B5EF4-FFF2-40B4-BE49-F238E27FC236}">
                <a16:creationId xmlns:a16="http://schemas.microsoft.com/office/drawing/2014/main" id="{42B20557-037D-951C-ADE5-158F1243E5CA}"/>
              </a:ext>
            </a:extLst>
          </p:cNvPr>
          <p:cNvSpPr>
            <a:spLocks noGrp="1"/>
          </p:cNvSpPr>
          <p:nvPr>
            <p:ph type="subTitle" idx="1"/>
          </p:nvPr>
        </p:nvSpPr>
        <p:spPr/>
        <p:txBody>
          <a:bodyPr>
            <a:normAutofit/>
          </a:bodyPr>
          <a:lstStyle/>
          <a:p>
            <a:r>
              <a:rPr lang="en-US" sz="2800" dirty="0"/>
              <a:t>John 15</a:t>
            </a:r>
          </a:p>
        </p:txBody>
      </p:sp>
      <p:pic>
        <p:nvPicPr>
          <p:cNvPr id="7" name="Picture 6">
            <a:extLst>
              <a:ext uri="{FF2B5EF4-FFF2-40B4-BE49-F238E27FC236}">
                <a16:creationId xmlns:a16="http://schemas.microsoft.com/office/drawing/2014/main" id="{1524B533-3FC6-2248-55E1-708A143C4FC2}"/>
              </a:ext>
            </a:extLst>
          </p:cNvPr>
          <p:cNvPicPr>
            <a:picLocks noChangeAspect="1"/>
          </p:cNvPicPr>
          <p:nvPr/>
        </p:nvPicPr>
        <p:blipFill>
          <a:blip r:embed="rId2"/>
          <a:stretch>
            <a:fillRect/>
          </a:stretch>
        </p:blipFill>
        <p:spPr>
          <a:xfrm rot="288151">
            <a:off x="8747575" y="953731"/>
            <a:ext cx="3194613" cy="5519288"/>
          </a:xfrm>
          <a:prstGeom prst="rect">
            <a:avLst/>
          </a:prstGeom>
        </p:spPr>
      </p:pic>
    </p:spTree>
    <p:extLst>
      <p:ext uri="{BB962C8B-B14F-4D97-AF65-F5344CB8AC3E}">
        <p14:creationId xmlns:p14="http://schemas.microsoft.com/office/powerpoint/2010/main" val="2305131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32CC6A7C-9816-407F-C0E0-D26C436D1EB5}"/>
              </a:ext>
            </a:extLst>
          </p:cNvPr>
          <p:cNvPicPr>
            <a:picLocks noGrp="1" noChangeAspect="1"/>
          </p:cNvPicPr>
          <p:nvPr>
            <p:ph sz="half" idx="1"/>
          </p:nvPr>
        </p:nvPicPr>
        <p:blipFill>
          <a:blip r:embed="rId2"/>
          <a:stretch>
            <a:fillRect/>
          </a:stretch>
        </p:blipFill>
        <p:spPr>
          <a:xfrm rot="223705">
            <a:off x="765654" y="1673141"/>
            <a:ext cx="4634267" cy="3866428"/>
          </a:xfrm>
        </p:spPr>
      </p:pic>
      <p:sp>
        <p:nvSpPr>
          <p:cNvPr id="6" name="Content Placeholder 5">
            <a:extLst>
              <a:ext uri="{FF2B5EF4-FFF2-40B4-BE49-F238E27FC236}">
                <a16:creationId xmlns:a16="http://schemas.microsoft.com/office/drawing/2014/main" id="{D9E787DD-8D8D-BC93-D15D-F1E735C6837C}"/>
              </a:ext>
            </a:extLst>
          </p:cNvPr>
          <p:cNvSpPr>
            <a:spLocks noGrp="1"/>
          </p:cNvSpPr>
          <p:nvPr>
            <p:ph sz="half" idx="2"/>
          </p:nvPr>
        </p:nvSpPr>
        <p:spPr>
          <a:xfrm>
            <a:off x="6096000" y="654811"/>
            <a:ext cx="5571281" cy="5903088"/>
          </a:xfrm>
        </p:spPr>
        <p:txBody>
          <a:bodyPr>
            <a:normAutofit fontScale="92500"/>
          </a:bodyPr>
          <a:lstStyle/>
          <a:p>
            <a:pPr marL="0" indent="0">
              <a:buNone/>
            </a:pPr>
            <a:r>
              <a:rPr lang="en-US" sz="3600" dirty="0"/>
              <a:t>Isaiah 11: 1&amp;2, “A shoot will come up from the stump of Jesse (David’s dad); from his roots a Branch will bear fruit. The Spirit of the Lord will rest on Him – the Spirit of wisdom and understanding, of counsel and might, of knowledge and the fear of the Lord.”</a:t>
            </a:r>
          </a:p>
          <a:p>
            <a:pPr marL="0" indent="0">
              <a:buNone/>
            </a:pPr>
            <a:endParaRPr lang="en-US" sz="2800" dirty="0"/>
          </a:p>
        </p:txBody>
      </p:sp>
    </p:spTree>
    <p:extLst>
      <p:ext uri="{BB962C8B-B14F-4D97-AF65-F5344CB8AC3E}">
        <p14:creationId xmlns:p14="http://schemas.microsoft.com/office/powerpoint/2010/main" val="3881367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C42247-3066-937A-73CC-63606246E9FB}"/>
              </a:ext>
            </a:extLst>
          </p:cNvPr>
          <p:cNvSpPr>
            <a:spLocks noGrp="1"/>
          </p:cNvSpPr>
          <p:nvPr>
            <p:ph sz="half" idx="1"/>
          </p:nvPr>
        </p:nvSpPr>
        <p:spPr>
          <a:xfrm>
            <a:off x="1620455" y="613458"/>
            <a:ext cx="6308203" cy="5972537"/>
          </a:xfrm>
        </p:spPr>
        <p:txBody>
          <a:bodyPr>
            <a:noAutofit/>
          </a:bodyPr>
          <a:lstStyle/>
          <a:p>
            <a:pPr marL="0" indent="0">
              <a:buNone/>
            </a:pPr>
            <a:r>
              <a:rPr lang="en-US" sz="3200" dirty="0" err="1"/>
              <a:t>Jer</a:t>
            </a:r>
            <a:r>
              <a:rPr lang="en-US" sz="3200" dirty="0"/>
              <a:t> 23: 5 &amp; 6, “The days are coming, declares the Lord, when I will raise up for David, a righteous Branch, a King who will reign wisely and do what is just and right in the land. In His days, Judah will be saved and Israel will live in safety. This is the name by which He is called: The Lord, our Righteous Savior.” </a:t>
            </a:r>
          </a:p>
        </p:txBody>
      </p:sp>
      <p:pic>
        <p:nvPicPr>
          <p:cNvPr id="6" name="Content Placeholder 5">
            <a:extLst>
              <a:ext uri="{FF2B5EF4-FFF2-40B4-BE49-F238E27FC236}">
                <a16:creationId xmlns:a16="http://schemas.microsoft.com/office/drawing/2014/main" id="{479D9FAA-03E5-4DF3-989B-055B9E22FFA9}"/>
              </a:ext>
            </a:extLst>
          </p:cNvPr>
          <p:cNvPicPr>
            <a:picLocks noGrp="1" noChangeAspect="1"/>
          </p:cNvPicPr>
          <p:nvPr>
            <p:ph sz="half" idx="2"/>
          </p:nvPr>
        </p:nvPicPr>
        <p:blipFill>
          <a:blip r:embed="rId2"/>
          <a:stretch>
            <a:fillRect/>
          </a:stretch>
        </p:blipFill>
        <p:spPr>
          <a:xfrm rot="344915" flipH="1">
            <a:off x="7786433" y="793837"/>
            <a:ext cx="4037647" cy="4496239"/>
          </a:xfrm>
        </p:spPr>
      </p:pic>
    </p:spTree>
    <p:extLst>
      <p:ext uri="{BB962C8B-B14F-4D97-AF65-F5344CB8AC3E}">
        <p14:creationId xmlns:p14="http://schemas.microsoft.com/office/powerpoint/2010/main" val="2416985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9476D95-71E9-3A35-E9B7-8C0093C3F9D1}"/>
              </a:ext>
            </a:extLst>
          </p:cNvPr>
          <p:cNvSpPr>
            <a:spLocks noGrp="1"/>
          </p:cNvSpPr>
          <p:nvPr>
            <p:ph type="title"/>
          </p:nvPr>
        </p:nvSpPr>
        <p:spPr>
          <a:xfrm>
            <a:off x="1678329" y="358815"/>
            <a:ext cx="9826283" cy="1886674"/>
          </a:xfrm>
        </p:spPr>
        <p:txBody>
          <a:bodyPr>
            <a:normAutofit/>
          </a:bodyPr>
          <a:lstStyle/>
          <a:p>
            <a:pPr algn="ctr"/>
            <a:r>
              <a:rPr lang="en-US" sz="3200" dirty="0"/>
              <a:t>Isaiah 53: 8, “…for He was cut off from the land of the living; for the transgressions of My people He was punished.” </a:t>
            </a:r>
          </a:p>
        </p:txBody>
      </p:sp>
      <p:pic>
        <p:nvPicPr>
          <p:cNvPr id="8" name="Content Placeholder 7">
            <a:extLst>
              <a:ext uri="{FF2B5EF4-FFF2-40B4-BE49-F238E27FC236}">
                <a16:creationId xmlns:a16="http://schemas.microsoft.com/office/drawing/2014/main" id="{43F7011F-6E7A-4B45-8A16-6FCAFC43A96D}"/>
              </a:ext>
            </a:extLst>
          </p:cNvPr>
          <p:cNvPicPr>
            <a:picLocks noGrp="1" noChangeAspect="1"/>
          </p:cNvPicPr>
          <p:nvPr>
            <p:ph idx="1"/>
          </p:nvPr>
        </p:nvPicPr>
        <p:blipFill>
          <a:blip r:embed="rId2"/>
          <a:stretch>
            <a:fillRect/>
          </a:stretch>
        </p:blipFill>
        <p:spPr>
          <a:xfrm>
            <a:off x="1250066" y="2546429"/>
            <a:ext cx="9919504" cy="4311571"/>
          </a:xfrm>
        </p:spPr>
      </p:pic>
    </p:spTree>
    <p:extLst>
      <p:ext uri="{BB962C8B-B14F-4D97-AF65-F5344CB8AC3E}">
        <p14:creationId xmlns:p14="http://schemas.microsoft.com/office/powerpoint/2010/main" val="1946854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32758-110B-A10C-7196-4F3B22B02678}"/>
              </a:ext>
            </a:extLst>
          </p:cNvPr>
          <p:cNvSpPr>
            <a:spLocks noGrp="1"/>
          </p:cNvSpPr>
          <p:nvPr>
            <p:ph type="title"/>
          </p:nvPr>
        </p:nvSpPr>
        <p:spPr>
          <a:xfrm>
            <a:off x="1643606" y="115812"/>
            <a:ext cx="10405640" cy="1377322"/>
          </a:xfrm>
        </p:spPr>
        <p:txBody>
          <a:bodyPr>
            <a:normAutofit/>
          </a:bodyPr>
          <a:lstStyle/>
          <a:p>
            <a:pPr algn="ctr"/>
            <a:r>
              <a:rPr lang="en-US" dirty="0"/>
              <a:t>Rev 22:16, “I, Jesus, Am the root and offspring of David and the Bright Morning Star.”</a:t>
            </a:r>
          </a:p>
        </p:txBody>
      </p:sp>
      <p:pic>
        <p:nvPicPr>
          <p:cNvPr id="5" name="Content Placeholder 4">
            <a:extLst>
              <a:ext uri="{FF2B5EF4-FFF2-40B4-BE49-F238E27FC236}">
                <a16:creationId xmlns:a16="http://schemas.microsoft.com/office/drawing/2014/main" id="{1C9017D3-EA51-E3F5-A748-A4D53E8C8249}"/>
              </a:ext>
            </a:extLst>
          </p:cNvPr>
          <p:cNvPicPr>
            <a:picLocks noGrp="1" noChangeAspect="1"/>
          </p:cNvPicPr>
          <p:nvPr>
            <p:ph idx="1"/>
          </p:nvPr>
        </p:nvPicPr>
        <p:blipFill rotWithShape="1">
          <a:blip r:embed="rId2"/>
          <a:srcRect b="4827"/>
          <a:stretch/>
        </p:blipFill>
        <p:spPr>
          <a:xfrm>
            <a:off x="3240910" y="1682187"/>
            <a:ext cx="7095281" cy="4869083"/>
          </a:xfrm>
        </p:spPr>
      </p:pic>
    </p:spTree>
    <p:extLst>
      <p:ext uri="{BB962C8B-B14F-4D97-AF65-F5344CB8AC3E}">
        <p14:creationId xmlns:p14="http://schemas.microsoft.com/office/powerpoint/2010/main" val="2865020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3B1E34-C4D7-A9BF-96B4-E1FEB4CE469B}"/>
              </a:ext>
            </a:extLst>
          </p:cNvPr>
          <p:cNvSpPr>
            <a:spLocks noGrp="1"/>
          </p:cNvSpPr>
          <p:nvPr>
            <p:ph idx="1"/>
          </p:nvPr>
        </p:nvSpPr>
        <p:spPr>
          <a:xfrm>
            <a:off x="1724628" y="648181"/>
            <a:ext cx="9779984" cy="5868365"/>
          </a:xfrm>
        </p:spPr>
        <p:txBody>
          <a:bodyPr>
            <a:normAutofit/>
          </a:bodyPr>
          <a:lstStyle/>
          <a:p>
            <a:r>
              <a:rPr lang="en-US" sz="2800" dirty="0"/>
              <a:t>Jesus told us (John 15) to abide in Him</a:t>
            </a:r>
          </a:p>
          <a:p>
            <a:endParaRPr lang="en-US" sz="2800" dirty="0"/>
          </a:p>
          <a:p>
            <a:r>
              <a:rPr lang="en-US" sz="2800" dirty="0"/>
              <a:t>When we do, He no longer calls us His servants – He calls us His friends…intimate relationship</a:t>
            </a:r>
          </a:p>
          <a:p>
            <a:endParaRPr lang="en-US" sz="2800" dirty="0"/>
          </a:p>
          <a:p>
            <a:r>
              <a:rPr lang="en-US" sz="2800" dirty="0"/>
              <a:t>As we receive life from Jesus, we will grow, be pruned, and be fruitful…</a:t>
            </a:r>
          </a:p>
          <a:p>
            <a:endParaRPr lang="en-US" sz="2800" dirty="0"/>
          </a:p>
          <a:p>
            <a:r>
              <a:rPr lang="en-US" sz="2800" dirty="0"/>
              <a:t>Abide in the Vine and have life eternal!</a:t>
            </a:r>
          </a:p>
        </p:txBody>
      </p:sp>
    </p:spTree>
    <p:extLst>
      <p:ext uri="{BB962C8B-B14F-4D97-AF65-F5344CB8AC3E}">
        <p14:creationId xmlns:p14="http://schemas.microsoft.com/office/powerpoint/2010/main" val="1699643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64A26-290A-0087-FF8F-D2B048280A17}"/>
              </a:ext>
            </a:extLst>
          </p:cNvPr>
          <p:cNvSpPr>
            <a:spLocks noGrp="1"/>
          </p:cNvSpPr>
          <p:nvPr>
            <p:ph type="title"/>
          </p:nvPr>
        </p:nvSpPr>
        <p:spPr>
          <a:xfrm>
            <a:off x="1643607" y="561721"/>
            <a:ext cx="9710536" cy="770113"/>
          </a:xfrm>
        </p:spPr>
        <p:txBody>
          <a:bodyPr/>
          <a:lstStyle/>
          <a:p>
            <a:r>
              <a:rPr lang="en-US" dirty="0"/>
              <a:t>Last Sunday’s to now…</a:t>
            </a:r>
          </a:p>
        </p:txBody>
      </p:sp>
      <p:sp>
        <p:nvSpPr>
          <p:cNvPr id="3" name="Content Placeholder 2">
            <a:extLst>
              <a:ext uri="{FF2B5EF4-FFF2-40B4-BE49-F238E27FC236}">
                <a16:creationId xmlns:a16="http://schemas.microsoft.com/office/drawing/2014/main" id="{F7D96686-AD5E-5759-17D8-83C3194DA683}"/>
              </a:ext>
            </a:extLst>
          </p:cNvPr>
          <p:cNvSpPr>
            <a:spLocks noGrp="1"/>
          </p:cNvSpPr>
          <p:nvPr>
            <p:ph idx="1"/>
          </p:nvPr>
        </p:nvSpPr>
        <p:spPr>
          <a:xfrm>
            <a:off x="590308" y="1446835"/>
            <a:ext cx="11262167" cy="5011838"/>
          </a:xfrm>
        </p:spPr>
        <p:txBody>
          <a:bodyPr>
            <a:normAutofit/>
          </a:bodyPr>
          <a:lstStyle/>
          <a:p>
            <a:r>
              <a:rPr lang="en-US" sz="2800" dirty="0"/>
              <a:t>John 11: “I Am the Resurrection and the Life…” (Lazarus’ resurrection)</a:t>
            </a:r>
          </a:p>
          <a:p>
            <a:r>
              <a:rPr lang="en-US" sz="2800" dirty="0"/>
              <a:t>John 12: Mary anoints Jesus’ feet – uses her hair to wash them</a:t>
            </a:r>
          </a:p>
          <a:p>
            <a:r>
              <a:rPr lang="en-US" sz="2800" dirty="0"/>
              <a:t>John 13: The Triumphal Entry; predicts His death, Judas’ betrayal and Peter’s denial</a:t>
            </a:r>
          </a:p>
          <a:p>
            <a:r>
              <a:rPr lang="en-US" sz="2800" dirty="0"/>
              <a:t>John 14: The Last Supper – He comforts the disciples (I Am the Way, Truth and Life) and promises sending the Holy Spirit</a:t>
            </a:r>
          </a:p>
          <a:p>
            <a:pPr lvl="1"/>
            <a:r>
              <a:rPr lang="en-US" sz="2600" dirty="0"/>
              <a:t>Vv27&amp;28: “Peace I leave with you; My peace I give you…Do not let your hearts be troubled and do not be afraid. You heard Me say, ‘I am going away and I am coming back to you’…” </a:t>
            </a:r>
          </a:p>
          <a:p>
            <a:endParaRPr lang="en-US" sz="2800" dirty="0"/>
          </a:p>
        </p:txBody>
      </p:sp>
    </p:spTree>
    <p:extLst>
      <p:ext uri="{BB962C8B-B14F-4D97-AF65-F5344CB8AC3E}">
        <p14:creationId xmlns:p14="http://schemas.microsoft.com/office/powerpoint/2010/main" val="3070636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2AE1DE-6660-2399-7DE7-14FADC9C21D7}"/>
              </a:ext>
            </a:extLst>
          </p:cNvPr>
          <p:cNvSpPr>
            <a:spLocks noGrp="1"/>
          </p:cNvSpPr>
          <p:nvPr>
            <p:ph type="title"/>
          </p:nvPr>
        </p:nvSpPr>
        <p:spPr>
          <a:xfrm>
            <a:off x="1701479" y="314529"/>
            <a:ext cx="10174146" cy="1280890"/>
          </a:xfrm>
        </p:spPr>
        <p:txBody>
          <a:bodyPr/>
          <a:lstStyle/>
          <a:p>
            <a:r>
              <a:rPr lang="en-US" dirty="0"/>
              <a:t>John 15: 1, “I Am the true vine and My Father is the Gardener (Husbandman </a:t>
            </a:r>
            <a:r>
              <a:rPr lang="en-US" sz="2000" dirty="0"/>
              <a:t>[KJV]</a:t>
            </a:r>
            <a:r>
              <a:rPr lang="en-US" dirty="0"/>
              <a:t>)</a:t>
            </a:r>
          </a:p>
        </p:txBody>
      </p:sp>
      <p:pic>
        <p:nvPicPr>
          <p:cNvPr id="13" name="Content Placeholder 12">
            <a:extLst>
              <a:ext uri="{FF2B5EF4-FFF2-40B4-BE49-F238E27FC236}">
                <a16:creationId xmlns:a16="http://schemas.microsoft.com/office/drawing/2014/main" id="{239422CC-3471-E715-EB7C-2CC6FD99DA6B}"/>
              </a:ext>
            </a:extLst>
          </p:cNvPr>
          <p:cNvPicPr>
            <a:picLocks noGrp="1" noChangeAspect="1"/>
          </p:cNvPicPr>
          <p:nvPr>
            <p:ph sz="half" idx="2"/>
          </p:nvPr>
        </p:nvPicPr>
        <p:blipFill rotWithShape="1">
          <a:blip r:embed="rId2"/>
          <a:srcRect b="20154"/>
          <a:stretch/>
        </p:blipFill>
        <p:spPr>
          <a:xfrm>
            <a:off x="1228749" y="2410983"/>
            <a:ext cx="4338674" cy="3623569"/>
          </a:xfrm>
        </p:spPr>
      </p:pic>
      <p:sp>
        <p:nvSpPr>
          <p:cNvPr id="10" name="Text Placeholder 9">
            <a:extLst>
              <a:ext uri="{FF2B5EF4-FFF2-40B4-BE49-F238E27FC236}">
                <a16:creationId xmlns:a16="http://schemas.microsoft.com/office/drawing/2014/main" id="{088A817D-FD27-18D4-4A7B-1F85BF3F4272}"/>
              </a:ext>
            </a:extLst>
          </p:cNvPr>
          <p:cNvSpPr>
            <a:spLocks noGrp="1"/>
          </p:cNvSpPr>
          <p:nvPr>
            <p:ph type="body" sz="quarter" idx="3"/>
          </p:nvPr>
        </p:nvSpPr>
        <p:spPr>
          <a:xfrm>
            <a:off x="5775768" y="1715070"/>
            <a:ext cx="6099858" cy="576262"/>
          </a:xfrm>
        </p:spPr>
        <p:txBody>
          <a:bodyPr/>
          <a:lstStyle/>
          <a:p>
            <a:r>
              <a:rPr lang="en-US" sz="2800" dirty="0"/>
              <a:t>Context seems “out of nowhere”: </a:t>
            </a:r>
          </a:p>
        </p:txBody>
      </p:sp>
      <p:sp>
        <p:nvSpPr>
          <p:cNvPr id="11" name="Content Placeholder 10">
            <a:extLst>
              <a:ext uri="{FF2B5EF4-FFF2-40B4-BE49-F238E27FC236}">
                <a16:creationId xmlns:a16="http://schemas.microsoft.com/office/drawing/2014/main" id="{C9ED7ED4-D646-6D7D-6F11-5AE37A902658}"/>
              </a:ext>
            </a:extLst>
          </p:cNvPr>
          <p:cNvSpPr>
            <a:spLocks noGrp="1"/>
          </p:cNvSpPr>
          <p:nvPr>
            <p:ph sz="quarter" idx="4"/>
          </p:nvPr>
        </p:nvSpPr>
        <p:spPr>
          <a:xfrm>
            <a:off x="6096000" y="2545737"/>
            <a:ext cx="5409631" cy="3866637"/>
          </a:xfrm>
        </p:spPr>
        <p:txBody>
          <a:bodyPr>
            <a:normAutofit/>
          </a:bodyPr>
          <a:lstStyle/>
          <a:p>
            <a:r>
              <a:rPr lang="en-US" sz="2800" dirty="0"/>
              <a:t>Perhaps already on their way to Gethsemane</a:t>
            </a:r>
          </a:p>
          <a:p>
            <a:r>
              <a:rPr lang="en-US" sz="2800" dirty="0"/>
              <a:t>Perhaps a decorative vine caught Jesus’ attention</a:t>
            </a:r>
          </a:p>
          <a:p>
            <a:r>
              <a:rPr lang="en-US" sz="2800" dirty="0"/>
              <a:t>How did this good vineyard become a wild vineyard? Ps. 80; Isaiah 5:3-7; and Jer. 2:21</a:t>
            </a:r>
          </a:p>
          <a:p>
            <a:endParaRPr lang="en-US" sz="2800" dirty="0"/>
          </a:p>
        </p:txBody>
      </p:sp>
    </p:spTree>
    <p:extLst>
      <p:ext uri="{BB962C8B-B14F-4D97-AF65-F5344CB8AC3E}">
        <p14:creationId xmlns:p14="http://schemas.microsoft.com/office/powerpoint/2010/main" val="1065643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ACC87361-2741-7D8A-5D03-3D98B8762E91}"/>
              </a:ext>
            </a:extLst>
          </p:cNvPr>
          <p:cNvSpPr>
            <a:spLocks noGrp="1"/>
          </p:cNvSpPr>
          <p:nvPr>
            <p:ph type="title"/>
          </p:nvPr>
        </p:nvSpPr>
        <p:spPr>
          <a:xfrm>
            <a:off x="1852145" y="496788"/>
            <a:ext cx="8911687" cy="892174"/>
          </a:xfrm>
        </p:spPr>
        <p:txBody>
          <a:bodyPr/>
          <a:lstStyle/>
          <a:p>
            <a:r>
              <a:rPr lang="en-US" dirty="0"/>
              <a:t>The True Vine…</a:t>
            </a:r>
          </a:p>
        </p:txBody>
      </p:sp>
      <p:sp>
        <p:nvSpPr>
          <p:cNvPr id="11" name="Content Placeholder 10">
            <a:extLst>
              <a:ext uri="{FF2B5EF4-FFF2-40B4-BE49-F238E27FC236}">
                <a16:creationId xmlns:a16="http://schemas.microsoft.com/office/drawing/2014/main" id="{A3C56B9A-CBC8-82D1-23F8-D95611973679}"/>
              </a:ext>
            </a:extLst>
          </p:cNvPr>
          <p:cNvSpPr>
            <a:spLocks noGrp="1"/>
          </p:cNvSpPr>
          <p:nvPr>
            <p:ph idx="1"/>
          </p:nvPr>
        </p:nvSpPr>
        <p:spPr>
          <a:xfrm>
            <a:off x="1852145" y="1388962"/>
            <a:ext cx="9652467" cy="5289630"/>
          </a:xfrm>
        </p:spPr>
        <p:txBody>
          <a:bodyPr>
            <a:normAutofit lnSpcReduction="10000"/>
          </a:bodyPr>
          <a:lstStyle/>
          <a:p>
            <a:r>
              <a:rPr lang="en-US" sz="2800" dirty="0"/>
              <a:t>Ps. 80: 3-19, </a:t>
            </a:r>
          </a:p>
          <a:p>
            <a:pPr marL="0" indent="0">
              <a:buNone/>
            </a:pPr>
            <a:r>
              <a:rPr lang="en-US" sz="2800" dirty="0"/>
              <a:t>“Restore us, O God, make Your face to shine on us, that we may be saved…You transplanted a vine from Egypt; You drove out nations and planted it. You cleared ground for it, and it took root and filled the land…why have You broken down its walls and all who pass pick its grapes?...wild animals feed on it…return to us , God Almighty! Look down from heaven and see! Watch over this vine, the root Your right hand has planted, the son You have raised up for Yourself. Your vine is cut down, it is burnt with fire…Restore us, Lord God Almighty…”</a:t>
            </a:r>
          </a:p>
          <a:p>
            <a:endParaRPr lang="en-US" sz="2800" dirty="0"/>
          </a:p>
        </p:txBody>
      </p:sp>
    </p:spTree>
    <p:extLst>
      <p:ext uri="{BB962C8B-B14F-4D97-AF65-F5344CB8AC3E}">
        <p14:creationId xmlns:p14="http://schemas.microsoft.com/office/powerpoint/2010/main" val="2111774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EC0E7-0B41-89CC-28E6-1D1A6E4D00DF}"/>
              </a:ext>
            </a:extLst>
          </p:cNvPr>
          <p:cNvSpPr>
            <a:spLocks noGrp="1"/>
          </p:cNvSpPr>
          <p:nvPr>
            <p:ph type="title"/>
          </p:nvPr>
        </p:nvSpPr>
        <p:spPr>
          <a:xfrm>
            <a:off x="1886870" y="392616"/>
            <a:ext cx="8911687" cy="718553"/>
          </a:xfrm>
        </p:spPr>
        <p:txBody>
          <a:bodyPr/>
          <a:lstStyle/>
          <a:p>
            <a:r>
              <a:rPr lang="en-US" dirty="0"/>
              <a:t>Isaiah 5: 1 - 7</a:t>
            </a:r>
          </a:p>
        </p:txBody>
      </p:sp>
      <p:sp>
        <p:nvSpPr>
          <p:cNvPr id="3" name="Content Placeholder 2">
            <a:extLst>
              <a:ext uri="{FF2B5EF4-FFF2-40B4-BE49-F238E27FC236}">
                <a16:creationId xmlns:a16="http://schemas.microsoft.com/office/drawing/2014/main" id="{565D6D13-7F48-1251-E1C8-EA0059AB92E4}"/>
              </a:ext>
            </a:extLst>
          </p:cNvPr>
          <p:cNvSpPr>
            <a:spLocks noGrp="1"/>
          </p:cNvSpPr>
          <p:nvPr>
            <p:ph idx="1"/>
          </p:nvPr>
        </p:nvSpPr>
        <p:spPr>
          <a:xfrm>
            <a:off x="1381869" y="1342663"/>
            <a:ext cx="10590835" cy="5851926"/>
          </a:xfrm>
        </p:spPr>
        <p:txBody>
          <a:bodyPr>
            <a:normAutofit/>
          </a:bodyPr>
          <a:lstStyle/>
          <a:p>
            <a:pPr marL="0" indent="0">
              <a:buNone/>
            </a:pPr>
            <a:r>
              <a:rPr lang="en-US" sz="2800" dirty="0"/>
              <a:t>“I will sing for the one I love a song about His vineyard: My loved one had a vineyard on a fertile hillside. He dug it up and cleared it of stones and planted it with the choicest of vines. He built a watchtower in it and cut out a winepress as well. The He looked for a crop of good grapes, but it yielded only bad fruit…What more could I have done for my vineyard that I have not already done?...I will make it a wasteland…the vineyard of the Lord Almighty is the house of Israel; and the people of Judah are the vines He delights in. And He looked for justice, but saw bloodshed, for righteousness but heard cries of distress…”</a:t>
            </a:r>
          </a:p>
        </p:txBody>
      </p:sp>
    </p:spTree>
    <p:extLst>
      <p:ext uri="{BB962C8B-B14F-4D97-AF65-F5344CB8AC3E}">
        <p14:creationId xmlns:p14="http://schemas.microsoft.com/office/powerpoint/2010/main" val="444216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E58C0-4E85-86DB-D28F-A6E2FD2D39EF}"/>
              </a:ext>
            </a:extLst>
          </p:cNvPr>
          <p:cNvSpPr>
            <a:spLocks noGrp="1"/>
          </p:cNvSpPr>
          <p:nvPr>
            <p:ph type="title"/>
          </p:nvPr>
        </p:nvSpPr>
        <p:spPr>
          <a:xfrm>
            <a:off x="2592925" y="624110"/>
            <a:ext cx="8911687" cy="822725"/>
          </a:xfrm>
        </p:spPr>
        <p:txBody>
          <a:bodyPr/>
          <a:lstStyle/>
          <a:p>
            <a:pPr algn="ctr"/>
            <a:r>
              <a:rPr lang="en-US" dirty="0"/>
              <a:t>Jeremiah 2: 21</a:t>
            </a:r>
          </a:p>
        </p:txBody>
      </p:sp>
      <p:sp>
        <p:nvSpPr>
          <p:cNvPr id="3" name="Content Placeholder 2">
            <a:extLst>
              <a:ext uri="{FF2B5EF4-FFF2-40B4-BE49-F238E27FC236}">
                <a16:creationId xmlns:a16="http://schemas.microsoft.com/office/drawing/2014/main" id="{E93BD6E7-9764-518C-3F98-B465880CC7AB}"/>
              </a:ext>
            </a:extLst>
          </p:cNvPr>
          <p:cNvSpPr>
            <a:spLocks noGrp="1"/>
          </p:cNvSpPr>
          <p:nvPr>
            <p:ph idx="1"/>
          </p:nvPr>
        </p:nvSpPr>
        <p:spPr/>
        <p:txBody>
          <a:bodyPr>
            <a:normAutofit/>
          </a:bodyPr>
          <a:lstStyle/>
          <a:p>
            <a:r>
              <a:rPr lang="en-US" sz="2800" dirty="0"/>
              <a:t>“I have planted you like a choice vine of sound and reliable stock. How then did you turn against Me into a corrupt, wild vine?”</a:t>
            </a:r>
          </a:p>
          <a:p>
            <a:endParaRPr lang="en-US" sz="2800" dirty="0"/>
          </a:p>
          <a:p>
            <a:r>
              <a:rPr lang="en-US" sz="2800" dirty="0"/>
              <a:t>Let’s not be too quick to judge…Adam and Eve were created perfect… given a will to choose… hence the struggle defined in Romans 7…</a:t>
            </a:r>
          </a:p>
        </p:txBody>
      </p:sp>
    </p:spTree>
    <p:extLst>
      <p:ext uri="{BB962C8B-B14F-4D97-AF65-F5344CB8AC3E}">
        <p14:creationId xmlns:p14="http://schemas.microsoft.com/office/powerpoint/2010/main" val="351295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197F4-9B9A-0963-546F-85489DEFA10D}"/>
              </a:ext>
            </a:extLst>
          </p:cNvPr>
          <p:cNvSpPr>
            <a:spLocks noGrp="1"/>
          </p:cNvSpPr>
          <p:nvPr>
            <p:ph type="title"/>
          </p:nvPr>
        </p:nvSpPr>
        <p:spPr>
          <a:xfrm>
            <a:off x="1666754" y="624110"/>
            <a:ext cx="10289893" cy="1280890"/>
          </a:xfrm>
        </p:spPr>
        <p:txBody>
          <a:bodyPr>
            <a:normAutofit/>
          </a:bodyPr>
          <a:lstStyle/>
          <a:p>
            <a:pPr algn="ctr"/>
            <a:r>
              <a:rPr lang="en-US" dirty="0"/>
              <a:t>Before we go in depth on the Vine, let’s take a minute looking at the “Husbandman”</a:t>
            </a:r>
          </a:p>
        </p:txBody>
      </p:sp>
      <p:sp>
        <p:nvSpPr>
          <p:cNvPr id="3" name="Content Placeholder 2">
            <a:extLst>
              <a:ext uri="{FF2B5EF4-FFF2-40B4-BE49-F238E27FC236}">
                <a16:creationId xmlns:a16="http://schemas.microsoft.com/office/drawing/2014/main" id="{EFEDB20F-4C87-E6EA-0205-F7E60F182470}"/>
              </a:ext>
            </a:extLst>
          </p:cNvPr>
          <p:cNvSpPr>
            <a:spLocks noGrp="1"/>
          </p:cNvSpPr>
          <p:nvPr>
            <p:ph idx="1"/>
          </p:nvPr>
        </p:nvSpPr>
        <p:spPr>
          <a:xfrm>
            <a:off x="1423687" y="2133600"/>
            <a:ext cx="10382490" cy="3777622"/>
          </a:xfrm>
        </p:spPr>
        <p:txBody>
          <a:bodyPr>
            <a:normAutofit/>
          </a:bodyPr>
          <a:lstStyle/>
          <a:p>
            <a:r>
              <a:rPr lang="en-US" sz="2800" dirty="0"/>
              <a:t>Some translations: the Gardener </a:t>
            </a:r>
          </a:p>
          <a:p>
            <a:r>
              <a:rPr lang="en-US" sz="2800" dirty="0"/>
              <a:t>Husbandman is an old English term = Owner, Cultivator and Trainer, Nurturer, Defends the vineyards growth with “merciless pruning”</a:t>
            </a:r>
          </a:p>
        </p:txBody>
      </p:sp>
      <p:pic>
        <p:nvPicPr>
          <p:cNvPr id="5" name="Picture 4">
            <a:extLst>
              <a:ext uri="{FF2B5EF4-FFF2-40B4-BE49-F238E27FC236}">
                <a16:creationId xmlns:a16="http://schemas.microsoft.com/office/drawing/2014/main" id="{63ECAE59-E762-1D69-9C7D-81AA9CF313F8}"/>
              </a:ext>
            </a:extLst>
          </p:cNvPr>
          <p:cNvPicPr>
            <a:picLocks noChangeAspect="1"/>
          </p:cNvPicPr>
          <p:nvPr/>
        </p:nvPicPr>
        <p:blipFill>
          <a:blip r:embed="rId2"/>
          <a:stretch>
            <a:fillRect/>
          </a:stretch>
        </p:blipFill>
        <p:spPr>
          <a:xfrm rot="21385376">
            <a:off x="1515276" y="4502552"/>
            <a:ext cx="2790504" cy="1986520"/>
          </a:xfrm>
          <a:prstGeom prst="rect">
            <a:avLst/>
          </a:prstGeom>
        </p:spPr>
      </p:pic>
      <p:pic>
        <p:nvPicPr>
          <p:cNvPr id="7" name="Picture 6">
            <a:extLst>
              <a:ext uri="{FF2B5EF4-FFF2-40B4-BE49-F238E27FC236}">
                <a16:creationId xmlns:a16="http://schemas.microsoft.com/office/drawing/2014/main" id="{CA5035A4-CC45-B6A8-897E-A16FA3361C1E}"/>
              </a:ext>
            </a:extLst>
          </p:cNvPr>
          <p:cNvPicPr>
            <a:picLocks noChangeAspect="1"/>
          </p:cNvPicPr>
          <p:nvPr/>
        </p:nvPicPr>
        <p:blipFill>
          <a:blip r:embed="rId3"/>
          <a:stretch>
            <a:fillRect/>
          </a:stretch>
        </p:blipFill>
        <p:spPr>
          <a:xfrm>
            <a:off x="5416448" y="4502552"/>
            <a:ext cx="2790504" cy="1986520"/>
          </a:xfrm>
          <a:prstGeom prst="rect">
            <a:avLst/>
          </a:prstGeom>
        </p:spPr>
      </p:pic>
      <p:pic>
        <p:nvPicPr>
          <p:cNvPr id="9" name="Picture 8">
            <a:extLst>
              <a:ext uri="{FF2B5EF4-FFF2-40B4-BE49-F238E27FC236}">
                <a16:creationId xmlns:a16="http://schemas.microsoft.com/office/drawing/2014/main" id="{2EA397EA-89B3-0CF0-7789-233DD8A6FA0A}"/>
              </a:ext>
            </a:extLst>
          </p:cNvPr>
          <p:cNvPicPr>
            <a:picLocks noChangeAspect="1"/>
          </p:cNvPicPr>
          <p:nvPr/>
        </p:nvPicPr>
        <p:blipFill>
          <a:blip r:embed="rId4"/>
          <a:stretch>
            <a:fillRect/>
          </a:stretch>
        </p:blipFill>
        <p:spPr>
          <a:xfrm rot="420759">
            <a:off x="9097702" y="4502552"/>
            <a:ext cx="2708476" cy="1986520"/>
          </a:xfrm>
          <a:prstGeom prst="rect">
            <a:avLst/>
          </a:prstGeom>
        </p:spPr>
      </p:pic>
    </p:spTree>
    <p:extLst>
      <p:ext uri="{BB962C8B-B14F-4D97-AF65-F5344CB8AC3E}">
        <p14:creationId xmlns:p14="http://schemas.microsoft.com/office/powerpoint/2010/main" val="1104876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FB3E9-0AB2-5AFB-A48A-5A2156C29B1C}"/>
              </a:ext>
            </a:extLst>
          </p:cNvPr>
          <p:cNvSpPr>
            <a:spLocks noGrp="1"/>
          </p:cNvSpPr>
          <p:nvPr>
            <p:ph type="title"/>
          </p:nvPr>
        </p:nvSpPr>
        <p:spPr>
          <a:xfrm>
            <a:off x="1863525" y="624110"/>
            <a:ext cx="9641088" cy="834300"/>
          </a:xfrm>
        </p:spPr>
        <p:txBody>
          <a:bodyPr/>
          <a:lstStyle/>
          <a:p>
            <a:r>
              <a:rPr lang="en-US" dirty="0"/>
              <a:t>Then Jesus states, “I am the True Vine…”</a:t>
            </a:r>
          </a:p>
        </p:txBody>
      </p:sp>
      <p:sp>
        <p:nvSpPr>
          <p:cNvPr id="3" name="Content Placeholder 2">
            <a:extLst>
              <a:ext uri="{FF2B5EF4-FFF2-40B4-BE49-F238E27FC236}">
                <a16:creationId xmlns:a16="http://schemas.microsoft.com/office/drawing/2014/main" id="{33087EC3-CD61-BFE7-1966-FF115FC01D07}"/>
              </a:ext>
            </a:extLst>
          </p:cNvPr>
          <p:cNvSpPr>
            <a:spLocks noGrp="1"/>
          </p:cNvSpPr>
          <p:nvPr>
            <p:ph idx="1"/>
          </p:nvPr>
        </p:nvSpPr>
        <p:spPr>
          <a:xfrm>
            <a:off x="1192192" y="1902106"/>
            <a:ext cx="10556111" cy="4475544"/>
          </a:xfrm>
        </p:spPr>
        <p:txBody>
          <a:bodyPr>
            <a:normAutofit/>
          </a:bodyPr>
          <a:lstStyle/>
          <a:p>
            <a:r>
              <a:rPr lang="en-US" sz="2800" dirty="0"/>
              <a:t>A classic/typical message of John 15 would look at the whole chapter like this:</a:t>
            </a:r>
          </a:p>
          <a:p>
            <a:pPr lvl="1"/>
            <a:r>
              <a:rPr lang="en-US" sz="2600" dirty="0"/>
              <a:t>The Father – Husbandman; </a:t>
            </a:r>
          </a:p>
          <a:p>
            <a:pPr lvl="1"/>
            <a:r>
              <a:rPr lang="en-US" sz="2600" dirty="0"/>
              <a:t>Jesus = the True Vine</a:t>
            </a:r>
          </a:p>
          <a:p>
            <a:pPr lvl="1"/>
            <a:r>
              <a:rPr lang="en-US" sz="2600" dirty="0"/>
              <a:t>Believers = the branches being given life through remaining connected – through obedience to His Word – believers abide (have life) in Him.</a:t>
            </a:r>
          </a:p>
          <a:p>
            <a:pPr lvl="1"/>
            <a:r>
              <a:rPr lang="en-US" sz="2600" dirty="0"/>
              <a:t>He prunes us through spiritual discipline…</a:t>
            </a:r>
          </a:p>
          <a:p>
            <a:pPr lvl="1"/>
            <a:endParaRPr lang="en-US" sz="2600" dirty="0"/>
          </a:p>
        </p:txBody>
      </p:sp>
    </p:spTree>
    <p:extLst>
      <p:ext uri="{BB962C8B-B14F-4D97-AF65-F5344CB8AC3E}">
        <p14:creationId xmlns:p14="http://schemas.microsoft.com/office/powerpoint/2010/main" val="4187036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D1302-ADAD-AFF9-18CE-7DC21EF7CA9E}"/>
              </a:ext>
            </a:extLst>
          </p:cNvPr>
          <p:cNvSpPr>
            <a:spLocks noGrp="1"/>
          </p:cNvSpPr>
          <p:nvPr>
            <p:ph type="title"/>
          </p:nvPr>
        </p:nvSpPr>
        <p:spPr>
          <a:xfrm>
            <a:off x="1620457" y="392617"/>
            <a:ext cx="9791558" cy="1528780"/>
          </a:xfrm>
        </p:spPr>
        <p:txBody>
          <a:bodyPr>
            <a:noAutofit/>
          </a:bodyPr>
          <a:lstStyle/>
          <a:p>
            <a:pPr algn="ctr"/>
            <a:r>
              <a:rPr lang="en-US" dirty="0"/>
              <a:t>Today’s Focus:  Jesus is the True Vine – what mean “vine”? Where does that term come from?</a:t>
            </a:r>
          </a:p>
        </p:txBody>
      </p:sp>
      <p:sp>
        <p:nvSpPr>
          <p:cNvPr id="3" name="Content Placeholder 2">
            <a:extLst>
              <a:ext uri="{FF2B5EF4-FFF2-40B4-BE49-F238E27FC236}">
                <a16:creationId xmlns:a16="http://schemas.microsoft.com/office/drawing/2014/main" id="{897A19E7-83B3-BE86-7189-7FB29D120618}"/>
              </a:ext>
            </a:extLst>
          </p:cNvPr>
          <p:cNvSpPr>
            <a:spLocks noGrp="1"/>
          </p:cNvSpPr>
          <p:nvPr>
            <p:ph idx="1"/>
          </p:nvPr>
        </p:nvSpPr>
        <p:spPr>
          <a:xfrm>
            <a:off x="1620457" y="3222836"/>
            <a:ext cx="10347767" cy="3015918"/>
          </a:xfrm>
        </p:spPr>
        <p:txBody>
          <a:bodyPr>
            <a:normAutofit/>
          </a:bodyPr>
          <a:lstStyle/>
          <a:p>
            <a:r>
              <a:rPr lang="en-US" sz="3600" dirty="0"/>
              <a:t>God’s promise to Abraham through the Tribe/family of Judah (Jacob’s 4</a:t>
            </a:r>
            <a:r>
              <a:rPr lang="en-US" sz="3600" baseline="30000" dirty="0"/>
              <a:t>th</a:t>
            </a:r>
            <a:r>
              <a:rPr lang="en-US" sz="3600" dirty="0"/>
              <a:t> son) through David (Judah is David’s great, great, great, etc. Grandpa)…</a:t>
            </a:r>
          </a:p>
          <a:p>
            <a:pPr marL="0" indent="0">
              <a:buNone/>
            </a:pPr>
            <a:endParaRPr lang="en-US" sz="2800" dirty="0"/>
          </a:p>
        </p:txBody>
      </p:sp>
    </p:spTree>
    <p:extLst>
      <p:ext uri="{BB962C8B-B14F-4D97-AF65-F5344CB8AC3E}">
        <p14:creationId xmlns:p14="http://schemas.microsoft.com/office/powerpoint/2010/main" val="97919269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171</TotalTime>
  <Words>961</Words>
  <Application>Microsoft Macintosh PowerPoint</Application>
  <PresentationFormat>Widescreen</PresentationFormat>
  <Paragraphs>44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Wisp</vt:lpstr>
      <vt:lpstr>I Am the True Vine</vt:lpstr>
      <vt:lpstr>Last Sunday’s to now…</vt:lpstr>
      <vt:lpstr>John 15: 1, “I Am the true vine and My Father is the Gardener (Husbandman [KJV])</vt:lpstr>
      <vt:lpstr>The True Vine…</vt:lpstr>
      <vt:lpstr>Isaiah 5: 1 - 7</vt:lpstr>
      <vt:lpstr>Jeremiah 2: 21</vt:lpstr>
      <vt:lpstr>Before we go in depth on the Vine, let’s take a minute looking at the “Husbandman”</vt:lpstr>
      <vt:lpstr>Then Jesus states, “I am the True Vine…”</vt:lpstr>
      <vt:lpstr>Today’s Focus:  Jesus is the True Vine – what mean “vine”? Where does that term come from?</vt:lpstr>
      <vt:lpstr>PowerPoint Presentation</vt:lpstr>
      <vt:lpstr>PowerPoint Presentation</vt:lpstr>
      <vt:lpstr>Isaiah 53: 8, “…for He was cut off from the land of the living; for the transgressions of My people He was punished.” </vt:lpstr>
      <vt:lpstr>Rev 22:16, “I, Jesus, Am the root and offspring of David and the Bright Morning Star.”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Am the True Vine</dc:title>
  <dc:creator>Smith, JoAnn L.</dc:creator>
  <cp:lastModifiedBy>Smith, JoAnn L.</cp:lastModifiedBy>
  <cp:revision>3</cp:revision>
  <dcterms:created xsi:type="dcterms:W3CDTF">2022-12-15T19:35:51Z</dcterms:created>
  <dcterms:modified xsi:type="dcterms:W3CDTF">2022-12-16T21:32:33Z</dcterms:modified>
</cp:coreProperties>
</file>