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1"/>
    <p:restoredTop sz="95775"/>
  </p:normalViewPr>
  <p:slideViewPr>
    <p:cSldViewPr snapToGrid="0">
      <p:cViewPr varScale="1">
        <p:scale>
          <a:sx n="110" d="100"/>
          <a:sy n="110" d="100"/>
        </p:scale>
        <p:origin x="632"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en-US"/>
              <a:t>Click to edit Master title style</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48A87A34-81AB-432B-8DAE-1953F412C126}" type="datetimeFigureOut">
              <a:rPr lang="en-US"/>
              <a:pPr/>
              <a:t>12/23/22</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a:t>12/23/22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a:t>12/23/22</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a:t>12/23/22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a:t>12/23/22</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a:t>12/23/22</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6D22F896-40B5-4ADD-8801-0D06FADFA095}" type="slidenum">
              <a:rPr lang="en-US"/>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125305" y="1488985"/>
            <a:ext cx="6264350" cy="16968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118447" y="4351687"/>
            <a:ext cx="6265588" cy="17040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804672" y="320040"/>
            <a:ext cx="3657600" cy="320040"/>
          </a:xfrm>
        </p:spPr>
        <p:txBody>
          <a:bodyPr/>
          <a:lstStyle/>
          <a:p>
            <a:fld id="{48A87A34-81AB-432B-8DAE-1953F412C126}" type="datetimeFigureOut">
              <a:rPr lang="en-US"/>
              <a:t>12/23/22</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6D22F896-40B5-4ADD-8801-0D06FADFA095}" type="slidenum">
              <a:rPr lang="en-US"/>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a:t>12/23/22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48A87A34-81AB-432B-8DAE-1953F412C126}" type="datetimeFigureOut">
              <a:rPr lang="en-US"/>
              <a:t>12/23/22</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6D22F896-40B5-4ADD-8801-0D06FADFA095}" type="slidenum">
              <a:rPr lang="en-US"/>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a:t>12/23/22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a:t>12/23/22</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6D22F896-40B5-4ADD-8801-0D06FADFA095}" type="slidenum">
              <a:rPr lang="en-US"/>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48A87A34-81AB-432B-8DAE-1953F412C126}" type="datetimeFigureOut">
              <a:rPr lang="en-US"/>
              <a:pPr/>
              <a:t>12/23/22</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1FA638-1678-E021-00DA-9DAE444DCB9E}"/>
              </a:ext>
            </a:extLst>
          </p:cNvPr>
          <p:cNvSpPr>
            <a:spLocks noGrp="1"/>
          </p:cNvSpPr>
          <p:nvPr>
            <p:ph type="ctrTitle"/>
          </p:nvPr>
        </p:nvSpPr>
        <p:spPr/>
        <p:txBody>
          <a:bodyPr/>
          <a:lstStyle/>
          <a:p>
            <a:pPr algn="l"/>
            <a:r>
              <a:rPr lang="en-US" dirty="0"/>
              <a:t>Merry Christmas!</a:t>
            </a:r>
          </a:p>
        </p:txBody>
      </p:sp>
      <p:pic>
        <p:nvPicPr>
          <p:cNvPr id="6" name="Picture 5">
            <a:extLst>
              <a:ext uri="{FF2B5EF4-FFF2-40B4-BE49-F238E27FC236}">
                <a16:creationId xmlns:a16="http://schemas.microsoft.com/office/drawing/2014/main" id="{742D150B-E1F0-3EF1-59D8-96F8E038F3BF}"/>
              </a:ext>
            </a:extLst>
          </p:cNvPr>
          <p:cNvPicPr>
            <a:picLocks noChangeAspect="1"/>
          </p:cNvPicPr>
          <p:nvPr/>
        </p:nvPicPr>
        <p:blipFill rotWithShape="1">
          <a:blip r:embed="rId2"/>
          <a:srcRect t="18826"/>
          <a:stretch/>
        </p:blipFill>
        <p:spPr>
          <a:xfrm rot="176632">
            <a:off x="6643868" y="2075503"/>
            <a:ext cx="3698513" cy="3063655"/>
          </a:xfrm>
          <a:prstGeom prst="rect">
            <a:avLst/>
          </a:prstGeom>
        </p:spPr>
      </p:pic>
    </p:spTree>
    <p:extLst>
      <p:ext uri="{BB962C8B-B14F-4D97-AF65-F5344CB8AC3E}">
        <p14:creationId xmlns:p14="http://schemas.microsoft.com/office/powerpoint/2010/main" val="38169812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A5C15F1F-3B3A-F6A3-B797-1A59DCB1EAB7}"/>
              </a:ext>
            </a:extLst>
          </p:cNvPr>
          <p:cNvSpPr>
            <a:spLocks noGrp="1"/>
          </p:cNvSpPr>
          <p:nvPr>
            <p:ph type="title"/>
          </p:nvPr>
        </p:nvSpPr>
        <p:spPr>
          <a:xfrm>
            <a:off x="888631" y="2352026"/>
            <a:ext cx="3501197" cy="2358870"/>
          </a:xfrm>
        </p:spPr>
        <p:txBody>
          <a:bodyPr anchor="ctr"/>
          <a:lstStyle/>
          <a:p>
            <a:r>
              <a:rPr lang="en-US" sz="4000" dirty="0"/>
              <a:t>Intro:</a:t>
            </a:r>
          </a:p>
        </p:txBody>
      </p:sp>
      <p:sp>
        <p:nvSpPr>
          <p:cNvPr id="10" name="Content Placeholder 9">
            <a:extLst>
              <a:ext uri="{FF2B5EF4-FFF2-40B4-BE49-F238E27FC236}">
                <a16:creationId xmlns:a16="http://schemas.microsoft.com/office/drawing/2014/main" id="{33F05C76-951E-828A-CD48-D2D362737223}"/>
              </a:ext>
            </a:extLst>
          </p:cNvPr>
          <p:cNvSpPr>
            <a:spLocks noGrp="1"/>
          </p:cNvSpPr>
          <p:nvPr>
            <p:ph idx="1"/>
          </p:nvPr>
        </p:nvSpPr>
        <p:spPr>
          <a:xfrm>
            <a:off x="4791919" y="416688"/>
            <a:ext cx="6593099" cy="6018835"/>
          </a:xfrm>
        </p:spPr>
        <p:txBody>
          <a:bodyPr anchor="t">
            <a:normAutofit/>
          </a:bodyPr>
          <a:lstStyle/>
          <a:p>
            <a:r>
              <a:rPr lang="en-US" sz="2800" u="sng" dirty="0"/>
              <a:t>Gospel of Mark </a:t>
            </a:r>
            <a:r>
              <a:rPr lang="en-US" sz="2800" dirty="0"/>
              <a:t>– starts with Jesus’ water baptism. Mark wrote on behalf of Peter…to the Romans – “the doers”</a:t>
            </a:r>
          </a:p>
          <a:p>
            <a:endParaRPr lang="en-US" sz="2800" dirty="0"/>
          </a:p>
          <a:p>
            <a:r>
              <a:rPr lang="en-US" sz="2800" u="sng" dirty="0"/>
              <a:t>Gospel of John </a:t>
            </a:r>
            <a:r>
              <a:rPr lang="en-US" sz="2800" dirty="0"/>
              <a:t>– starts with, “In the beginning was the Word, with God and was God, all things made by Him, became flesh and lived among us, Jesus Christ…(Jn 1:1-18)</a:t>
            </a:r>
          </a:p>
          <a:p>
            <a:pPr lvl="1"/>
            <a:r>
              <a:rPr lang="en-US" sz="2600" dirty="0"/>
              <a:t>John establishes Jesus’ deity: Jesus it the Word of God that became human</a:t>
            </a:r>
          </a:p>
        </p:txBody>
      </p:sp>
    </p:spTree>
    <p:extLst>
      <p:ext uri="{BB962C8B-B14F-4D97-AF65-F5344CB8AC3E}">
        <p14:creationId xmlns:p14="http://schemas.microsoft.com/office/powerpoint/2010/main" val="23319461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C017E54-0DA3-5B68-4473-E4AE91962110}"/>
              </a:ext>
            </a:extLst>
          </p:cNvPr>
          <p:cNvSpPr>
            <a:spLocks noGrp="1"/>
          </p:cNvSpPr>
          <p:nvPr>
            <p:ph type="title"/>
          </p:nvPr>
        </p:nvSpPr>
        <p:spPr/>
        <p:txBody>
          <a:bodyPr/>
          <a:lstStyle/>
          <a:p>
            <a:endParaRPr lang="en-US" dirty="0"/>
          </a:p>
        </p:txBody>
      </p:sp>
      <p:sp>
        <p:nvSpPr>
          <p:cNvPr id="6" name="Content Placeholder 5">
            <a:extLst>
              <a:ext uri="{FF2B5EF4-FFF2-40B4-BE49-F238E27FC236}">
                <a16:creationId xmlns:a16="http://schemas.microsoft.com/office/drawing/2014/main" id="{FD23AA9A-F132-F9BD-CC2A-FB43F3DD4DCE}"/>
              </a:ext>
            </a:extLst>
          </p:cNvPr>
          <p:cNvSpPr>
            <a:spLocks noGrp="1"/>
          </p:cNvSpPr>
          <p:nvPr>
            <p:ph sz="half" idx="1"/>
          </p:nvPr>
        </p:nvSpPr>
        <p:spPr>
          <a:xfrm>
            <a:off x="5120878" y="803187"/>
            <a:ext cx="6269591" cy="2382651"/>
          </a:xfrm>
        </p:spPr>
        <p:txBody>
          <a:bodyPr>
            <a:normAutofit lnSpcReduction="10000"/>
          </a:bodyPr>
          <a:lstStyle/>
          <a:p>
            <a:r>
              <a:rPr lang="en-US" sz="3200" u="sng" dirty="0"/>
              <a:t>Matthew 1:1-18 </a:t>
            </a:r>
            <a:r>
              <a:rPr lang="en-US" sz="3200" dirty="0"/>
              <a:t>Traces Jesus’ birth line (lineage) from Joseph to Abraham</a:t>
            </a:r>
          </a:p>
          <a:p>
            <a:r>
              <a:rPr lang="en-US" sz="3200" dirty="0"/>
              <a:t>Joseph through Solomon</a:t>
            </a:r>
          </a:p>
        </p:txBody>
      </p:sp>
      <p:sp>
        <p:nvSpPr>
          <p:cNvPr id="7" name="Content Placeholder 6">
            <a:extLst>
              <a:ext uri="{FF2B5EF4-FFF2-40B4-BE49-F238E27FC236}">
                <a16:creationId xmlns:a16="http://schemas.microsoft.com/office/drawing/2014/main" id="{DA88F794-0905-70E0-6F54-E4117A51683C}"/>
              </a:ext>
            </a:extLst>
          </p:cNvPr>
          <p:cNvSpPr>
            <a:spLocks noGrp="1"/>
          </p:cNvSpPr>
          <p:nvPr>
            <p:ph sz="half" idx="2"/>
          </p:nvPr>
        </p:nvSpPr>
        <p:spPr>
          <a:xfrm>
            <a:off x="5128357" y="4123574"/>
            <a:ext cx="6272022" cy="2383586"/>
          </a:xfrm>
        </p:spPr>
        <p:txBody>
          <a:bodyPr>
            <a:normAutofit lnSpcReduction="10000"/>
          </a:bodyPr>
          <a:lstStyle/>
          <a:p>
            <a:r>
              <a:rPr lang="en-US" sz="3200" u="sng" dirty="0"/>
              <a:t>Luke 3:23-38 </a:t>
            </a:r>
            <a:r>
              <a:rPr lang="en-US" sz="3200" dirty="0"/>
              <a:t>Traces Jesus’ lineage from Mary to Adam</a:t>
            </a:r>
          </a:p>
          <a:p>
            <a:r>
              <a:rPr lang="en-US" sz="3200" dirty="0"/>
              <a:t>Mary through Nathan (another son of David)</a:t>
            </a:r>
          </a:p>
        </p:txBody>
      </p:sp>
      <p:pic>
        <p:nvPicPr>
          <p:cNvPr id="11" name="Picture 10">
            <a:extLst>
              <a:ext uri="{FF2B5EF4-FFF2-40B4-BE49-F238E27FC236}">
                <a16:creationId xmlns:a16="http://schemas.microsoft.com/office/drawing/2014/main" id="{127E2828-C182-ED48-F932-CF0E212F8DDF}"/>
              </a:ext>
            </a:extLst>
          </p:cNvPr>
          <p:cNvPicPr>
            <a:picLocks noChangeAspect="1"/>
          </p:cNvPicPr>
          <p:nvPr/>
        </p:nvPicPr>
        <p:blipFill>
          <a:blip r:embed="rId2"/>
          <a:stretch>
            <a:fillRect/>
          </a:stretch>
        </p:blipFill>
        <p:spPr>
          <a:xfrm>
            <a:off x="150471" y="462987"/>
            <a:ext cx="4967976" cy="6146157"/>
          </a:xfrm>
          <a:prstGeom prst="rect">
            <a:avLst/>
          </a:prstGeom>
        </p:spPr>
      </p:pic>
    </p:spTree>
    <p:extLst>
      <p:ext uri="{BB962C8B-B14F-4D97-AF65-F5344CB8AC3E}">
        <p14:creationId xmlns:p14="http://schemas.microsoft.com/office/powerpoint/2010/main" val="40592246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AB515B-DF6C-239C-B65F-2A675BE0E045}"/>
              </a:ext>
            </a:extLst>
          </p:cNvPr>
          <p:cNvSpPr>
            <a:spLocks noGrp="1"/>
          </p:cNvSpPr>
          <p:nvPr>
            <p:ph type="title"/>
          </p:nvPr>
        </p:nvSpPr>
        <p:spPr/>
        <p:txBody>
          <a:bodyPr/>
          <a:lstStyle/>
          <a:p>
            <a:r>
              <a:rPr lang="en-US" dirty="0"/>
              <a:t>Observe:</a:t>
            </a:r>
          </a:p>
        </p:txBody>
      </p:sp>
      <p:sp>
        <p:nvSpPr>
          <p:cNvPr id="3" name="Content Placeholder 2">
            <a:extLst>
              <a:ext uri="{FF2B5EF4-FFF2-40B4-BE49-F238E27FC236}">
                <a16:creationId xmlns:a16="http://schemas.microsoft.com/office/drawing/2014/main" id="{4DB85F1C-C27D-FA6C-1797-296B810B1F17}"/>
              </a:ext>
            </a:extLst>
          </p:cNvPr>
          <p:cNvSpPr>
            <a:spLocks noGrp="1"/>
          </p:cNvSpPr>
          <p:nvPr>
            <p:ph sz="half" idx="1"/>
          </p:nvPr>
        </p:nvSpPr>
        <p:spPr>
          <a:xfrm>
            <a:off x="4653023" y="162046"/>
            <a:ext cx="7187877" cy="3023793"/>
          </a:xfrm>
        </p:spPr>
        <p:txBody>
          <a:bodyPr>
            <a:normAutofit fontScale="92500" lnSpcReduction="20000"/>
          </a:bodyPr>
          <a:lstStyle/>
          <a:p>
            <a:r>
              <a:rPr lang="en-US" sz="2800" dirty="0"/>
              <a:t>Matthew writes to a Jewish reader</a:t>
            </a:r>
          </a:p>
          <a:p>
            <a:r>
              <a:rPr lang="en-US" sz="2800" dirty="0"/>
              <a:t>Traces Jesus back to David, Judah, and Abraham – fulfilling the promise of God to Abraham</a:t>
            </a:r>
          </a:p>
          <a:p>
            <a:r>
              <a:rPr lang="en-US" sz="2800" dirty="0"/>
              <a:t>Uses the male line: Joseph – emphasizes he is the husband of Mary not the father of Jesus</a:t>
            </a:r>
          </a:p>
        </p:txBody>
      </p:sp>
      <p:sp>
        <p:nvSpPr>
          <p:cNvPr id="4" name="Content Placeholder 3">
            <a:extLst>
              <a:ext uri="{FF2B5EF4-FFF2-40B4-BE49-F238E27FC236}">
                <a16:creationId xmlns:a16="http://schemas.microsoft.com/office/drawing/2014/main" id="{79621119-B6CF-8B09-B2E6-334B8DABEB92}"/>
              </a:ext>
            </a:extLst>
          </p:cNvPr>
          <p:cNvSpPr>
            <a:spLocks noGrp="1"/>
          </p:cNvSpPr>
          <p:nvPr>
            <p:ph sz="half" idx="2"/>
          </p:nvPr>
        </p:nvSpPr>
        <p:spPr>
          <a:xfrm>
            <a:off x="4653023" y="3321934"/>
            <a:ext cx="7315200" cy="3287541"/>
          </a:xfrm>
        </p:spPr>
        <p:txBody>
          <a:bodyPr>
            <a:normAutofit fontScale="92500" lnSpcReduction="20000"/>
          </a:bodyPr>
          <a:lstStyle/>
          <a:p>
            <a:r>
              <a:rPr lang="en-US" sz="2800" dirty="0"/>
              <a:t>Luke is Greek, saved through Paul’s ministry, and is a medical doctor.</a:t>
            </a:r>
          </a:p>
          <a:p>
            <a:r>
              <a:rPr lang="en-US" sz="2800" dirty="0"/>
              <a:t>Luke traces Jesus through Nathan (son of David). Commentaries identify both Solomon and Nathan are sons birth by Bathsheba.</a:t>
            </a:r>
          </a:p>
          <a:p>
            <a:r>
              <a:rPr lang="en-US" sz="2800" dirty="0"/>
              <a:t>Luke traces Jesus’ lineage back to Adam – the Father of all of humanity.</a:t>
            </a:r>
          </a:p>
        </p:txBody>
      </p:sp>
    </p:spTree>
    <p:extLst>
      <p:ext uri="{BB962C8B-B14F-4D97-AF65-F5344CB8AC3E}">
        <p14:creationId xmlns:p14="http://schemas.microsoft.com/office/powerpoint/2010/main" val="2214042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C2F88A75-DBA2-EFB0-3DE1-D830EEA6FD65}"/>
              </a:ext>
            </a:extLst>
          </p:cNvPr>
          <p:cNvSpPr>
            <a:spLocks noGrp="1"/>
          </p:cNvSpPr>
          <p:nvPr>
            <p:ph type="title"/>
          </p:nvPr>
        </p:nvSpPr>
        <p:spPr>
          <a:xfrm>
            <a:off x="888631" y="2352025"/>
            <a:ext cx="3501197" cy="2449325"/>
          </a:xfrm>
        </p:spPr>
        <p:txBody>
          <a:bodyPr anchor="ctr"/>
          <a:lstStyle/>
          <a:p>
            <a:r>
              <a:rPr lang="en-US" sz="3600" dirty="0"/>
              <a:t>Prep for Jesus’ conception and birth</a:t>
            </a:r>
          </a:p>
        </p:txBody>
      </p:sp>
      <p:sp>
        <p:nvSpPr>
          <p:cNvPr id="11" name="Content Placeholder 10">
            <a:extLst>
              <a:ext uri="{FF2B5EF4-FFF2-40B4-BE49-F238E27FC236}">
                <a16:creationId xmlns:a16="http://schemas.microsoft.com/office/drawing/2014/main" id="{CDB388FF-0A52-5E90-895F-DD557E3054E1}"/>
              </a:ext>
            </a:extLst>
          </p:cNvPr>
          <p:cNvSpPr>
            <a:spLocks noGrp="1"/>
          </p:cNvSpPr>
          <p:nvPr>
            <p:ph idx="1"/>
          </p:nvPr>
        </p:nvSpPr>
        <p:spPr>
          <a:xfrm>
            <a:off x="4606725" y="358815"/>
            <a:ext cx="7176304" cy="6157732"/>
          </a:xfrm>
        </p:spPr>
        <p:txBody>
          <a:bodyPr anchor="t">
            <a:normAutofit/>
          </a:bodyPr>
          <a:lstStyle/>
          <a:p>
            <a:r>
              <a:rPr lang="en-US" sz="2800" dirty="0"/>
              <a:t>Luke 1: 1-25 John the baptizer’s birth, Elizabeth (Jn’s mom) is Mary’s older cousin.</a:t>
            </a:r>
          </a:p>
          <a:p>
            <a:r>
              <a:rPr lang="en-US" sz="2800" dirty="0"/>
              <a:t>Vv26-38 Gabriel and Mary’s conversation</a:t>
            </a:r>
          </a:p>
          <a:p>
            <a:r>
              <a:rPr lang="en-US" sz="2800" dirty="0"/>
              <a:t>Vv39-56 Mary goes to Jerusalem – visits Elizabeth and Zechariah’s home. Elizabeth is 6 mos pregnant. Jn jumps within Elizabeth and the Holy Spirit comes upon her and she prophesies.</a:t>
            </a:r>
          </a:p>
          <a:p>
            <a:r>
              <a:rPr lang="en-US" sz="2800" dirty="0"/>
              <a:t>After 3 mos, Mary returns to Nazareth</a:t>
            </a:r>
          </a:p>
        </p:txBody>
      </p:sp>
      <p:sp>
        <p:nvSpPr>
          <p:cNvPr id="13" name="TextBox 12">
            <a:extLst>
              <a:ext uri="{FF2B5EF4-FFF2-40B4-BE49-F238E27FC236}">
                <a16:creationId xmlns:a16="http://schemas.microsoft.com/office/drawing/2014/main" id="{62A57026-D3F4-E205-000F-975CCDBA18AF}"/>
              </a:ext>
            </a:extLst>
          </p:cNvPr>
          <p:cNvSpPr txBox="1"/>
          <p:nvPr/>
        </p:nvSpPr>
        <p:spPr>
          <a:xfrm>
            <a:off x="888630" y="1736203"/>
            <a:ext cx="3501197" cy="461665"/>
          </a:xfrm>
          <a:prstGeom prst="rect">
            <a:avLst/>
          </a:prstGeom>
          <a:noFill/>
        </p:spPr>
        <p:txBody>
          <a:bodyPr wrap="square" rtlCol="0">
            <a:spAutoFit/>
          </a:bodyPr>
          <a:lstStyle/>
          <a:p>
            <a:pPr algn="ctr"/>
            <a:r>
              <a:rPr lang="en-US" sz="2400" dirty="0"/>
              <a:t>Matthew and Luke</a:t>
            </a:r>
          </a:p>
        </p:txBody>
      </p:sp>
    </p:spTree>
    <p:extLst>
      <p:ext uri="{BB962C8B-B14F-4D97-AF65-F5344CB8AC3E}">
        <p14:creationId xmlns:p14="http://schemas.microsoft.com/office/powerpoint/2010/main" val="36643118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CBA89AF-43AD-A758-A82D-B3A444DB2A58}"/>
              </a:ext>
            </a:extLst>
          </p:cNvPr>
          <p:cNvSpPr>
            <a:spLocks noGrp="1"/>
          </p:cNvSpPr>
          <p:nvPr>
            <p:ph idx="1"/>
          </p:nvPr>
        </p:nvSpPr>
        <p:spPr>
          <a:xfrm>
            <a:off x="5028960" y="214046"/>
            <a:ext cx="6800366" cy="6429907"/>
          </a:xfrm>
        </p:spPr>
        <p:txBody>
          <a:bodyPr anchor="t">
            <a:normAutofit fontScale="92500"/>
          </a:bodyPr>
          <a:lstStyle/>
          <a:p>
            <a:r>
              <a:rPr lang="en-US" sz="2800" dirty="0"/>
              <a:t>Matthew 1:18-25 An angel visits Joseph</a:t>
            </a:r>
          </a:p>
          <a:p>
            <a:r>
              <a:rPr lang="en-US" sz="2800" dirty="0"/>
              <a:t>Luke 2: 1-20 Caesar’s census, Joseph &amp; Mary travel to Bethlehem, town full of people because of the census.</a:t>
            </a:r>
          </a:p>
          <a:p>
            <a:r>
              <a:rPr lang="en-US" sz="2800" dirty="0"/>
              <a:t>Mary gives birth in a “barn” and laid Jesus in a manger</a:t>
            </a:r>
          </a:p>
          <a:p>
            <a:r>
              <a:rPr lang="en-US" sz="2800" dirty="0"/>
              <a:t>An angel appeared to the shepherds living in the fields (Spring months)</a:t>
            </a:r>
          </a:p>
          <a:p>
            <a:r>
              <a:rPr lang="en-US" sz="2800" dirty="0"/>
              <a:t>Then a “host” of angels appear singing</a:t>
            </a:r>
          </a:p>
          <a:p>
            <a:r>
              <a:rPr lang="en-US" sz="2800" dirty="0"/>
              <a:t>The shepherd find Joseph, Mary, and Jesus and goes back to Bethlehem telling everyone they could about what they saw</a:t>
            </a:r>
          </a:p>
        </p:txBody>
      </p:sp>
      <p:sp>
        <p:nvSpPr>
          <p:cNvPr id="5" name="TextBox 4">
            <a:extLst>
              <a:ext uri="{FF2B5EF4-FFF2-40B4-BE49-F238E27FC236}">
                <a16:creationId xmlns:a16="http://schemas.microsoft.com/office/drawing/2014/main" id="{E54FDE03-A88C-5CA1-B75B-F13EB2CAC377}"/>
              </a:ext>
            </a:extLst>
          </p:cNvPr>
          <p:cNvSpPr txBox="1"/>
          <p:nvPr/>
        </p:nvSpPr>
        <p:spPr>
          <a:xfrm>
            <a:off x="888630" y="1795597"/>
            <a:ext cx="3501197" cy="369332"/>
          </a:xfrm>
          <a:prstGeom prst="rect">
            <a:avLst/>
          </a:prstGeom>
          <a:noFill/>
        </p:spPr>
        <p:txBody>
          <a:bodyPr wrap="square" rtlCol="0">
            <a:spAutoFit/>
          </a:bodyPr>
          <a:lstStyle/>
          <a:p>
            <a:pPr algn="ctr"/>
            <a:r>
              <a:rPr lang="en-US" sz="1800" dirty="0"/>
              <a:t>Matthew and Luke</a:t>
            </a:r>
          </a:p>
        </p:txBody>
      </p:sp>
      <p:sp>
        <p:nvSpPr>
          <p:cNvPr id="6" name="TextBox 5">
            <a:extLst>
              <a:ext uri="{FF2B5EF4-FFF2-40B4-BE49-F238E27FC236}">
                <a16:creationId xmlns:a16="http://schemas.microsoft.com/office/drawing/2014/main" id="{9284020D-54A7-01FD-0707-2F1EA8EBBDDA}"/>
              </a:ext>
            </a:extLst>
          </p:cNvPr>
          <p:cNvSpPr txBox="1"/>
          <p:nvPr/>
        </p:nvSpPr>
        <p:spPr>
          <a:xfrm>
            <a:off x="1041722" y="1926667"/>
            <a:ext cx="3240911" cy="2554545"/>
          </a:xfrm>
          <a:prstGeom prst="rect">
            <a:avLst/>
          </a:prstGeom>
          <a:noFill/>
        </p:spPr>
        <p:txBody>
          <a:bodyPr wrap="square" rtlCol="0" anchor="ctr">
            <a:spAutoFit/>
          </a:bodyPr>
          <a:lstStyle/>
          <a:p>
            <a:pPr algn="ctr"/>
            <a:endParaRPr lang="en-US" sz="3200" dirty="0">
              <a:solidFill>
                <a:schemeClr val="bg1"/>
              </a:solidFill>
            </a:endParaRPr>
          </a:p>
          <a:p>
            <a:pPr algn="ctr"/>
            <a:endParaRPr lang="en-US" sz="3200" dirty="0">
              <a:solidFill>
                <a:schemeClr val="bg1"/>
              </a:solidFill>
            </a:endParaRPr>
          </a:p>
          <a:p>
            <a:pPr algn="ctr"/>
            <a:r>
              <a:rPr lang="en-US" sz="3200" dirty="0">
                <a:solidFill>
                  <a:schemeClr val="bg1"/>
                </a:solidFill>
              </a:rPr>
              <a:t>Prep for Jesus’ conception and birth</a:t>
            </a:r>
          </a:p>
        </p:txBody>
      </p:sp>
    </p:spTree>
    <p:extLst>
      <p:ext uri="{BB962C8B-B14F-4D97-AF65-F5344CB8AC3E}">
        <p14:creationId xmlns:p14="http://schemas.microsoft.com/office/powerpoint/2010/main" val="42227524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A1ADB-D2E7-75C7-97BA-8D8ADBDDEA1E}"/>
              </a:ext>
            </a:extLst>
          </p:cNvPr>
          <p:cNvSpPr>
            <a:spLocks noGrp="1"/>
          </p:cNvSpPr>
          <p:nvPr>
            <p:ph type="title"/>
          </p:nvPr>
        </p:nvSpPr>
        <p:spPr>
          <a:xfrm>
            <a:off x="888631" y="2245488"/>
            <a:ext cx="3501197" cy="2500131"/>
          </a:xfrm>
        </p:spPr>
        <p:txBody>
          <a:bodyPr anchor="t"/>
          <a:lstStyle/>
          <a:p>
            <a:r>
              <a:rPr lang="en-US" sz="2800" dirty="0"/>
              <a:t>“Do not be afraid, I bring you good news! Today in the town of David a Savior has been born to you; He is the Messiah, the Lord.”</a:t>
            </a:r>
          </a:p>
        </p:txBody>
      </p:sp>
      <p:pic>
        <p:nvPicPr>
          <p:cNvPr id="5" name="Content Placeholder 4">
            <a:extLst>
              <a:ext uri="{FF2B5EF4-FFF2-40B4-BE49-F238E27FC236}">
                <a16:creationId xmlns:a16="http://schemas.microsoft.com/office/drawing/2014/main" id="{9F39EEA4-B856-565E-3EFB-89715BB5FF22}"/>
              </a:ext>
            </a:extLst>
          </p:cNvPr>
          <p:cNvPicPr>
            <a:picLocks noGrp="1" noChangeAspect="1"/>
          </p:cNvPicPr>
          <p:nvPr>
            <p:ph idx="1"/>
          </p:nvPr>
        </p:nvPicPr>
        <p:blipFill rotWithShape="1">
          <a:blip r:embed="rId2"/>
          <a:srcRect t="18826"/>
          <a:stretch/>
        </p:blipFill>
        <p:spPr>
          <a:xfrm rot="176632">
            <a:off x="5738353" y="1091074"/>
            <a:ext cx="5706251" cy="5186277"/>
          </a:xfrm>
          <a:prstGeom prst="rect">
            <a:avLst/>
          </a:prstGeom>
        </p:spPr>
      </p:pic>
      <p:sp>
        <p:nvSpPr>
          <p:cNvPr id="6" name="TextBox 5">
            <a:extLst>
              <a:ext uri="{FF2B5EF4-FFF2-40B4-BE49-F238E27FC236}">
                <a16:creationId xmlns:a16="http://schemas.microsoft.com/office/drawing/2014/main" id="{5D77037A-B8A1-A349-77CF-C82964380CFE}"/>
              </a:ext>
            </a:extLst>
          </p:cNvPr>
          <p:cNvSpPr txBox="1"/>
          <p:nvPr/>
        </p:nvSpPr>
        <p:spPr>
          <a:xfrm>
            <a:off x="1143274" y="1722268"/>
            <a:ext cx="2696444" cy="523220"/>
          </a:xfrm>
          <a:prstGeom prst="rect">
            <a:avLst/>
          </a:prstGeom>
          <a:noFill/>
        </p:spPr>
        <p:txBody>
          <a:bodyPr wrap="none" rtlCol="0">
            <a:spAutoFit/>
          </a:bodyPr>
          <a:lstStyle/>
          <a:p>
            <a:r>
              <a:rPr lang="en-US" sz="2800" dirty="0"/>
              <a:t>The angel said,</a:t>
            </a:r>
          </a:p>
        </p:txBody>
      </p:sp>
    </p:spTree>
    <p:extLst>
      <p:ext uri="{BB962C8B-B14F-4D97-AF65-F5344CB8AC3E}">
        <p14:creationId xmlns:p14="http://schemas.microsoft.com/office/powerpoint/2010/main" val="7519651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6EE034-6D0F-E7F5-8BE3-98C0B02F4E9E}"/>
              </a:ext>
            </a:extLst>
          </p:cNvPr>
          <p:cNvSpPr>
            <a:spLocks noGrp="1"/>
          </p:cNvSpPr>
          <p:nvPr>
            <p:ph type="title"/>
          </p:nvPr>
        </p:nvSpPr>
        <p:spPr>
          <a:xfrm>
            <a:off x="888631" y="2352025"/>
            <a:ext cx="3501197" cy="2312571"/>
          </a:xfrm>
        </p:spPr>
        <p:txBody>
          <a:bodyPr anchor="t"/>
          <a:lstStyle/>
          <a:p>
            <a:pPr algn="l"/>
            <a:r>
              <a:rPr lang="en-US" dirty="0"/>
              <a:t>Jesus’ circumcision,</a:t>
            </a:r>
            <a:br>
              <a:rPr lang="en-US" dirty="0"/>
            </a:br>
            <a:br>
              <a:rPr lang="en-US" dirty="0"/>
            </a:br>
            <a:r>
              <a:rPr lang="en-US" dirty="0"/>
              <a:t>The Magi visit,</a:t>
            </a:r>
            <a:br>
              <a:rPr lang="en-US" dirty="0"/>
            </a:br>
            <a:br>
              <a:rPr lang="en-US" dirty="0"/>
            </a:br>
            <a:r>
              <a:rPr lang="en-US" dirty="0"/>
              <a:t>Trip to Egypt</a:t>
            </a:r>
          </a:p>
        </p:txBody>
      </p:sp>
      <p:sp>
        <p:nvSpPr>
          <p:cNvPr id="3" name="Content Placeholder 2">
            <a:extLst>
              <a:ext uri="{FF2B5EF4-FFF2-40B4-BE49-F238E27FC236}">
                <a16:creationId xmlns:a16="http://schemas.microsoft.com/office/drawing/2014/main" id="{B5C322D5-2CC0-2038-5456-897498B35A59}"/>
              </a:ext>
            </a:extLst>
          </p:cNvPr>
          <p:cNvSpPr>
            <a:spLocks noGrp="1"/>
          </p:cNvSpPr>
          <p:nvPr>
            <p:ph idx="1"/>
          </p:nvPr>
        </p:nvSpPr>
        <p:spPr>
          <a:xfrm>
            <a:off x="4537276" y="289366"/>
            <a:ext cx="7477246" cy="6568633"/>
          </a:xfrm>
        </p:spPr>
        <p:txBody>
          <a:bodyPr anchor="t">
            <a:normAutofit lnSpcReduction="10000"/>
          </a:bodyPr>
          <a:lstStyle/>
          <a:p>
            <a:r>
              <a:rPr lang="en-US" sz="2800" dirty="0"/>
              <a:t>Luke 2:22-39 Jesus taken to the Temple on the 8</a:t>
            </a:r>
            <a:r>
              <a:rPr lang="en-US" sz="2800" baseline="30000" dirty="0"/>
              <a:t>th</a:t>
            </a:r>
            <a:r>
              <a:rPr lang="en-US" sz="2800" dirty="0"/>
              <a:t> day after birth to fulfill Law requirements. They bring 2 doves for sacrifice and meet Simeon and Anna</a:t>
            </a:r>
          </a:p>
          <a:p>
            <a:r>
              <a:rPr lang="en-US" sz="2800" dirty="0"/>
              <a:t>Approximately two years later, the Magi arrive bringing 3 gifts: gold, frankincense, and myrrh. (odd gifts!)</a:t>
            </a:r>
          </a:p>
          <a:p>
            <a:r>
              <a:rPr lang="en-US" sz="2800" dirty="0"/>
              <a:t>An angel appears to Joseph and tells him to take Mary and Jesus to Egypt…they stay there until Herod dies and returns to Nazareth where Jesus is raised…we hear nothing more about Jesus until He is 12 </a:t>
            </a:r>
            <a:r>
              <a:rPr lang="en-US" sz="2800" dirty="0" err="1"/>
              <a:t>yrs</a:t>
            </a:r>
            <a:r>
              <a:rPr lang="en-US" sz="2800" dirty="0"/>
              <a:t> old.</a:t>
            </a:r>
          </a:p>
        </p:txBody>
      </p:sp>
      <p:sp>
        <p:nvSpPr>
          <p:cNvPr id="5" name="TextBox 4">
            <a:extLst>
              <a:ext uri="{FF2B5EF4-FFF2-40B4-BE49-F238E27FC236}">
                <a16:creationId xmlns:a16="http://schemas.microsoft.com/office/drawing/2014/main" id="{095BC8AF-89E8-3219-EB3A-84E9285E2842}"/>
              </a:ext>
            </a:extLst>
          </p:cNvPr>
          <p:cNvSpPr txBox="1"/>
          <p:nvPr/>
        </p:nvSpPr>
        <p:spPr>
          <a:xfrm>
            <a:off x="648182" y="1747777"/>
            <a:ext cx="3981691" cy="461665"/>
          </a:xfrm>
          <a:prstGeom prst="rect">
            <a:avLst/>
          </a:prstGeom>
          <a:noFill/>
        </p:spPr>
        <p:txBody>
          <a:bodyPr wrap="square" rtlCol="0">
            <a:spAutoFit/>
          </a:bodyPr>
          <a:lstStyle/>
          <a:p>
            <a:pPr algn="ctr"/>
            <a:r>
              <a:rPr lang="en-US" sz="2400" dirty="0"/>
              <a:t>Luke 2:22-39 &amp; Matt 2:1-23</a:t>
            </a:r>
          </a:p>
        </p:txBody>
      </p:sp>
    </p:spTree>
    <p:extLst>
      <p:ext uri="{BB962C8B-B14F-4D97-AF65-F5344CB8AC3E}">
        <p14:creationId xmlns:p14="http://schemas.microsoft.com/office/powerpoint/2010/main" val="3810992265"/>
      </p:ext>
    </p:extLst>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docProps/app.xml><?xml version="1.0" encoding="utf-8"?>
<Properties xmlns="http://schemas.openxmlformats.org/officeDocument/2006/extended-properties" xmlns:vt="http://schemas.openxmlformats.org/officeDocument/2006/docPropsVTypes">
  <Template>Atlas</Template>
  <TotalTime>92</TotalTime>
  <Words>547</Words>
  <Application>Microsoft Macintosh PowerPoint</Application>
  <PresentationFormat>Widescreen</PresentationFormat>
  <Paragraphs>40</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Calibri Light</vt:lpstr>
      <vt:lpstr>Rockwell</vt:lpstr>
      <vt:lpstr>Wingdings</vt:lpstr>
      <vt:lpstr>Atlas</vt:lpstr>
      <vt:lpstr>Merry Christmas!</vt:lpstr>
      <vt:lpstr>Intro:</vt:lpstr>
      <vt:lpstr>PowerPoint Presentation</vt:lpstr>
      <vt:lpstr>Observe:</vt:lpstr>
      <vt:lpstr>Prep for Jesus’ conception and birth</vt:lpstr>
      <vt:lpstr>PowerPoint Presentation</vt:lpstr>
      <vt:lpstr>“Do not be afraid, I bring you good news! Today in the town of David a Savior has been born to you; He is the Messiah, the Lord.”</vt:lpstr>
      <vt:lpstr>Jesus’ circumcision,  The Magi visit,  Trip to Egypt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Merry Christmas!</dc:title>
  <dc:creator>Smith, JoAnn L.</dc:creator>
  <cp:lastModifiedBy>Smith, JoAnn L.</cp:lastModifiedBy>
  <cp:revision>1</cp:revision>
  <dcterms:created xsi:type="dcterms:W3CDTF">2022-12-23T18:44:10Z</dcterms:created>
  <dcterms:modified xsi:type="dcterms:W3CDTF">2022-12-23T20:16:41Z</dcterms:modified>
</cp:coreProperties>
</file>