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75"/>
  </p:normalViewPr>
  <p:slideViewPr>
    <p:cSldViewPr snapToGrid="0">
      <p:cViewPr varScale="1">
        <p:scale>
          <a:sx n="110" d="100"/>
          <a:sy n="110" d="100"/>
        </p:scale>
        <p:origin x="63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a:pPr/>
              <a:t>12/30/22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12/30/22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12/30/22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12/30/22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a:pPr/>
              <a:t>12/30/22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a:pPr/>
              <a:t>12/30/22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6D94A-ABBB-8828-65B3-099B15FB0C9B}"/>
              </a:ext>
            </a:extLst>
          </p:cNvPr>
          <p:cNvSpPr>
            <a:spLocks noGrp="1"/>
          </p:cNvSpPr>
          <p:nvPr>
            <p:ph type="ctrTitle"/>
          </p:nvPr>
        </p:nvSpPr>
        <p:spPr/>
        <p:txBody>
          <a:bodyPr/>
          <a:lstStyle/>
          <a:p>
            <a:r>
              <a:rPr lang="en-US" dirty="0"/>
              <a:t>The Consolation of Israel has come!</a:t>
            </a:r>
          </a:p>
        </p:txBody>
      </p:sp>
      <p:sp>
        <p:nvSpPr>
          <p:cNvPr id="3" name="Subtitle 2">
            <a:extLst>
              <a:ext uri="{FF2B5EF4-FFF2-40B4-BE49-F238E27FC236}">
                <a16:creationId xmlns:a16="http://schemas.microsoft.com/office/drawing/2014/main" id="{2D374148-8FF6-BD4B-6F20-8D1A3111785E}"/>
              </a:ext>
            </a:extLst>
          </p:cNvPr>
          <p:cNvSpPr>
            <a:spLocks noGrp="1"/>
          </p:cNvSpPr>
          <p:nvPr>
            <p:ph type="subTitle" idx="1"/>
          </p:nvPr>
        </p:nvSpPr>
        <p:spPr/>
        <p:txBody>
          <a:bodyPr>
            <a:normAutofit/>
          </a:bodyPr>
          <a:lstStyle/>
          <a:p>
            <a:r>
              <a:rPr lang="en-US" sz="3200" dirty="0"/>
              <a:t>Luke 2: 22 - 39</a:t>
            </a:r>
          </a:p>
        </p:txBody>
      </p:sp>
    </p:spTree>
    <p:extLst>
      <p:ext uri="{BB962C8B-B14F-4D97-AF65-F5344CB8AC3E}">
        <p14:creationId xmlns:p14="http://schemas.microsoft.com/office/powerpoint/2010/main" val="1070659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5631E-AD3B-24D8-BFBF-9044F63D5AE5}"/>
              </a:ext>
            </a:extLst>
          </p:cNvPr>
          <p:cNvSpPr>
            <a:spLocks noGrp="1"/>
          </p:cNvSpPr>
          <p:nvPr>
            <p:ph type="title"/>
          </p:nvPr>
        </p:nvSpPr>
        <p:spPr>
          <a:xfrm>
            <a:off x="685801" y="609600"/>
            <a:ext cx="10131425" cy="1126603"/>
          </a:xfrm>
        </p:spPr>
        <p:txBody>
          <a:bodyPr/>
          <a:lstStyle/>
          <a:p>
            <a:r>
              <a:rPr lang="en-US" dirty="0"/>
              <a:t>Introduction and background</a:t>
            </a:r>
          </a:p>
        </p:txBody>
      </p:sp>
      <p:sp>
        <p:nvSpPr>
          <p:cNvPr id="3" name="Content Placeholder 2">
            <a:extLst>
              <a:ext uri="{FF2B5EF4-FFF2-40B4-BE49-F238E27FC236}">
                <a16:creationId xmlns:a16="http://schemas.microsoft.com/office/drawing/2014/main" id="{DAB8907B-EE2B-746A-57CC-7B10031F1349}"/>
              </a:ext>
            </a:extLst>
          </p:cNvPr>
          <p:cNvSpPr>
            <a:spLocks noGrp="1"/>
          </p:cNvSpPr>
          <p:nvPr>
            <p:ph idx="1"/>
          </p:nvPr>
        </p:nvSpPr>
        <p:spPr>
          <a:xfrm>
            <a:off x="685801" y="2142067"/>
            <a:ext cx="10738412" cy="4189285"/>
          </a:xfrm>
        </p:spPr>
        <p:txBody>
          <a:bodyPr anchor="t">
            <a:normAutofit/>
          </a:bodyPr>
          <a:lstStyle/>
          <a:p>
            <a:r>
              <a:rPr lang="en-US" sz="2800" dirty="0"/>
              <a:t>Merry Christmas!</a:t>
            </a:r>
          </a:p>
          <a:p>
            <a:r>
              <a:rPr lang="en-US" sz="2800" dirty="0"/>
              <a:t>This Luke chapter 2 story is part of the Christmas story… happens 8 days after Jesus’ birth</a:t>
            </a:r>
          </a:p>
          <a:p>
            <a:r>
              <a:rPr lang="en-US" sz="2800" dirty="0"/>
              <a:t>Joseph &amp; Mary are obeying the Purification Rites as instructed in the Laws of Moses</a:t>
            </a:r>
          </a:p>
          <a:p>
            <a:r>
              <a:rPr lang="en-US" sz="2800" dirty="0"/>
              <a:t>They are to: (1) consecrate (separate for God’s purpose only) the first born male to the Lord and (2) offer a sacrifice – note Joseph and Mary’s offering was 2 doves… </a:t>
            </a:r>
          </a:p>
        </p:txBody>
      </p:sp>
    </p:spTree>
    <p:extLst>
      <p:ext uri="{BB962C8B-B14F-4D97-AF65-F5344CB8AC3E}">
        <p14:creationId xmlns:p14="http://schemas.microsoft.com/office/powerpoint/2010/main" val="3381726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83195-BE89-CDE1-8EBA-061A12FCE9CF}"/>
              </a:ext>
            </a:extLst>
          </p:cNvPr>
          <p:cNvSpPr>
            <a:spLocks noGrp="1"/>
          </p:cNvSpPr>
          <p:nvPr>
            <p:ph type="title"/>
          </p:nvPr>
        </p:nvSpPr>
        <p:spPr>
          <a:xfrm>
            <a:off x="685801" y="609601"/>
            <a:ext cx="10131425" cy="709914"/>
          </a:xfrm>
        </p:spPr>
        <p:txBody>
          <a:bodyPr anchor="t"/>
          <a:lstStyle/>
          <a:p>
            <a:pPr algn="ctr"/>
            <a:r>
              <a:rPr lang="en-US" dirty="0"/>
              <a:t>Simeon</a:t>
            </a:r>
          </a:p>
        </p:txBody>
      </p:sp>
      <p:sp>
        <p:nvSpPr>
          <p:cNvPr id="3" name="Content Placeholder 2">
            <a:extLst>
              <a:ext uri="{FF2B5EF4-FFF2-40B4-BE49-F238E27FC236}">
                <a16:creationId xmlns:a16="http://schemas.microsoft.com/office/drawing/2014/main" id="{E73571DB-C3D7-40A6-586D-8049DFB9B801}"/>
              </a:ext>
            </a:extLst>
          </p:cNvPr>
          <p:cNvSpPr>
            <a:spLocks noGrp="1"/>
          </p:cNvSpPr>
          <p:nvPr>
            <p:ph idx="1"/>
          </p:nvPr>
        </p:nvSpPr>
        <p:spPr>
          <a:xfrm>
            <a:off x="685801" y="1469985"/>
            <a:ext cx="11027779" cy="5046562"/>
          </a:xfrm>
        </p:spPr>
        <p:txBody>
          <a:bodyPr anchor="t">
            <a:normAutofit/>
          </a:bodyPr>
          <a:lstStyle/>
          <a:p>
            <a:r>
              <a:rPr lang="en-US" sz="2800" dirty="0"/>
              <a:t>Vv25-33 </a:t>
            </a:r>
          </a:p>
          <a:p>
            <a:r>
              <a:rPr lang="en-US" sz="2800" dirty="0"/>
              <a:t>We are introduced to Simeon: could be just a dedicated old man who was looking forward the coming of the Messiah…given a promise from God that he would not die until he saw the Messiah.</a:t>
            </a:r>
          </a:p>
          <a:p>
            <a:endParaRPr lang="en-US" sz="2800" dirty="0"/>
          </a:p>
          <a:p>
            <a:r>
              <a:rPr lang="en-US" sz="2800" dirty="0"/>
              <a:t>Could be: the son of Hillel; the father of Gamaliel, descendant of David, and president of the Sanhedrin. Problem: Mishna does not talk about Simeon – it skips his existence completely… researchers think that because he believed that Jesus was the Messiah that the Mishna writers intentionally excluded (removed) his name from their written history.</a:t>
            </a:r>
          </a:p>
          <a:p>
            <a:endParaRPr lang="en-US" sz="2800" dirty="0"/>
          </a:p>
        </p:txBody>
      </p:sp>
    </p:spTree>
    <p:extLst>
      <p:ext uri="{BB962C8B-B14F-4D97-AF65-F5344CB8AC3E}">
        <p14:creationId xmlns:p14="http://schemas.microsoft.com/office/powerpoint/2010/main" val="376542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AEB34-1A8F-D7D9-65DA-F326CB670D07}"/>
              </a:ext>
            </a:extLst>
          </p:cNvPr>
          <p:cNvSpPr>
            <a:spLocks noGrp="1"/>
          </p:cNvSpPr>
          <p:nvPr>
            <p:ph type="title"/>
          </p:nvPr>
        </p:nvSpPr>
        <p:spPr>
          <a:xfrm>
            <a:off x="685801" y="609600"/>
            <a:ext cx="10131425" cy="733063"/>
          </a:xfrm>
        </p:spPr>
        <p:txBody>
          <a:bodyPr/>
          <a:lstStyle/>
          <a:p>
            <a:pPr algn="ctr"/>
            <a:r>
              <a:rPr lang="en-US" dirty="0"/>
              <a:t>Simeon’s message:</a:t>
            </a:r>
          </a:p>
        </p:txBody>
      </p:sp>
      <p:sp>
        <p:nvSpPr>
          <p:cNvPr id="3" name="Content Placeholder 2">
            <a:extLst>
              <a:ext uri="{FF2B5EF4-FFF2-40B4-BE49-F238E27FC236}">
                <a16:creationId xmlns:a16="http://schemas.microsoft.com/office/drawing/2014/main" id="{CB9435C8-02E5-7246-01D2-D0A516140240}"/>
              </a:ext>
            </a:extLst>
          </p:cNvPr>
          <p:cNvSpPr>
            <a:spLocks noGrp="1"/>
          </p:cNvSpPr>
          <p:nvPr>
            <p:ph idx="1"/>
          </p:nvPr>
        </p:nvSpPr>
        <p:spPr>
          <a:xfrm>
            <a:off x="685801" y="1469985"/>
            <a:ext cx="11004629" cy="4942390"/>
          </a:xfrm>
        </p:spPr>
        <p:txBody>
          <a:bodyPr anchor="t">
            <a:normAutofit/>
          </a:bodyPr>
          <a:lstStyle/>
          <a:p>
            <a:r>
              <a:rPr lang="en-US" sz="2800" dirty="0"/>
              <a:t>The Holy Spirit came upon Simeon</a:t>
            </a:r>
          </a:p>
          <a:p>
            <a:r>
              <a:rPr lang="en-US" sz="2800" dirty="0"/>
              <a:t>V28 – 35 He took Jesus in his arms and praised God saying, “Sovereign Lord, as You have promised…You may dismiss Your servant in peace… my eyes have seen Your salvation…(He) is a light for revelation to the Gentiles and the glory of Your people Israel.”</a:t>
            </a:r>
          </a:p>
          <a:p>
            <a:r>
              <a:rPr lang="en-US" sz="2800" dirty="0"/>
              <a:t>Mary and Joseph marveled at what Simeon said…</a:t>
            </a:r>
          </a:p>
          <a:p>
            <a:r>
              <a:rPr lang="en-US" sz="2800" dirty="0"/>
              <a:t>Simeon continued, “This child will cause the falling and rising of Israel - a sign that will be spoken against; revealing the hearts of many; and a sword will pierce your heart, too.”</a:t>
            </a:r>
          </a:p>
          <a:p>
            <a:endParaRPr lang="en-US" sz="2800" dirty="0"/>
          </a:p>
          <a:p>
            <a:endParaRPr lang="en-US" sz="2800" dirty="0"/>
          </a:p>
        </p:txBody>
      </p:sp>
    </p:spTree>
    <p:extLst>
      <p:ext uri="{BB962C8B-B14F-4D97-AF65-F5344CB8AC3E}">
        <p14:creationId xmlns:p14="http://schemas.microsoft.com/office/powerpoint/2010/main" val="1481238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18408-ECDE-A368-381A-DAF676A6C1C7}"/>
              </a:ext>
            </a:extLst>
          </p:cNvPr>
          <p:cNvSpPr>
            <a:spLocks noGrp="1"/>
          </p:cNvSpPr>
          <p:nvPr>
            <p:ph type="title"/>
          </p:nvPr>
        </p:nvSpPr>
        <p:spPr>
          <a:xfrm>
            <a:off x="685801" y="272005"/>
            <a:ext cx="10131425" cy="790937"/>
          </a:xfrm>
        </p:spPr>
        <p:txBody>
          <a:bodyPr/>
          <a:lstStyle/>
          <a:p>
            <a:pPr algn="ctr"/>
            <a:r>
              <a:rPr lang="en-US" dirty="0"/>
              <a:t>“Consolation of Israel” – the Messiah</a:t>
            </a:r>
          </a:p>
        </p:txBody>
      </p:sp>
      <p:sp>
        <p:nvSpPr>
          <p:cNvPr id="3" name="Content Placeholder 2">
            <a:extLst>
              <a:ext uri="{FF2B5EF4-FFF2-40B4-BE49-F238E27FC236}">
                <a16:creationId xmlns:a16="http://schemas.microsoft.com/office/drawing/2014/main" id="{9E4EF31B-C467-B55C-6C93-269B3C78052A}"/>
              </a:ext>
            </a:extLst>
          </p:cNvPr>
          <p:cNvSpPr>
            <a:spLocks noGrp="1"/>
          </p:cNvSpPr>
          <p:nvPr>
            <p:ph idx="1"/>
          </p:nvPr>
        </p:nvSpPr>
        <p:spPr>
          <a:xfrm>
            <a:off x="685801" y="1213412"/>
            <a:ext cx="11131951" cy="5523053"/>
          </a:xfrm>
        </p:spPr>
        <p:txBody>
          <a:bodyPr anchor="t">
            <a:normAutofit/>
          </a:bodyPr>
          <a:lstStyle/>
          <a:p>
            <a:r>
              <a:rPr lang="en-US" sz="2800" dirty="0"/>
              <a:t>V25 Simeon was looking for the “Consolation of Israel” – the Messiah</a:t>
            </a:r>
          </a:p>
          <a:p>
            <a:r>
              <a:rPr lang="en-US" sz="2800" dirty="0"/>
              <a:t>Consolation = counsel and comfort after great distress or sorrow – the 1</a:t>
            </a:r>
            <a:r>
              <a:rPr lang="en-US" sz="2800" baseline="30000" dirty="0"/>
              <a:t>st</a:t>
            </a:r>
            <a:r>
              <a:rPr lang="en-US" sz="2800" dirty="0"/>
              <a:t> Comforter (John 14 – Jesus came as the 1</a:t>
            </a:r>
            <a:r>
              <a:rPr lang="en-US" sz="2800" baseline="30000" dirty="0"/>
              <a:t>st</a:t>
            </a:r>
            <a:r>
              <a:rPr lang="en-US" sz="2800" dirty="0"/>
              <a:t> comforter – Messiah, Who would send the 2</a:t>
            </a:r>
            <a:r>
              <a:rPr lang="en-US" sz="2800" baseline="30000" dirty="0"/>
              <a:t>nd</a:t>
            </a:r>
            <a:r>
              <a:rPr lang="en-US" sz="2800" dirty="0"/>
              <a:t> Comforter – the Holy Spirit)</a:t>
            </a:r>
          </a:p>
          <a:p>
            <a:r>
              <a:rPr lang="en-US" sz="2800" dirty="0"/>
              <a:t>Jeremiah 31:9 </a:t>
            </a:r>
          </a:p>
          <a:p>
            <a:pPr lvl="1"/>
            <a:r>
              <a:rPr lang="en-US" sz="2600" dirty="0"/>
              <a:t>Great weeping (contrite/repentant heart) – tears of sorrow</a:t>
            </a:r>
          </a:p>
          <a:p>
            <a:pPr lvl="1"/>
            <a:r>
              <a:rPr lang="en-US" sz="2600" dirty="0"/>
              <a:t>Tears of joy for the present – God hears and sees</a:t>
            </a:r>
          </a:p>
          <a:p>
            <a:pPr lvl="1"/>
            <a:r>
              <a:rPr lang="en-US" sz="2600" dirty="0"/>
              <a:t>Prayers poured out for the future hope</a:t>
            </a:r>
          </a:p>
          <a:p>
            <a:pPr lvl="1"/>
            <a:r>
              <a:rPr lang="en-US" sz="2600" dirty="0"/>
              <a:t>Ephraim (10 Tribes) will be reunited with Judah</a:t>
            </a:r>
          </a:p>
          <a:p>
            <a:pPr lvl="1"/>
            <a:r>
              <a:rPr lang="en-US" sz="2600" dirty="0"/>
              <a:t> But with consolation, I will bring them back – Israel will be restored!</a:t>
            </a:r>
          </a:p>
          <a:p>
            <a:endParaRPr lang="en-US" sz="2800" dirty="0"/>
          </a:p>
        </p:txBody>
      </p:sp>
    </p:spTree>
    <p:extLst>
      <p:ext uri="{BB962C8B-B14F-4D97-AF65-F5344CB8AC3E}">
        <p14:creationId xmlns:p14="http://schemas.microsoft.com/office/powerpoint/2010/main" val="2481148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68860-D0D6-15ED-05ED-0A479C30643F}"/>
              </a:ext>
            </a:extLst>
          </p:cNvPr>
          <p:cNvSpPr>
            <a:spLocks noGrp="1"/>
          </p:cNvSpPr>
          <p:nvPr>
            <p:ph type="title"/>
          </p:nvPr>
        </p:nvSpPr>
        <p:spPr>
          <a:xfrm>
            <a:off x="685801" y="229565"/>
            <a:ext cx="10131425" cy="721489"/>
          </a:xfrm>
        </p:spPr>
        <p:txBody>
          <a:bodyPr/>
          <a:lstStyle/>
          <a:p>
            <a:pPr algn="ctr"/>
            <a:r>
              <a:rPr lang="en-US" dirty="0"/>
              <a:t>Anna</a:t>
            </a:r>
          </a:p>
        </p:txBody>
      </p:sp>
      <p:sp>
        <p:nvSpPr>
          <p:cNvPr id="3" name="Content Placeholder 2">
            <a:extLst>
              <a:ext uri="{FF2B5EF4-FFF2-40B4-BE49-F238E27FC236}">
                <a16:creationId xmlns:a16="http://schemas.microsoft.com/office/drawing/2014/main" id="{2A802DC8-938F-18E3-F5C0-33396CDD5388}"/>
              </a:ext>
            </a:extLst>
          </p:cNvPr>
          <p:cNvSpPr>
            <a:spLocks noGrp="1"/>
          </p:cNvSpPr>
          <p:nvPr>
            <p:ph idx="1"/>
          </p:nvPr>
        </p:nvSpPr>
        <p:spPr>
          <a:xfrm>
            <a:off x="685801" y="1064871"/>
            <a:ext cx="11027779" cy="5320496"/>
          </a:xfrm>
        </p:spPr>
        <p:txBody>
          <a:bodyPr anchor="t">
            <a:normAutofit/>
          </a:bodyPr>
          <a:lstStyle/>
          <a:p>
            <a:r>
              <a:rPr lang="en-US" sz="2800" dirty="0"/>
              <a:t>Her name means “God is gracious”</a:t>
            </a:r>
          </a:p>
          <a:p>
            <a:r>
              <a:rPr lang="en-US" sz="2800" dirty="0"/>
              <a:t>She’s about 90 – 103 years old</a:t>
            </a:r>
          </a:p>
          <a:p>
            <a:r>
              <a:rPr lang="en-US" sz="2800" dirty="0"/>
              <a:t>From the Tribe of Asher – one of the Ten Rebellious Tribes that split and became the Nation of Israel vs the Nation of Judah (2 Tribes: Judah and Benjamin). Some families left the Ten and rejoined the Nation of Judah - this is what Anna’s family did.</a:t>
            </a:r>
          </a:p>
          <a:p>
            <a:r>
              <a:rPr lang="en-US" sz="2800" dirty="0"/>
              <a:t>Daughter of Phanuel or Penuel or Peniel – Peniel is the place Jacob named where he wrestled with God…means “I have seen the face of God and survived.” (Gen 32:30)</a:t>
            </a:r>
          </a:p>
          <a:p>
            <a:r>
              <a:rPr lang="en-US" sz="2800" dirty="0"/>
              <a:t>Known as a “prophetess” or (Hebrew) “</a:t>
            </a:r>
            <a:r>
              <a:rPr lang="en-US" sz="2800" dirty="0" err="1"/>
              <a:t>interpretess</a:t>
            </a:r>
            <a:r>
              <a:rPr lang="en-US" sz="2800" dirty="0"/>
              <a:t>” – one who has the gift of apocalyptic (end times) message…</a:t>
            </a:r>
          </a:p>
        </p:txBody>
      </p:sp>
    </p:spTree>
    <p:extLst>
      <p:ext uri="{BB962C8B-B14F-4D97-AF65-F5344CB8AC3E}">
        <p14:creationId xmlns:p14="http://schemas.microsoft.com/office/powerpoint/2010/main" val="2383150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A50865-93F1-B961-4867-11A2938DA1A9}"/>
              </a:ext>
            </a:extLst>
          </p:cNvPr>
          <p:cNvSpPr>
            <a:spLocks noGrp="1"/>
          </p:cNvSpPr>
          <p:nvPr>
            <p:ph idx="1"/>
          </p:nvPr>
        </p:nvSpPr>
        <p:spPr>
          <a:xfrm>
            <a:off x="685801" y="277792"/>
            <a:ext cx="10900457" cy="6123007"/>
          </a:xfrm>
        </p:spPr>
        <p:txBody>
          <a:bodyPr anchor="t">
            <a:normAutofit/>
          </a:bodyPr>
          <a:lstStyle/>
          <a:p>
            <a:r>
              <a:rPr lang="en-US" sz="2800" dirty="0"/>
              <a:t>Anna was married only 7 years when he husband died and she remain serving in the Temple ever since… praying and fasting – looking for the Messiah to come…</a:t>
            </a:r>
          </a:p>
          <a:p>
            <a:endParaRPr lang="en-US" sz="2800" dirty="0"/>
          </a:p>
          <a:p>
            <a:r>
              <a:rPr lang="en-US" sz="2800" dirty="0"/>
              <a:t>Came to the Temple where Mary, Joseph, Jesus and Simeon were… looked at the baby and praised and worshipped God. Then telling everyone she could that she had seen the Messiah</a:t>
            </a:r>
          </a:p>
          <a:p>
            <a:endParaRPr lang="en-US" sz="2800" dirty="0"/>
          </a:p>
          <a:p>
            <a:r>
              <a:rPr lang="en-US" sz="2800" dirty="0"/>
              <a:t>Anna saw the face of God as did Jacob…</a:t>
            </a:r>
          </a:p>
          <a:p>
            <a:endParaRPr lang="en-US" sz="2800" dirty="0"/>
          </a:p>
          <a:p>
            <a:r>
              <a:rPr lang="en-US" sz="2800" dirty="0"/>
              <a:t>Matthew 2: The angel of the Lord speaks to Joseph soon after this,  they leave for and stay in Egypt until Herod dies, then returns to Nazareth</a:t>
            </a:r>
          </a:p>
        </p:txBody>
      </p:sp>
    </p:spTree>
    <p:extLst>
      <p:ext uri="{BB962C8B-B14F-4D97-AF65-F5344CB8AC3E}">
        <p14:creationId xmlns:p14="http://schemas.microsoft.com/office/powerpoint/2010/main" val="3538052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A3C178-2038-7B95-4930-BF9E328BA776}"/>
              </a:ext>
            </a:extLst>
          </p:cNvPr>
          <p:cNvSpPr>
            <a:spLocks noGrp="1"/>
          </p:cNvSpPr>
          <p:nvPr>
            <p:ph idx="1"/>
          </p:nvPr>
        </p:nvSpPr>
        <p:spPr>
          <a:xfrm>
            <a:off x="685801" y="844952"/>
            <a:ext cx="10993055" cy="5451675"/>
          </a:xfrm>
        </p:spPr>
        <p:txBody>
          <a:bodyPr anchor="t">
            <a:normAutofit/>
          </a:bodyPr>
          <a:lstStyle/>
          <a:p>
            <a:r>
              <a:rPr lang="en-US" sz="2800" dirty="0"/>
              <a:t>The Consolation – The Redeemer came to Israel – God’s Word became a life that lived among us for 33 years</a:t>
            </a:r>
          </a:p>
          <a:p>
            <a:r>
              <a:rPr lang="en-US" sz="2800" dirty="0"/>
              <a:t>Crucified to pay the debt of the sins of the world … our sins </a:t>
            </a:r>
          </a:p>
          <a:p>
            <a:r>
              <a:rPr lang="en-US" sz="2800" dirty="0"/>
              <a:t>He died and rose again and is returning to eternally rule </a:t>
            </a:r>
          </a:p>
          <a:p>
            <a:r>
              <a:rPr lang="en-US" sz="2800" dirty="0"/>
              <a:t>Looking back at 2022, like Jeremiah states…we weep with sorry  for life’s pain experienced; we cry for joy for the present blessings we now have and we pour out prayers for the future (2023 and </a:t>
            </a:r>
            <a:r>
              <a:rPr lang="en-US" sz="2800"/>
              <a:t>beyond)…</a:t>
            </a:r>
          </a:p>
          <a:p>
            <a:endParaRPr lang="en-US" sz="2800" dirty="0"/>
          </a:p>
          <a:p>
            <a:r>
              <a:rPr lang="en-US" sz="2800" dirty="0"/>
              <a:t>The question still stands – have you seen the face of God, experienced the Consolation of heaven, do you know Christ Jesus as your Savior and Redeemer? </a:t>
            </a:r>
          </a:p>
        </p:txBody>
      </p:sp>
    </p:spTree>
    <p:extLst>
      <p:ext uri="{BB962C8B-B14F-4D97-AF65-F5344CB8AC3E}">
        <p14:creationId xmlns:p14="http://schemas.microsoft.com/office/powerpoint/2010/main" val="8384125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83</TotalTime>
  <Words>784</Words>
  <Application>Microsoft Macintosh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Celestial</vt:lpstr>
      <vt:lpstr>The Consolation of Israel has come!</vt:lpstr>
      <vt:lpstr>Introduction and background</vt:lpstr>
      <vt:lpstr>Simeon</vt:lpstr>
      <vt:lpstr>Simeon’s message:</vt:lpstr>
      <vt:lpstr>“Consolation of Israel” – the Messiah</vt:lpstr>
      <vt:lpstr>Anna</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Consolation of Israel has come!</dc:title>
  <dc:creator>Smith, JoAnn L.</dc:creator>
  <cp:lastModifiedBy>Smith, JoAnn L.</cp:lastModifiedBy>
  <cp:revision>1</cp:revision>
  <dcterms:created xsi:type="dcterms:W3CDTF">2022-12-30T22:22:52Z</dcterms:created>
  <dcterms:modified xsi:type="dcterms:W3CDTF">2022-12-30T23:46:03Z</dcterms:modified>
</cp:coreProperties>
</file>