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775"/>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1/14/23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1/14/23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1/14/23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1/14/23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1/14/23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1/14/23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1/14/23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1/14/23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1/14/23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1/14/23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1/14/23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1/14/23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1/14/23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1/14/23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1/14/23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C636-69B8-24E9-73E9-E0D7D12585BD}"/>
              </a:ext>
            </a:extLst>
          </p:cNvPr>
          <p:cNvSpPr>
            <a:spLocks noGrp="1"/>
          </p:cNvSpPr>
          <p:nvPr>
            <p:ph type="ctrTitle"/>
          </p:nvPr>
        </p:nvSpPr>
        <p:spPr/>
        <p:txBody>
          <a:bodyPr/>
          <a:lstStyle/>
          <a:p>
            <a:r>
              <a:rPr lang="en-US" dirty="0"/>
              <a:t>The holy spirit – Who?</a:t>
            </a:r>
          </a:p>
        </p:txBody>
      </p:sp>
      <p:sp>
        <p:nvSpPr>
          <p:cNvPr id="3" name="Subtitle 2">
            <a:extLst>
              <a:ext uri="{FF2B5EF4-FFF2-40B4-BE49-F238E27FC236}">
                <a16:creationId xmlns:a16="http://schemas.microsoft.com/office/drawing/2014/main" id="{5AB23D9F-1F31-4B51-F513-BBF46F65F4F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28709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3DB0-B91D-011A-7C6F-EFF901FF97B1}"/>
              </a:ext>
            </a:extLst>
          </p:cNvPr>
          <p:cNvSpPr>
            <a:spLocks noGrp="1"/>
          </p:cNvSpPr>
          <p:nvPr>
            <p:ph type="title"/>
          </p:nvPr>
        </p:nvSpPr>
        <p:spPr/>
        <p:txBody>
          <a:bodyPr/>
          <a:lstStyle/>
          <a:p>
            <a:r>
              <a:rPr lang="en-US" dirty="0"/>
              <a:t>Closing statements:</a:t>
            </a:r>
          </a:p>
        </p:txBody>
      </p:sp>
      <p:sp>
        <p:nvSpPr>
          <p:cNvPr id="3" name="Content Placeholder 2">
            <a:extLst>
              <a:ext uri="{FF2B5EF4-FFF2-40B4-BE49-F238E27FC236}">
                <a16:creationId xmlns:a16="http://schemas.microsoft.com/office/drawing/2014/main" id="{22245C92-63E3-B4BE-A89C-F98DD0CD7A9B}"/>
              </a:ext>
            </a:extLst>
          </p:cNvPr>
          <p:cNvSpPr>
            <a:spLocks noGrp="1"/>
          </p:cNvSpPr>
          <p:nvPr>
            <p:ph idx="1"/>
          </p:nvPr>
        </p:nvSpPr>
        <p:spPr/>
        <p:txBody>
          <a:bodyPr>
            <a:normAutofit/>
          </a:bodyPr>
          <a:lstStyle/>
          <a:p>
            <a:r>
              <a:rPr lang="en-US" sz="3200" dirty="0"/>
              <a:t>The Holy Spirit is God – the 3</a:t>
            </a:r>
            <a:r>
              <a:rPr lang="en-US" sz="3200" baseline="30000" dirty="0"/>
              <a:t>rd</a:t>
            </a:r>
            <a:r>
              <a:rPr lang="en-US" sz="3200" dirty="0"/>
              <a:t> person of the Trinity</a:t>
            </a:r>
          </a:p>
          <a:p>
            <a:endParaRPr lang="en-US" sz="3200" dirty="0"/>
          </a:p>
          <a:p>
            <a:r>
              <a:rPr lang="en-US" sz="3200" dirty="0"/>
              <a:t>The Holy Spirit comes from the Father as requested by Jesus – the Son</a:t>
            </a:r>
          </a:p>
          <a:p>
            <a:endParaRPr lang="en-US" sz="3200" dirty="0"/>
          </a:p>
          <a:p>
            <a:r>
              <a:rPr lang="en-US" sz="3200" dirty="0"/>
              <a:t>In the OT, the Holy Spirit came upon His chosen and in the NT, the Holy Spirit dwells within the believers</a:t>
            </a:r>
          </a:p>
        </p:txBody>
      </p:sp>
    </p:spTree>
    <p:extLst>
      <p:ext uri="{BB962C8B-B14F-4D97-AF65-F5344CB8AC3E}">
        <p14:creationId xmlns:p14="http://schemas.microsoft.com/office/powerpoint/2010/main" val="299376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DB2C5-26CE-2353-4F02-9F46F7F53607}"/>
              </a:ext>
            </a:extLst>
          </p:cNvPr>
          <p:cNvSpPr>
            <a:spLocks noGrp="1"/>
          </p:cNvSpPr>
          <p:nvPr>
            <p:ph type="title"/>
          </p:nvPr>
        </p:nvSpPr>
        <p:spPr/>
        <p:txBody>
          <a:bodyPr/>
          <a:lstStyle/>
          <a:p>
            <a:r>
              <a:rPr lang="en-US" dirty="0"/>
              <a:t>An introduction	7 Symbols:</a:t>
            </a:r>
          </a:p>
        </p:txBody>
      </p:sp>
      <p:sp>
        <p:nvSpPr>
          <p:cNvPr id="3" name="Content Placeholder 2">
            <a:extLst>
              <a:ext uri="{FF2B5EF4-FFF2-40B4-BE49-F238E27FC236}">
                <a16:creationId xmlns:a16="http://schemas.microsoft.com/office/drawing/2014/main" id="{0ED9B761-D0D9-A058-7FE6-9F6714FBE37D}"/>
              </a:ext>
            </a:extLst>
          </p:cNvPr>
          <p:cNvSpPr>
            <a:spLocks noGrp="1"/>
          </p:cNvSpPr>
          <p:nvPr>
            <p:ph idx="1"/>
          </p:nvPr>
        </p:nvSpPr>
        <p:spPr/>
        <p:txBody>
          <a:bodyPr>
            <a:normAutofit/>
          </a:bodyPr>
          <a:lstStyle/>
          <a:p>
            <a:r>
              <a:rPr lang="en-US" sz="3200" dirty="0"/>
              <a:t>Wind – John 3: 8, Acts 2, etc.</a:t>
            </a:r>
          </a:p>
          <a:p>
            <a:r>
              <a:rPr lang="en-US" sz="3200" dirty="0"/>
              <a:t>Rain – Joel 2: 23 – 29; Isaiah 28: 11 &amp; 12, Acts 2: 17</a:t>
            </a:r>
          </a:p>
          <a:p>
            <a:r>
              <a:rPr lang="en-US" sz="3200" dirty="0"/>
              <a:t>Rivers – John 7: 37 – 39</a:t>
            </a:r>
          </a:p>
          <a:p>
            <a:r>
              <a:rPr lang="en-US" sz="3200" dirty="0"/>
              <a:t>Oil – II Corinthians 1: 21 &amp; 22, I John 2: 20</a:t>
            </a:r>
          </a:p>
          <a:p>
            <a:r>
              <a:rPr lang="en-US" sz="3200" dirty="0"/>
              <a:t>Wine - Ephesians 5: 18</a:t>
            </a:r>
          </a:p>
          <a:p>
            <a:r>
              <a:rPr lang="en-US" sz="3200" dirty="0"/>
              <a:t>Fire –  Isaiah 4: 4, Acts 2</a:t>
            </a:r>
          </a:p>
          <a:p>
            <a:r>
              <a:rPr lang="en-US" sz="3200" dirty="0"/>
              <a:t>Dove – Matthew 3: 16, Mark 1:8, Luke 3: 22</a:t>
            </a:r>
          </a:p>
          <a:p>
            <a:endParaRPr lang="en-US" sz="3200" dirty="0"/>
          </a:p>
        </p:txBody>
      </p:sp>
    </p:spTree>
    <p:extLst>
      <p:ext uri="{BB962C8B-B14F-4D97-AF65-F5344CB8AC3E}">
        <p14:creationId xmlns:p14="http://schemas.microsoft.com/office/powerpoint/2010/main" val="6759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36114-4C1D-D532-5FD2-120DD94645A5}"/>
              </a:ext>
            </a:extLst>
          </p:cNvPr>
          <p:cNvSpPr>
            <a:spLocks noGrp="1"/>
          </p:cNvSpPr>
          <p:nvPr>
            <p:ph type="title"/>
          </p:nvPr>
        </p:nvSpPr>
        <p:spPr>
          <a:xfrm>
            <a:off x="2895600" y="370834"/>
            <a:ext cx="8610600" cy="728761"/>
          </a:xfrm>
        </p:spPr>
        <p:txBody>
          <a:bodyPr/>
          <a:lstStyle/>
          <a:p>
            <a:r>
              <a:rPr lang="en-US" dirty="0"/>
              <a:t>The 3</a:t>
            </a:r>
            <a:r>
              <a:rPr lang="en-US" baseline="30000" dirty="0"/>
              <a:t>rd</a:t>
            </a:r>
            <a:r>
              <a:rPr lang="en-US" dirty="0"/>
              <a:t> Person of the Trinity</a:t>
            </a:r>
          </a:p>
        </p:txBody>
      </p:sp>
      <p:sp>
        <p:nvSpPr>
          <p:cNvPr id="3" name="Content Placeholder 2">
            <a:extLst>
              <a:ext uri="{FF2B5EF4-FFF2-40B4-BE49-F238E27FC236}">
                <a16:creationId xmlns:a16="http://schemas.microsoft.com/office/drawing/2014/main" id="{12007EC2-1597-DD60-B660-C1983550FFF7}"/>
              </a:ext>
            </a:extLst>
          </p:cNvPr>
          <p:cNvSpPr>
            <a:spLocks noGrp="1"/>
          </p:cNvSpPr>
          <p:nvPr>
            <p:ph idx="1"/>
          </p:nvPr>
        </p:nvSpPr>
        <p:spPr>
          <a:xfrm>
            <a:off x="685800" y="1319514"/>
            <a:ext cx="10820400" cy="5167652"/>
          </a:xfrm>
        </p:spPr>
        <p:txBody>
          <a:bodyPr>
            <a:normAutofit lnSpcReduction="10000"/>
          </a:bodyPr>
          <a:lstStyle/>
          <a:p>
            <a:r>
              <a:rPr lang="en-US" sz="2800" dirty="0"/>
              <a:t>Throughout the Old Testament (OT), we find several Hebrew terms for the names of God. For example: El (God); Elohim (One God in plural forms); Yahweh; El Shaddai; etc.).</a:t>
            </a:r>
          </a:p>
          <a:p>
            <a:endParaRPr lang="en-US" sz="2800" dirty="0"/>
          </a:p>
          <a:p>
            <a:r>
              <a:rPr lang="en-US" sz="2800" dirty="0"/>
              <a:t>Elohim: Genesis 1: 26 &amp; 27, “Then God said, ‘Let </a:t>
            </a:r>
            <a:r>
              <a:rPr lang="en-US" sz="2800" u="sng" dirty="0"/>
              <a:t>Us</a:t>
            </a:r>
            <a:r>
              <a:rPr lang="en-US" sz="2800" dirty="0"/>
              <a:t> make human beings in </a:t>
            </a:r>
            <a:r>
              <a:rPr lang="en-US" sz="2800" u="sng" dirty="0"/>
              <a:t>Our</a:t>
            </a:r>
            <a:r>
              <a:rPr lang="en-US" sz="2800" dirty="0"/>
              <a:t> image, in </a:t>
            </a:r>
            <a:r>
              <a:rPr lang="en-US" sz="2800" u="sng" dirty="0"/>
              <a:t>Our</a:t>
            </a:r>
            <a:r>
              <a:rPr lang="en-US" sz="2800" dirty="0"/>
              <a:t> likeness’…So God created human beings in the image of God, He created them male and female, He created them.”</a:t>
            </a:r>
          </a:p>
          <a:p>
            <a:r>
              <a:rPr lang="en-US" sz="2800" dirty="0"/>
              <a:t>Isaiah 6: 8, “The Lord said, ‘Whom shall I send? And who will go for </a:t>
            </a:r>
            <a:r>
              <a:rPr lang="en-US" sz="2800" u="sng" dirty="0"/>
              <a:t>Us</a:t>
            </a:r>
            <a:r>
              <a:rPr lang="en-US" sz="2800" dirty="0"/>
              <a:t>?’” (The call of Isaiah to ministry.) </a:t>
            </a:r>
          </a:p>
          <a:p>
            <a:endParaRPr lang="en-US" sz="2800" dirty="0"/>
          </a:p>
          <a:p>
            <a:r>
              <a:rPr lang="en-US" sz="2800" dirty="0"/>
              <a:t>Trichotomy (3) vs Dichotomy (2)</a:t>
            </a:r>
          </a:p>
        </p:txBody>
      </p:sp>
    </p:spTree>
    <p:extLst>
      <p:ext uri="{BB962C8B-B14F-4D97-AF65-F5344CB8AC3E}">
        <p14:creationId xmlns:p14="http://schemas.microsoft.com/office/powerpoint/2010/main" val="3708290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FC712-3E9A-EA63-D94B-BC90F1EC15F8}"/>
              </a:ext>
            </a:extLst>
          </p:cNvPr>
          <p:cNvSpPr>
            <a:spLocks noGrp="1"/>
          </p:cNvSpPr>
          <p:nvPr>
            <p:ph type="title"/>
          </p:nvPr>
        </p:nvSpPr>
        <p:spPr>
          <a:xfrm>
            <a:off x="1875099" y="764373"/>
            <a:ext cx="9631101" cy="1293028"/>
          </a:xfrm>
        </p:spPr>
        <p:txBody>
          <a:bodyPr/>
          <a:lstStyle/>
          <a:p>
            <a:pPr algn="ctr"/>
            <a:r>
              <a:rPr lang="en-US" dirty="0"/>
              <a:t>OT = “the spirit of the lord came upon him/her”</a:t>
            </a:r>
          </a:p>
        </p:txBody>
      </p:sp>
      <p:sp>
        <p:nvSpPr>
          <p:cNvPr id="3" name="Content Placeholder 2">
            <a:extLst>
              <a:ext uri="{FF2B5EF4-FFF2-40B4-BE49-F238E27FC236}">
                <a16:creationId xmlns:a16="http://schemas.microsoft.com/office/drawing/2014/main" id="{CDCA5DD4-EBCF-A3A8-FF75-3F707BE9576B}"/>
              </a:ext>
            </a:extLst>
          </p:cNvPr>
          <p:cNvSpPr>
            <a:spLocks noGrp="1"/>
          </p:cNvSpPr>
          <p:nvPr>
            <p:ph idx="1"/>
          </p:nvPr>
        </p:nvSpPr>
        <p:spPr/>
        <p:txBody>
          <a:bodyPr>
            <a:normAutofit/>
          </a:bodyPr>
          <a:lstStyle/>
          <a:p>
            <a:r>
              <a:rPr lang="en-US" sz="2800" dirty="0"/>
              <a:t>Gideon = Judges 6 – 8</a:t>
            </a:r>
          </a:p>
          <a:p>
            <a:endParaRPr lang="en-US" sz="2800" dirty="0"/>
          </a:p>
          <a:p>
            <a:r>
              <a:rPr lang="en-US" sz="2800" dirty="0"/>
              <a:t>Samson = Judges 13 – 16</a:t>
            </a:r>
          </a:p>
          <a:p>
            <a:endParaRPr lang="en-US" sz="2800" dirty="0"/>
          </a:p>
          <a:p>
            <a:r>
              <a:rPr lang="en-US" sz="2800" dirty="0"/>
              <a:t>David = I &amp; II Samuel</a:t>
            </a:r>
          </a:p>
          <a:p>
            <a:endParaRPr lang="en-US" sz="2800" dirty="0"/>
          </a:p>
          <a:p>
            <a:r>
              <a:rPr lang="en-US" sz="2800" dirty="0"/>
              <a:t>Many, many more!</a:t>
            </a:r>
          </a:p>
        </p:txBody>
      </p:sp>
    </p:spTree>
    <p:extLst>
      <p:ext uri="{BB962C8B-B14F-4D97-AF65-F5344CB8AC3E}">
        <p14:creationId xmlns:p14="http://schemas.microsoft.com/office/powerpoint/2010/main" val="2779133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809AA9-4BF7-B2D7-2E2F-5F322C801002}"/>
              </a:ext>
            </a:extLst>
          </p:cNvPr>
          <p:cNvSpPr>
            <a:spLocks noGrp="1"/>
          </p:cNvSpPr>
          <p:nvPr>
            <p:ph idx="1"/>
          </p:nvPr>
        </p:nvSpPr>
        <p:spPr>
          <a:xfrm>
            <a:off x="685800" y="1446836"/>
            <a:ext cx="10820400" cy="5208607"/>
          </a:xfrm>
        </p:spPr>
        <p:txBody>
          <a:bodyPr>
            <a:normAutofit/>
          </a:bodyPr>
          <a:lstStyle/>
          <a:p>
            <a:r>
              <a:rPr lang="en-US" sz="2800" dirty="0"/>
              <a:t>Jesus’ water baptism: Mark 1: 10 and Luke 3: 22 – Jesus comes out of the water, the voice of the Father speaks, and the Holy Spirit ascends on Jesus in the likeness of a dove.</a:t>
            </a:r>
          </a:p>
          <a:p>
            <a:endParaRPr lang="en-US" sz="2800" dirty="0"/>
          </a:p>
          <a:p>
            <a:r>
              <a:rPr lang="en-US" sz="2800" dirty="0"/>
              <a:t>Jesus’ own words: Matthew 28: 19 “baptize them in the name of the Father, in the name of the Son, and in the name of the Holy Spirit.”</a:t>
            </a:r>
          </a:p>
          <a:p>
            <a:endParaRPr lang="en-US" sz="2800" dirty="0"/>
          </a:p>
          <a:p>
            <a:r>
              <a:rPr lang="en-US" sz="2800" dirty="0"/>
              <a:t>Paul acknowledges the Trinity: II Corinthians 13: 14 – “grace of the Lord Jesus Christ, the love of God, and the fellowship of the Holy Spirit.”</a:t>
            </a:r>
          </a:p>
        </p:txBody>
      </p:sp>
    </p:spTree>
    <p:extLst>
      <p:ext uri="{BB962C8B-B14F-4D97-AF65-F5344CB8AC3E}">
        <p14:creationId xmlns:p14="http://schemas.microsoft.com/office/powerpoint/2010/main" val="3836010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B4888-2D13-FA00-93FA-D0DE0415B779}"/>
              </a:ext>
            </a:extLst>
          </p:cNvPr>
          <p:cNvSpPr>
            <a:spLocks noGrp="1"/>
          </p:cNvSpPr>
          <p:nvPr>
            <p:ph type="title"/>
          </p:nvPr>
        </p:nvSpPr>
        <p:spPr/>
        <p:txBody>
          <a:bodyPr/>
          <a:lstStyle/>
          <a:p>
            <a:r>
              <a:rPr lang="en-US" dirty="0"/>
              <a:t>Summary of the trinity:</a:t>
            </a:r>
          </a:p>
        </p:txBody>
      </p:sp>
      <p:sp>
        <p:nvSpPr>
          <p:cNvPr id="3" name="Content Placeholder 2">
            <a:extLst>
              <a:ext uri="{FF2B5EF4-FFF2-40B4-BE49-F238E27FC236}">
                <a16:creationId xmlns:a16="http://schemas.microsoft.com/office/drawing/2014/main" id="{E637C62E-F687-B1F7-CFE1-A06AFBD1427A}"/>
              </a:ext>
            </a:extLst>
          </p:cNvPr>
          <p:cNvSpPr>
            <a:spLocks noGrp="1"/>
          </p:cNvSpPr>
          <p:nvPr>
            <p:ph idx="1"/>
          </p:nvPr>
        </p:nvSpPr>
        <p:spPr/>
        <p:txBody>
          <a:bodyPr>
            <a:normAutofit lnSpcReduction="10000"/>
          </a:bodyPr>
          <a:lstStyle/>
          <a:p>
            <a:r>
              <a:rPr lang="en-US" sz="3200" dirty="0"/>
              <a:t>The Father = He who birthed/created all things (Gen)</a:t>
            </a:r>
          </a:p>
          <a:p>
            <a:endParaRPr lang="en-US" sz="3200" dirty="0"/>
          </a:p>
          <a:p>
            <a:r>
              <a:rPr lang="en-US" sz="3200" dirty="0"/>
              <a:t>The Son = The Father’s Words became human; God and man – the incarnation  (John 1)</a:t>
            </a:r>
          </a:p>
          <a:p>
            <a:endParaRPr lang="en-US" sz="3200" dirty="0"/>
          </a:p>
          <a:p>
            <a:r>
              <a:rPr lang="en-US" sz="3200" dirty="0"/>
              <a:t>The Holy Spirit = the breath of God that Jesus asks the Father to send to His believers (obedient) </a:t>
            </a:r>
          </a:p>
        </p:txBody>
      </p:sp>
    </p:spTree>
    <p:extLst>
      <p:ext uri="{BB962C8B-B14F-4D97-AF65-F5344CB8AC3E}">
        <p14:creationId xmlns:p14="http://schemas.microsoft.com/office/powerpoint/2010/main" val="4186673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EBF2B-4039-E164-32E6-1A46E9A2A6BF}"/>
              </a:ext>
            </a:extLst>
          </p:cNvPr>
          <p:cNvSpPr>
            <a:spLocks noGrp="1"/>
          </p:cNvSpPr>
          <p:nvPr>
            <p:ph type="title"/>
          </p:nvPr>
        </p:nvSpPr>
        <p:spPr/>
        <p:txBody>
          <a:bodyPr/>
          <a:lstStyle/>
          <a:p>
            <a:r>
              <a:rPr lang="en-US" dirty="0"/>
              <a:t>Prepare our hearts…</a:t>
            </a:r>
          </a:p>
        </p:txBody>
      </p:sp>
      <p:sp>
        <p:nvSpPr>
          <p:cNvPr id="3" name="Content Placeholder 2">
            <a:extLst>
              <a:ext uri="{FF2B5EF4-FFF2-40B4-BE49-F238E27FC236}">
                <a16:creationId xmlns:a16="http://schemas.microsoft.com/office/drawing/2014/main" id="{6BE3D17D-4DF8-C286-E115-1C726C42E2DD}"/>
              </a:ext>
            </a:extLst>
          </p:cNvPr>
          <p:cNvSpPr>
            <a:spLocks noGrp="1"/>
          </p:cNvSpPr>
          <p:nvPr>
            <p:ph idx="1"/>
          </p:nvPr>
        </p:nvSpPr>
        <p:spPr/>
        <p:txBody>
          <a:bodyPr>
            <a:normAutofit/>
          </a:bodyPr>
          <a:lstStyle/>
          <a:p>
            <a:r>
              <a:rPr lang="en-US" sz="3600" dirty="0"/>
              <a:t>John 7: 38 &amp; 39, “Whoever believes in Me…rivers of living water will flow from with them…by this He meant the Spirit, Whom those who believed in Him were later to receive (Acts 2). Up to that time the Spirit had not been given, since Jesus had not yet been glorified (crucified, risen, ascended).</a:t>
            </a:r>
          </a:p>
          <a:p>
            <a:pPr marL="0" indent="0">
              <a:buNone/>
            </a:pPr>
            <a:endParaRPr lang="en-US" sz="2800" dirty="0"/>
          </a:p>
        </p:txBody>
      </p:sp>
    </p:spTree>
    <p:extLst>
      <p:ext uri="{BB962C8B-B14F-4D97-AF65-F5344CB8AC3E}">
        <p14:creationId xmlns:p14="http://schemas.microsoft.com/office/powerpoint/2010/main" val="47194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2DAA77-E5AA-05E8-DDDE-6A1A841DBD25}"/>
              </a:ext>
            </a:extLst>
          </p:cNvPr>
          <p:cNvSpPr>
            <a:spLocks noGrp="1"/>
          </p:cNvSpPr>
          <p:nvPr>
            <p:ph idx="1"/>
          </p:nvPr>
        </p:nvSpPr>
        <p:spPr>
          <a:xfrm>
            <a:off x="337595" y="1006997"/>
            <a:ext cx="11516810" cy="5706319"/>
          </a:xfrm>
        </p:spPr>
        <p:txBody>
          <a:bodyPr>
            <a:normAutofit/>
          </a:bodyPr>
          <a:lstStyle/>
          <a:p>
            <a:r>
              <a:rPr lang="en-US" sz="2800" dirty="0"/>
              <a:t>John 14 – 16</a:t>
            </a:r>
          </a:p>
          <a:p>
            <a:r>
              <a:rPr lang="en-US" sz="2800" dirty="0"/>
              <a:t>14: 15 – 17, “If you love Me, keep My commandments. I will ask of the Father, and He will give you another Advocate – to help you and to be with you forever.</a:t>
            </a:r>
          </a:p>
          <a:p>
            <a:endParaRPr lang="en-US" sz="2800" dirty="0"/>
          </a:p>
          <a:p>
            <a:r>
              <a:rPr lang="en-US" sz="2800" dirty="0"/>
              <a:t>V 17, “The Spirit of Truth…but you know Him, for He lives with you and will be in you…”</a:t>
            </a:r>
          </a:p>
          <a:p>
            <a:endParaRPr lang="en-US" sz="2800" dirty="0"/>
          </a:p>
          <a:p>
            <a:r>
              <a:rPr lang="en-US" sz="2800" dirty="0"/>
              <a:t>V26, “The Advocate…Whom the Father will send in My (Jesus) name will teach you all things and remind you of everything I have said…”</a:t>
            </a:r>
          </a:p>
        </p:txBody>
      </p:sp>
    </p:spTree>
    <p:extLst>
      <p:ext uri="{BB962C8B-B14F-4D97-AF65-F5344CB8AC3E}">
        <p14:creationId xmlns:p14="http://schemas.microsoft.com/office/powerpoint/2010/main" val="333611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349A5C-DB05-AD1A-E5D7-50FA01E73E86}"/>
              </a:ext>
            </a:extLst>
          </p:cNvPr>
          <p:cNvSpPr>
            <a:spLocks noGrp="1"/>
          </p:cNvSpPr>
          <p:nvPr>
            <p:ph idx="1"/>
          </p:nvPr>
        </p:nvSpPr>
        <p:spPr>
          <a:xfrm>
            <a:off x="685800" y="1932973"/>
            <a:ext cx="10820400" cy="4456254"/>
          </a:xfrm>
        </p:spPr>
        <p:txBody>
          <a:bodyPr>
            <a:normAutofit/>
          </a:bodyPr>
          <a:lstStyle/>
          <a:p>
            <a:r>
              <a:rPr lang="en-US" sz="2800" dirty="0"/>
              <a:t>15: 26, “From the Father – as asked by Jesus – the Holy Spirit will testify of Me (Jesus) and you, also, must testify of Me…”</a:t>
            </a:r>
          </a:p>
          <a:p>
            <a:endParaRPr lang="en-US" sz="2800" dirty="0"/>
          </a:p>
          <a:p>
            <a:r>
              <a:rPr lang="en-US" sz="2800" dirty="0"/>
              <a:t>16: 7 – 11, “Unless I go away, the Advocate will not come to you; but if I go, I will send Him to you… the Holy Spirit will prove the world is wrong about sin (because the world does not believe in Me); righteousness (because I am going to the Father); and judgement (because the prince of this world NOW stands condemned).”</a:t>
            </a:r>
          </a:p>
        </p:txBody>
      </p:sp>
    </p:spTree>
    <p:extLst>
      <p:ext uri="{BB962C8B-B14F-4D97-AF65-F5344CB8AC3E}">
        <p14:creationId xmlns:p14="http://schemas.microsoft.com/office/powerpoint/2010/main" val="377026813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70</TotalTime>
  <Words>773</Words>
  <Application>Microsoft Macintosh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Vapor Trail</vt:lpstr>
      <vt:lpstr>The holy spirit – Who?</vt:lpstr>
      <vt:lpstr>An introduction 7 Symbols:</vt:lpstr>
      <vt:lpstr>The 3rd Person of the Trinity</vt:lpstr>
      <vt:lpstr>OT = “the spirit of the lord came upon him/her”</vt:lpstr>
      <vt:lpstr>PowerPoint Presentation</vt:lpstr>
      <vt:lpstr>Summary of the trinity:</vt:lpstr>
      <vt:lpstr>Prepare our hearts…</vt:lpstr>
      <vt:lpstr>PowerPoint Presentation</vt:lpstr>
      <vt:lpstr>PowerPoint Presentation</vt:lpstr>
      <vt:lpstr>Closing statements: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 – Who?</dc:title>
  <dc:creator>Smith, JoAnn L.</dc:creator>
  <cp:lastModifiedBy>Smith, JoAnn L.</cp:lastModifiedBy>
  <cp:revision>1</cp:revision>
  <dcterms:created xsi:type="dcterms:W3CDTF">2023-01-14T20:02:58Z</dcterms:created>
  <dcterms:modified xsi:type="dcterms:W3CDTF">2023-01-14T21:13:37Z</dcterms:modified>
</cp:coreProperties>
</file>