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775"/>
  </p:normalViewPr>
  <p:slideViewPr>
    <p:cSldViewPr snapToGrid="0">
      <p:cViewPr varScale="1">
        <p:scale>
          <a:sx n="110" d="100"/>
          <a:sy n="110" d="100"/>
        </p:scale>
        <p:origin x="63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2/4/23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2/4/23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2/4/23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2/4/23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2/4/23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2/4/23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2/4/23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6A81905-F480-46A4-BC10-215D24EA1A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5AC93B-1FB9-B283-6D28-2DD7E577AA6E}"/>
              </a:ext>
            </a:extLst>
          </p:cNvPr>
          <p:cNvSpPr>
            <a:spLocks noGrp="1"/>
          </p:cNvSpPr>
          <p:nvPr>
            <p:ph type="ctrTitle"/>
          </p:nvPr>
        </p:nvSpPr>
        <p:spPr>
          <a:xfrm>
            <a:off x="4872012" y="1447800"/>
            <a:ext cx="5222325" cy="3329581"/>
          </a:xfrm>
        </p:spPr>
        <p:txBody>
          <a:bodyPr>
            <a:normAutofit/>
          </a:bodyPr>
          <a:lstStyle/>
          <a:p>
            <a:pPr>
              <a:lnSpc>
                <a:spcPct val="90000"/>
              </a:lnSpc>
            </a:pPr>
            <a:r>
              <a:rPr lang="en-US" sz="5600">
                <a:solidFill>
                  <a:srgbClr val="EBEBEB"/>
                </a:solidFill>
              </a:rPr>
              <a:t>The Holy Spirit Described as Water</a:t>
            </a:r>
          </a:p>
        </p:txBody>
      </p:sp>
      <p:sp>
        <p:nvSpPr>
          <p:cNvPr id="3" name="Subtitle 2">
            <a:extLst>
              <a:ext uri="{FF2B5EF4-FFF2-40B4-BE49-F238E27FC236}">
                <a16:creationId xmlns:a16="http://schemas.microsoft.com/office/drawing/2014/main" id="{31DFCFAB-1C21-3B1C-FE30-54425D7A1220}"/>
              </a:ext>
            </a:extLst>
          </p:cNvPr>
          <p:cNvSpPr>
            <a:spLocks noGrp="1"/>
          </p:cNvSpPr>
          <p:nvPr>
            <p:ph type="subTitle" idx="1"/>
          </p:nvPr>
        </p:nvSpPr>
        <p:spPr>
          <a:xfrm>
            <a:off x="4872012" y="4777380"/>
            <a:ext cx="5222326" cy="861420"/>
          </a:xfrm>
        </p:spPr>
        <p:txBody>
          <a:bodyPr>
            <a:normAutofit fontScale="92500" lnSpcReduction="20000"/>
          </a:bodyPr>
          <a:lstStyle/>
          <a:p>
            <a:pPr algn="ctr"/>
            <a:r>
              <a:rPr lang="en-US" sz="2800" dirty="0">
                <a:solidFill>
                  <a:schemeClr val="tx2">
                    <a:lumMod val="40000"/>
                    <a:lumOff val="60000"/>
                  </a:schemeClr>
                </a:solidFill>
              </a:rPr>
              <a:t>A river</a:t>
            </a:r>
          </a:p>
          <a:p>
            <a:pPr algn="ctr"/>
            <a:r>
              <a:rPr lang="en-US" sz="2800" dirty="0">
                <a:solidFill>
                  <a:schemeClr val="tx2">
                    <a:lumMod val="40000"/>
                    <a:lumOff val="60000"/>
                  </a:schemeClr>
                </a:solidFill>
              </a:rPr>
              <a:t>Living and flowing…</a:t>
            </a:r>
          </a:p>
        </p:txBody>
      </p:sp>
      <p:sp>
        <p:nvSpPr>
          <p:cNvPr id="12" name="Freeform 8">
            <a:extLst>
              <a:ext uri="{FF2B5EF4-FFF2-40B4-BE49-F238E27FC236}">
                <a16:creationId xmlns:a16="http://schemas.microsoft.com/office/drawing/2014/main" id="{36FD4D9D-3784-41E8-8405-A42B72F51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5692"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pic>
        <p:nvPicPr>
          <p:cNvPr id="5" name="Picture 4" descr="A picture containing text, tree, electronics, display&#10;&#10;Description automatically generated">
            <a:extLst>
              <a:ext uri="{FF2B5EF4-FFF2-40B4-BE49-F238E27FC236}">
                <a16:creationId xmlns:a16="http://schemas.microsoft.com/office/drawing/2014/main" id="{51584580-5597-4649-1284-6D961F5C1888}"/>
              </a:ext>
            </a:extLst>
          </p:cNvPr>
          <p:cNvPicPr>
            <a:picLocks noChangeAspect="1"/>
          </p:cNvPicPr>
          <p:nvPr/>
        </p:nvPicPr>
        <p:blipFill rotWithShape="1">
          <a:blip r:embed="rId3"/>
          <a:srcRect l="9315" t="6328" r="11556" b="11139"/>
          <a:stretch/>
        </p:blipFill>
        <p:spPr>
          <a:xfrm>
            <a:off x="0" y="0"/>
            <a:ext cx="4481944" cy="6857999"/>
          </a:xfrm>
          <a:custGeom>
            <a:avLst/>
            <a:gdLst/>
            <a:ahLst/>
            <a:cxnLst/>
            <a:rect l="l" t="t" r="r" b="b"/>
            <a:pathLst>
              <a:path w="4481964" h="6858000">
                <a:moveTo>
                  <a:pt x="0" y="0"/>
                </a:moveTo>
                <a:lnTo>
                  <a:pt x="3137249" y="0"/>
                </a:lnTo>
                <a:lnTo>
                  <a:pt x="4480787" y="0"/>
                </a:lnTo>
                <a:lnTo>
                  <a:pt x="4455742" y="155676"/>
                </a:lnTo>
                <a:lnTo>
                  <a:pt x="4431873" y="310667"/>
                </a:lnTo>
                <a:lnTo>
                  <a:pt x="4408509" y="466344"/>
                </a:lnTo>
                <a:lnTo>
                  <a:pt x="4388506" y="622706"/>
                </a:lnTo>
                <a:lnTo>
                  <a:pt x="4368335" y="778383"/>
                </a:lnTo>
                <a:lnTo>
                  <a:pt x="4349509" y="934745"/>
                </a:lnTo>
                <a:lnTo>
                  <a:pt x="4333373" y="1089050"/>
                </a:lnTo>
                <a:lnTo>
                  <a:pt x="4318077" y="1245413"/>
                </a:lnTo>
                <a:lnTo>
                  <a:pt x="4304125" y="1401089"/>
                </a:lnTo>
                <a:lnTo>
                  <a:pt x="4292023" y="1554023"/>
                </a:lnTo>
                <a:lnTo>
                  <a:pt x="4279920" y="1709013"/>
                </a:lnTo>
                <a:lnTo>
                  <a:pt x="4269835" y="1861947"/>
                </a:lnTo>
                <a:lnTo>
                  <a:pt x="4261935" y="2014880"/>
                </a:lnTo>
                <a:lnTo>
                  <a:pt x="4253698" y="2167128"/>
                </a:lnTo>
                <a:lnTo>
                  <a:pt x="4246807" y="2318004"/>
                </a:lnTo>
                <a:lnTo>
                  <a:pt x="4241932" y="2467508"/>
                </a:lnTo>
                <a:lnTo>
                  <a:pt x="4237730" y="2617013"/>
                </a:lnTo>
                <a:lnTo>
                  <a:pt x="4233696" y="2765145"/>
                </a:lnTo>
                <a:lnTo>
                  <a:pt x="4231847" y="2911221"/>
                </a:lnTo>
                <a:lnTo>
                  <a:pt x="4229830" y="3057296"/>
                </a:lnTo>
                <a:lnTo>
                  <a:pt x="4228821" y="3201314"/>
                </a:lnTo>
                <a:lnTo>
                  <a:pt x="4229830" y="3343960"/>
                </a:lnTo>
                <a:lnTo>
                  <a:pt x="4229830" y="3485235"/>
                </a:lnTo>
                <a:lnTo>
                  <a:pt x="4231847" y="3625138"/>
                </a:lnTo>
                <a:lnTo>
                  <a:pt x="4234872" y="3762298"/>
                </a:lnTo>
                <a:lnTo>
                  <a:pt x="4237730" y="3898087"/>
                </a:lnTo>
                <a:lnTo>
                  <a:pt x="4240924" y="4031132"/>
                </a:lnTo>
                <a:lnTo>
                  <a:pt x="4245798" y="4163491"/>
                </a:lnTo>
                <a:lnTo>
                  <a:pt x="4251009" y="4293793"/>
                </a:lnTo>
                <a:lnTo>
                  <a:pt x="4255715" y="4421352"/>
                </a:lnTo>
                <a:lnTo>
                  <a:pt x="4268995" y="4670298"/>
                </a:lnTo>
                <a:lnTo>
                  <a:pt x="4283114" y="4908956"/>
                </a:lnTo>
                <a:lnTo>
                  <a:pt x="4297906" y="5138013"/>
                </a:lnTo>
                <a:lnTo>
                  <a:pt x="4314211" y="5354726"/>
                </a:lnTo>
                <a:lnTo>
                  <a:pt x="4331188" y="5561838"/>
                </a:lnTo>
                <a:lnTo>
                  <a:pt x="4349509" y="5753862"/>
                </a:lnTo>
                <a:lnTo>
                  <a:pt x="4367495" y="5934227"/>
                </a:lnTo>
                <a:lnTo>
                  <a:pt x="4385480" y="6100191"/>
                </a:lnTo>
                <a:lnTo>
                  <a:pt x="4402457" y="6252438"/>
                </a:lnTo>
                <a:lnTo>
                  <a:pt x="4418594" y="6387541"/>
                </a:lnTo>
                <a:lnTo>
                  <a:pt x="4433890" y="6509613"/>
                </a:lnTo>
                <a:lnTo>
                  <a:pt x="4446665" y="6612483"/>
                </a:lnTo>
                <a:lnTo>
                  <a:pt x="4458767" y="6698894"/>
                </a:lnTo>
                <a:lnTo>
                  <a:pt x="4476081" y="6817538"/>
                </a:lnTo>
                <a:lnTo>
                  <a:pt x="4481964" y="6858000"/>
                </a:lnTo>
                <a:lnTo>
                  <a:pt x="3577807" y="6858000"/>
                </a:lnTo>
                <a:lnTo>
                  <a:pt x="0" y="6858000"/>
                </a:lnTo>
                <a:close/>
              </a:path>
            </a:pathLst>
          </a:custGeom>
        </p:spPr>
      </p:pic>
      <p:sp>
        <p:nvSpPr>
          <p:cNvPr id="14" name="Rectangle 13">
            <a:extLst>
              <a:ext uri="{FF2B5EF4-FFF2-40B4-BE49-F238E27FC236}">
                <a16:creationId xmlns:a16="http://schemas.microsoft.com/office/drawing/2014/main" id="{60817A52-B891-4228-A61E-0C0A57632D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52954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6FA00-41AA-D3F7-41D4-135C9612E798}"/>
              </a:ext>
            </a:extLst>
          </p:cNvPr>
          <p:cNvSpPr>
            <a:spLocks noGrp="1"/>
          </p:cNvSpPr>
          <p:nvPr>
            <p:ph type="title"/>
          </p:nvPr>
        </p:nvSpPr>
        <p:spPr/>
        <p:txBody>
          <a:bodyPr/>
          <a:lstStyle/>
          <a:p>
            <a:r>
              <a:rPr lang="en-US" dirty="0"/>
              <a:t>On the 8</a:t>
            </a:r>
            <a:r>
              <a:rPr lang="en-US" baseline="30000" dirty="0"/>
              <a:t>th</a:t>
            </a:r>
            <a:r>
              <a:rPr lang="en-US" dirty="0"/>
              <a:t> Day of the Festival…</a:t>
            </a:r>
          </a:p>
        </p:txBody>
      </p:sp>
      <p:sp>
        <p:nvSpPr>
          <p:cNvPr id="3" name="Content Placeholder 2">
            <a:extLst>
              <a:ext uri="{FF2B5EF4-FFF2-40B4-BE49-F238E27FC236}">
                <a16:creationId xmlns:a16="http://schemas.microsoft.com/office/drawing/2014/main" id="{BE77E4AE-C248-241D-F331-94CDECA64526}"/>
              </a:ext>
            </a:extLst>
          </p:cNvPr>
          <p:cNvSpPr>
            <a:spLocks noGrp="1"/>
          </p:cNvSpPr>
          <p:nvPr>
            <p:ph idx="1"/>
          </p:nvPr>
        </p:nvSpPr>
        <p:spPr>
          <a:xfrm>
            <a:off x="729205" y="2052918"/>
            <a:ext cx="10440365" cy="4195481"/>
          </a:xfrm>
        </p:spPr>
        <p:txBody>
          <a:bodyPr>
            <a:normAutofit/>
          </a:bodyPr>
          <a:lstStyle/>
          <a:p>
            <a:pPr marL="0" indent="0" algn="ctr">
              <a:buNone/>
            </a:pPr>
            <a:r>
              <a:rPr lang="en-US" sz="3200" dirty="0"/>
              <a:t>Jesus stood up and declared (spoke loudly):</a:t>
            </a:r>
          </a:p>
          <a:p>
            <a:pPr marL="0" indent="0">
              <a:buNone/>
            </a:pPr>
            <a:endParaRPr lang="en-US" sz="3200" dirty="0"/>
          </a:p>
          <a:p>
            <a:pPr marL="0" indent="0" algn="ctr">
              <a:buNone/>
            </a:pPr>
            <a:r>
              <a:rPr lang="en-US" sz="3200" dirty="0"/>
              <a:t>“Let anyone who is thirsty come to Me and drink (Isaiah 55:1)… for whoever believes in Me…rivers of living water will flow from within them” (Isaiah 44:3) … “by this He meant the Spirit…”</a:t>
            </a:r>
          </a:p>
        </p:txBody>
      </p:sp>
    </p:spTree>
    <p:extLst>
      <p:ext uri="{BB962C8B-B14F-4D97-AF65-F5344CB8AC3E}">
        <p14:creationId xmlns:p14="http://schemas.microsoft.com/office/powerpoint/2010/main" val="138514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7BB09-60DF-F128-A456-A560A2BDBABF}"/>
              </a:ext>
            </a:extLst>
          </p:cNvPr>
          <p:cNvSpPr>
            <a:spLocks noGrp="1"/>
          </p:cNvSpPr>
          <p:nvPr>
            <p:ph type="title"/>
          </p:nvPr>
        </p:nvSpPr>
        <p:spPr>
          <a:xfrm>
            <a:off x="646111" y="452718"/>
            <a:ext cx="9404723" cy="959393"/>
          </a:xfrm>
        </p:spPr>
        <p:txBody>
          <a:bodyPr/>
          <a:lstStyle/>
          <a:p>
            <a:r>
              <a:rPr lang="en-US" dirty="0"/>
              <a:t>The Holy Spirit is pictured as:</a:t>
            </a:r>
          </a:p>
        </p:txBody>
      </p:sp>
      <p:sp>
        <p:nvSpPr>
          <p:cNvPr id="3" name="Content Placeholder 2">
            <a:extLst>
              <a:ext uri="{FF2B5EF4-FFF2-40B4-BE49-F238E27FC236}">
                <a16:creationId xmlns:a16="http://schemas.microsoft.com/office/drawing/2014/main" id="{D4DC97EE-4326-E223-4C5A-9536496343AC}"/>
              </a:ext>
            </a:extLst>
          </p:cNvPr>
          <p:cNvSpPr>
            <a:spLocks noGrp="1"/>
          </p:cNvSpPr>
          <p:nvPr>
            <p:ph idx="1"/>
          </p:nvPr>
        </p:nvSpPr>
        <p:spPr>
          <a:xfrm>
            <a:off x="544010" y="2052918"/>
            <a:ext cx="10324618" cy="4195481"/>
          </a:xfrm>
        </p:spPr>
        <p:txBody>
          <a:bodyPr>
            <a:normAutofit lnSpcReduction="10000"/>
          </a:bodyPr>
          <a:lstStyle/>
          <a:p>
            <a:r>
              <a:rPr lang="en-US" sz="2800" dirty="0"/>
              <a:t>He Who breaks the heart of stone and revives with living water.</a:t>
            </a:r>
          </a:p>
          <a:p>
            <a:endParaRPr lang="en-US" sz="2800" dirty="0"/>
          </a:p>
          <a:p>
            <a:r>
              <a:rPr lang="en-US" sz="2800" dirty="0"/>
              <a:t>He is the River of Life that flows through us – bringing healing to our souls and healing to those whom we touch…</a:t>
            </a:r>
          </a:p>
          <a:p>
            <a:endParaRPr lang="en-US" sz="2800" dirty="0"/>
          </a:p>
          <a:p>
            <a:r>
              <a:rPr lang="en-US" sz="2800" dirty="0"/>
              <a:t>The deeper we enter into His presence – the more precious the flow…</a:t>
            </a:r>
          </a:p>
        </p:txBody>
      </p:sp>
    </p:spTree>
    <p:extLst>
      <p:ext uri="{BB962C8B-B14F-4D97-AF65-F5344CB8AC3E}">
        <p14:creationId xmlns:p14="http://schemas.microsoft.com/office/powerpoint/2010/main" val="3653149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DB2C5-26CE-2353-4F02-9F46F7F53607}"/>
              </a:ext>
            </a:extLst>
          </p:cNvPr>
          <p:cNvSpPr>
            <a:spLocks noGrp="1"/>
          </p:cNvSpPr>
          <p:nvPr>
            <p:ph type="title"/>
          </p:nvPr>
        </p:nvSpPr>
        <p:spPr/>
        <p:txBody>
          <a:bodyPr/>
          <a:lstStyle/>
          <a:p>
            <a:r>
              <a:rPr lang="en-US" dirty="0"/>
              <a:t>An introduction	7 Symbols:</a:t>
            </a:r>
          </a:p>
        </p:txBody>
      </p:sp>
      <p:sp>
        <p:nvSpPr>
          <p:cNvPr id="3" name="Content Placeholder 2">
            <a:extLst>
              <a:ext uri="{FF2B5EF4-FFF2-40B4-BE49-F238E27FC236}">
                <a16:creationId xmlns:a16="http://schemas.microsoft.com/office/drawing/2014/main" id="{0ED9B761-D0D9-A058-7FE6-9F6714FBE37D}"/>
              </a:ext>
            </a:extLst>
          </p:cNvPr>
          <p:cNvSpPr>
            <a:spLocks noGrp="1"/>
          </p:cNvSpPr>
          <p:nvPr>
            <p:ph idx="1"/>
          </p:nvPr>
        </p:nvSpPr>
        <p:spPr>
          <a:xfrm>
            <a:off x="289366" y="1539434"/>
            <a:ext cx="11366339" cy="4952034"/>
          </a:xfrm>
        </p:spPr>
        <p:txBody>
          <a:bodyPr>
            <a:normAutofit/>
          </a:bodyPr>
          <a:lstStyle/>
          <a:p>
            <a:r>
              <a:rPr lang="en-US" sz="3200" dirty="0"/>
              <a:t>Wind – John 3: 8, Acts 2, etc. (Breathe of God/Ruach)</a:t>
            </a:r>
          </a:p>
          <a:p>
            <a:r>
              <a:rPr lang="en-US" sz="3200" dirty="0"/>
              <a:t>Rivers – John 7: 37 – 39</a:t>
            </a:r>
          </a:p>
          <a:p>
            <a:r>
              <a:rPr lang="en-US" sz="3200" dirty="0"/>
              <a:t>Rain – Joel 2: 23 – 29; Isaiah 28: 11 &amp; 12, Acts 2: 17</a:t>
            </a:r>
          </a:p>
          <a:p>
            <a:r>
              <a:rPr lang="en-US" sz="3200" dirty="0"/>
              <a:t>Oil – II Corinthians 1: 21 &amp; 22, I John 2: 20</a:t>
            </a:r>
          </a:p>
          <a:p>
            <a:r>
              <a:rPr lang="en-US" sz="3200" dirty="0"/>
              <a:t>Wine - Ephesians 5: 18</a:t>
            </a:r>
          </a:p>
          <a:p>
            <a:r>
              <a:rPr lang="en-US" sz="3200" dirty="0"/>
              <a:t>Fire –  Isaiah 4: 4, Acts 2</a:t>
            </a:r>
          </a:p>
          <a:p>
            <a:r>
              <a:rPr lang="en-US" sz="3200" dirty="0"/>
              <a:t>Dove – Matthew 3: 16, Mark 1:8, Luke 3: 22</a:t>
            </a:r>
          </a:p>
          <a:p>
            <a:endParaRPr lang="en-US" sz="3200" dirty="0"/>
          </a:p>
        </p:txBody>
      </p:sp>
    </p:spTree>
    <p:extLst>
      <p:ext uri="{BB962C8B-B14F-4D97-AF65-F5344CB8AC3E}">
        <p14:creationId xmlns:p14="http://schemas.microsoft.com/office/powerpoint/2010/main" val="67596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78BAD-A1EF-541D-3FBB-FA34F280F77D}"/>
              </a:ext>
            </a:extLst>
          </p:cNvPr>
          <p:cNvSpPr>
            <a:spLocks noGrp="1"/>
          </p:cNvSpPr>
          <p:nvPr>
            <p:ph type="title"/>
          </p:nvPr>
        </p:nvSpPr>
        <p:spPr>
          <a:xfrm>
            <a:off x="599812" y="267523"/>
            <a:ext cx="9404723" cy="1400530"/>
          </a:xfrm>
        </p:spPr>
        <p:txBody>
          <a:bodyPr/>
          <a:lstStyle/>
          <a:p>
            <a:pPr algn="ctr"/>
            <a:r>
              <a:rPr lang="en-US" dirty="0"/>
              <a:t>Waters of </a:t>
            </a:r>
            <a:r>
              <a:rPr lang="en-US" dirty="0" err="1"/>
              <a:t>Meribah</a:t>
            </a:r>
            <a:r>
              <a:rPr lang="en-US" dirty="0"/>
              <a:t> </a:t>
            </a:r>
            <a:r>
              <a:rPr lang="en-US" sz="3600" dirty="0"/>
              <a:t>(quarreling)</a:t>
            </a:r>
            <a:br>
              <a:rPr lang="en-US" sz="3600" dirty="0"/>
            </a:br>
            <a:r>
              <a:rPr lang="en-US" sz="3600" dirty="0"/>
              <a:t>Numbers 20: 7 - 12</a:t>
            </a:r>
          </a:p>
        </p:txBody>
      </p:sp>
      <p:sp>
        <p:nvSpPr>
          <p:cNvPr id="3" name="Content Placeholder 2">
            <a:extLst>
              <a:ext uri="{FF2B5EF4-FFF2-40B4-BE49-F238E27FC236}">
                <a16:creationId xmlns:a16="http://schemas.microsoft.com/office/drawing/2014/main" id="{111EC5D9-F4A1-496F-FC58-28AD85E0F3BC}"/>
              </a:ext>
            </a:extLst>
          </p:cNvPr>
          <p:cNvSpPr>
            <a:spLocks noGrp="1"/>
          </p:cNvSpPr>
          <p:nvPr>
            <p:ph idx="1"/>
          </p:nvPr>
        </p:nvSpPr>
        <p:spPr>
          <a:xfrm>
            <a:off x="337595" y="1879297"/>
            <a:ext cx="11516809" cy="4537559"/>
          </a:xfrm>
        </p:spPr>
        <p:txBody>
          <a:bodyPr>
            <a:normAutofit/>
          </a:bodyPr>
          <a:lstStyle/>
          <a:p>
            <a:r>
              <a:rPr lang="en-US" sz="2800" dirty="0"/>
              <a:t>Background: Egypt, Passover, Red Sea, 10 Commandments and…</a:t>
            </a:r>
          </a:p>
          <a:p>
            <a:r>
              <a:rPr lang="en-US" sz="2800" dirty="0"/>
              <a:t>V 7&amp;8: God’s instructions to Moses – speak to the rock and it will flow with life giving water…speak – that they may see Me</a:t>
            </a:r>
          </a:p>
          <a:p>
            <a:r>
              <a:rPr lang="en-US" sz="2800" dirty="0"/>
              <a:t>V9-11: Moses – “Listen, you rebels, must we bring you water out of this rock!?!” – hit the rock 2 times…</a:t>
            </a:r>
          </a:p>
          <a:p>
            <a:r>
              <a:rPr lang="en-US" sz="2800" dirty="0"/>
              <a:t>V12: God said, “Because you did not trust in Me enough to honor My name as holy in the sight of the Israelites, you (Moses) will not bring this community into the land I give them.”</a:t>
            </a:r>
          </a:p>
          <a:p>
            <a:endParaRPr lang="en-US" sz="2800" dirty="0"/>
          </a:p>
          <a:p>
            <a:endParaRPr lang="en-US" sz="2800" dirty="0"/>
          </a:p>
          <a:p>
            <a:endParaRPr lang="en-US" sz="2800" dirty="0"/>
          </a:p>
        </p:txBody>
      </p:sp>
    </p:spTree>
    <p:extLst>
      <p:ext uri="{BB962C8B-B14F-4D97-AF65-F5344CB8AC3E}">
        <p14:creationId xmlns:p14="http://schemas.microsoft.com/office/powerpoint/2010/main" val="3531021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6F84E1-DA2E-3DAA-5194-C3D0E65334CA}"/>
              </a:ext>
            </a:extLst>
          </p:cNvPr>
          <p:cNvSpPr>
            <a:spLocks noGrp="1"/>
          </p:cNvSpPr>
          <p:nvPr>
            <p:ph idx="1"/>
          </p:nvPr>
        </p:nvSpPr>
        <p:spPr>
          <a:xfrm>
            <a:off x="590310" y="682906"/>
            <a:ext cx="10880202" cy="5565493"/>
          </a:xfrm>
        </p:spPr>
        <p:txBody>
          <a:bodyPr>
            <a:normAutofit lnSpcReduction="10000"/>
          </a:bodyPr>
          <a:lstStyle/>
          <a:p>
            <a:pPr marL="0" indent="0" algn="ctr">
              <a:buNone/>
            </a:pPr>
            <a:r>
              <a:rPr lang="en-US" sz="3200" dirty="0"/>
              <a:t>Symbolic sequence (order)</a:t>
            </a:r>
          </a:p>
          <a:p>
            <a:r>
              <a:rPr lang="en-US" sz="3200" dirty="0"/>
              <a:t>Egypt – land of captivity/sin</a:t>
            </a:r>
          </a:p>
          <a:p>
            <a:r>
              <a:rPr lang="en-US" sz="3200" dirty="0"/>
              <a:t>Passover – the blood of the lamb on the door posts/death passed over those homes</a:t>
            </a:r>
          </a:p>
          <a:p>
            <a:r>
              <a:rPr lang="en-US" sz="3200" dirty="0"/>
              <a:t>Red Sea walking through – some writers say is symbolic of our water baptism (possible)</a:t>
            </a:r>
          </a:p>
          <a:p>
            <a:r>
              <a:rPr lang="en-US" sz="3200" dirty="0"/>
              <a:t>Ten Commandments – #1-4 focuses on our relationship with God and #5-10 focuses on our relationship with community</a:t>
            </a:r>
          </a:p>
          <a:p>
            <a:r>
              <a:rPr lang="en-US" sz="3200" dirty="0"/>
              <a:t>Now, from hearts of stone (our speech/expression) will flow rivers of living water…</a:t>
            </a:r>
          </a:p>
          <a:p>
            <a:pPr marL="0" indent="0">
              <a:buNone/>
            </a:pPr>
            <a:endParaRPr lang="en-US" sz="3200" dirty="0"/>
          </a:p>
        </p:txBody>
      </p:sp>
    </p:spTree>
    <p:extLst>
      <p:ext uri="{BB962C8B-B14F-4D97-AF65-F5344CB8AC3E}">
        <p14:creationId xmlns:p14="http://schemas.microsoft.com/office/powerpoint/2010/main" val="2408059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7FB912-69C5-CC09-BEDB-7DB15C7CCF6E}"/>
              </a:ext>
            </a:extLst>
          </p:cNvPr>
          <p:cNvSpPr>
            <a:spLocks noGrp="1"/>
          </p:cNvSpPr>
          <p:nvPr>
            <p:ph idx="1"/>
          </p:nvPr>
        </p:nvSpPr>
        <p:spPr>
          <a:xfrm>
            <a:off x="1161185" y="1469986"/>
            <a:ext cx="8946541" cy="4213184"/>
          </a:xfrm>
        </p:spPr>
        <p:txBody>
          <a:bodyPr>
            <a:normAutofit/>
          </a:bodyPr>
          <a:lstStyle/>
          <a:p>
            <a:r>
              <a:rPr lang="en-US" sz="3200" dirty="0"/>
              <a:t>God did not punish Moses because he had a “hissy-fit” (blow-up anger)…</a:t>
            </a:r>
          </a:p>
          <a:p>
            <a:endParaRPr lang="en-US" sz="3200" dirty="0"/>
          </a:p>
          <a:p>
            <a:r>
              <a:rPr lang="en-US" sz="3200" dirty="0"/>
              <a:t>Moses derailed God’s pattern of symbols… From the inner most parts of believers will flow rivers of living water – the symbol/picture of the Holy Spirit…</a:t>
            </a:r>
          </a:p>
        </p:txBody>
      </p:sp>
    </p:spTree>
    <p:extLst>
      <p:ext uri="{BB962C8B-B14F-4D97-AF65-F5344CB8AC3E}">
        <p14:creationId xmlns:p14="http://schemas.microsoft.com/office/powerpoint/2010/main" val="2488311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9C6EB-C8ED-1894-4A35-5A240D978291}"/>
              </a:ext>
            </a:extLst>
          </p:cNvPr>
          <p:cNvSpPr>
            <a:spLocks noGrp="1"/>
          </p:cNvSpPr>
          <p:nvPr>
            <p:ph type="title"/>
          </p:nvPr>
        </p:nvSpPr>
        <p:spPr/>
        <p:txBody>
          <a:bodyPr/>
          <a:lstStyle/>
          <a:p>
            <a:pPr algn="ctr"/>
            <a:r>
              <a:rPr lang="en-US" dirty="0"/>
              <a:t>Isaiah speaks of the Holy Spirit as water/streams poured out…</a:t>
            </a:r>
          </a:p>
        </p:txBody>
      </p:sp>
      <p:sp>
        <p:nvSpPr>
          <p:cNvPr id="3" name="Content Placeholder 2">
            <a:extLst>
              <a:ext uri="{FF2B5EF4-FFF2-40B4-BE49-F238E27FC236}">
                <a16:creationId xmlns:a16="http://schemas.microsoft.com/office/drawing/2014/main" id="{EFEAE293-60E9-BD74-8C30-332E10656459}"/>
              </a:ext>
            </a:extLst>
          </p:cNvPr>
          <p:cNvSpPr>
            <a:spLocks noGrp="1"/>
          </p:cNvSpPr>
          <p:nvPr>
            <p:ph idx="1"/>
          </p:nvPr>
        </p:nvSpPr>
        <p:spPr>
          <a:xfrm>
            <a:off x="620139" y="2536962"/>
            <a:ext cx="10951721" cy="3769147"/>
          </a:xfrm>
        </p:spPr>
        <p:txBody>
          <a:bodyPr>
            <a:normAutofit/>
          </a:bodyPr>
          <a:lstStyle/>
          <a:p>
            <a:r>
              <a:rPr lang="en-US" sz="2800" dirty="0"/>
              <a:t>44: 3, “I will pour water on the thirsty land, and streams on dry ground, I will pour My Spirit on your children and My blessings on your descendants…”</a:t>
            </a:r>
          </a:p>
          <a:p>
            <a:endParaRPr lang="en-US" sz="2800" dirty="0"/>
          </a:p>
          <a:p>
            <a:r>
              <a:rPr lang="en-US" sz="2800" dirty="0"/>
              <a:t>55: 1, “Come, all you who are thirsty, come to the waters…”</a:t>
            </a:r>
          </a:p>
          <a:p>
            <a:endParaRPr lang="en-US" sz="2800" dirty="0"/>
          </a:p>
          <a:p>
            <a:pPr algn="ctr"/>
            <a:r>
              <a:rPr lang="en-US" sz="2800" dirty="0"/>
              <a:t>Note: to the thirsty</a:t>
            </a:r>
          </a:p>
          <a:p>
            <a:pPr marL="0" indent="0">
              <a:buNone/>
            </a:pPr>
            <a:endParaRPr lang="en-US" sz="2800" dirty="0"/>
          </a:p>
        </p:txBody>
      </p:sp>
    </p:spTree>
    <p:extLst>
      <p:ext uri="{BB962C8B-B14F-4D97-AF65-F5344CB8AC3E}">
        <p14:creationId xmlns:p14="http://schemas.microsoft.com/office/powerpoint/2010/main" val="1311187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19C1B-0B09-7809-47E7-CB47E6418E7E}"/>
              </a:ext>
            </a:extLst>
          </p:cNvPr>
          <p:cNvSpPr>
            <a:spLocks noGrp="1"/>
          </p:cNvSpPr>
          <p:nvPr>
            <p:ph type="title"/>
          </p:nvPr>
        </p:nvSpPr>
        <p:spPr>
          <a:xfrm>
            <a:off x="277792" y="336970"/>
            <a:ext cx="10313043" cy="1715947"/>
          </a:xfrm>
        </p:spPr>
        <p:txBody>
          <a:bodyPr/>
          <a:lstStyle/>
          <a:p>
            <a:pPr algn="ctr"/>
            <a:r>
              <a:rPr lang="en-US" dirty="0"/>
              <a:t>Ezekiel 47</a:t>
            </a:r>
            <a:br>
              <a:rPr lang="en-US" dirty="0"/>
            </a:br>
            <a:r>
              <a:rPr lang="en-US" sz="3200" dirty="0"/>
              <a:t>Streams from beneath the Temple become a mighty river</a:t>
            </a:r>
          </a:p>
        </p:txBody>
      </p:sp>
      <p:sp>
        <p:nvSpPr>
          <p:cNvPr id="3" name="Content Placeholder 2">
            <a:extLst>
              <a:ext uri="{FF2B5EF4-FFF2-40B4-BE49-F238E27FC236}">
                <a16:creationId xmlns:a16="http://schemas.microsoft.com/office/drawing/2014/main" id="{F110B8AF-AB30-598A-E0CD-79318A832D1C}"/>
              </a:ext>
            </a:extLst>
          </p:cNvPr>
          <p:cNvSpPr>
            <a:spLocks noGrp="1"/>
          </p:cNvSpPr>
          <p:nvPr>
            <p:ph idx="1"/>
          </p:nvPr>
        </p:nvSpPr>
        <p:spPr>
          <a:xfrm>
            <a:off x="439838" y="2295023"/>
            <a:ext cx="11169570" cy="4195481"/>
          </a:xfrm>
        </p:spPr>
        <p:txBody>
          <a:bodyPr>
            <a:normAutofit/>
          </a:bodyPr>
          <a:lstStyle/>
          <a:p>
            <a:r>
              <a:rPr lang="en-US" sz="2800" dirty="0"/>
              <a:t>Stream trickling from beneath the Temple … passed the altar</a:t>
            </a:r>
          </a:p>
          <a:p>
            <a:r>
              <a:rPr lang="en-US" sz="2800" dirty="0"/>
              <a:t>And became a river. Ezekiel was led into the river –ankle deep, then led to knee-deep, then up to his waist, and finally so deep he had to swim…</a:t>
            </a:r>
          </a:p>
          <a:p>
            <a:r>
              <a:rPr lang="en-US" sz="2800" dirty="0"/>
              <a:t>The angel led him to the riverbank and there Ezekiel saw everything the river touched was flowing with life…it flowed down to the Dead Sea and even the Dead Sea was flowing with life… (parallels Revelation 22)</a:t>
            </a:r>
          </a:p>
        </p:txBody>
      </p:sp>
    </p:spTree>
    <p:extLst>
      <p:ext uri="{BB962C8B-B14F-4D97-AF65-F5344CB8AC3E}">
        <p14:creationId xmlns:p14="http://schemas.microsoft.com/office/powerpoint/2010/main" val="859904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11E5B9-9840-272C-AA5B-D461DE2233A1}"/>
              </a:ext>
            </a:extLst>
          </p:cNvPr>
          <p:cNvSpPr>
            <a:spLocks noGrp="1"/>
          </p:cNvSpPr>
          <p:nvPr>
            <p:ph idx="1"/>
          </p:nvPr>
        </p:nvSpPr>
        <p:spPr>
          <a:xfrm>
            <a:off x="833376" y="856527"/>
            <a:ext cx="9572263" cy="5173883"/>
          </a:xfrm>
        </p:spPr>
        <p:txBody>
          <a:bodyPr>
            <a:normAutofit/>
          </a:bodyPr>
          <a:lstStyle/>
          <a:p>
            <a:pPr marL="0" indent="0" algn="ctr">
              <a:buNone/>
            </a:pPr>
            <a:r>
              <a:rPr lang="en-US" sz="3600" dirty="0"/>
              <a:t>John 7: 37-39 </a:t>
            </a:r>
          </a:p>
          <a:p>
            <a:pPr marL="0" indent="0" algn="ctr">
              <a:buNone/>
            </a:pPr>
            <a:endParaRPr lang="en-US" sz="3600" dirty="0"/>
          </a:p>
          <a:p>
            <a:pPr marL="0" indent="0" algn="ctr">
              <a:buNone/>
            </a:pPr>
            <a:r>
              <a:rPr lang="en-US" sz="3600" dirty="0"/>
              <a:t>Jesus said, “Let anyone who is thirsty come to Me and drink (Isaiah 55:1)… for whoever believes in Me…rivers of living water will flow from within them” (Isaiah 44:3) … “by this He meant the Spirit…”</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1708640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A64F7-08F9-E2BF-E303-4A54BCC27EAB}"/>
              </a:ext>
            </a:extLst>
          </p:cNvPr>
          <p:cNvSpPr>
            <a:spLocks noGrp="1"/>
          </p:cNvSpPr>
          <p:nvPr>
            <p:ph type="title"/>
          </p:nvPr>
        </p:nvSpPr>
        <p:spPr/>
        <p:txBody>
          <a:bodyPr/>
          <a:lstStyle/>
          <a:p>
            <a:pPr algn="ctr"/>
            <a:r>
              <a:rPr lang="en-US" dirty="0"/>
              <a:t>Background: Feast of Tabernacles and Herod’s Temple</a:t>
            </a:r>
          </a:p>
        </p:txBody>
      </p:sp>
      <p:sp>
        <p:nvSpPr>
          <p:cNvPr id="3" name="Content Placeholder 2">
            <a:extLst>
              <a:ext uri="{FF2B5EF4-FFF2-40B4-BE49-F238E27FC236}">
                <a16:creationId xmlns:a16="http://schemas.microsoft.com/office/drawing/2014/main" id="{9F8AFD04-8ECC-81D2-118C-6B2222A1A94A}"/>
              </a:ext>
            </a:extLst>
          </p:cNvPr>
          <p:cNvSpPr>
            <a:spLocks noGrp="1"/>
          </p:cNvSpPr>
          <p:nvPr>
            <p:ph idx="1"/>
          </p:nvPr>
        </p:nvSpPr>
        <p:spPr>
          <a:xfrm>
            <a:off x="493854" y="1964803"/>
            <a:ext cx="11204292" cy="4440479"/>
          </a:xfrm>
        </p:spPr>
        <p:txBody>
          <a:bodyPr>
            <a:normAutofit/>
          </a:bodyPr>
          <a:lstStyle/>
          <a:p>
            <a:r>
              <a:rPr lang="en-US" sz="2800" dirty="0"/>
              <a:t>John 7 happens during the Jewish celebration of the Feast of Tabernacles – Leviticus 23: 33 – 38</a:t>
            </a:r>
          </a:p>
          <a:p>
            <a:r>
              <a:rPr lang="en-US" sz="2800" dirty="0"/>
              <a:t>7 days of living in a “tent”, everyday burnt offerings for forgiveness of sin and grain and water offerings for thanksgiving.</a:t>
            </a:r>
          </a:p>
          <a:p>
            <a:r>
              <a:rPr lang="en-US" sz="2800" dirty="0"/>
              <a:t>Two streams that supplied the Temple with water:</a:t>
            </a:r>
          </a:p>
          <a:p>
            <a:pPr lvl="1"/>
            <a:r>
              <a:rPr lang="en-US" sz="2600" dirty="0" err="1"/>
              <a:t>Etham</a:t>
            </a:r>
            <a:r>
              <a:rPr lang="en-US" sz="2600" dirty="0"/>
              <a:t> stream = westside of the Temple that piped water into the Temple used for priest’s duties</a:t>
            </a:r>
          </a:p>
          <a:p>
            <a:pPr lvl="1"/>
            <a:r>
              <a:rPr lang="en-US" sz="2600" dirty="0"/>
              <a:t>Waters of </a:t>
            </a:r>
            <a:r>
              <a:rPr lang="en-US" sz="2600" dirty="0" err="1"/>
              <a:t>Shiloah</a:t>
            </a:r>
            <a:r>
              <a:rPr lang="en-US" sz="2600" dirty="0"/>
              <a:t> = another water supply</a:t>
            </a:r>
          </a:p>
          <a:p>
            <a:pPr lvl="1"/>
            <a:endParaRPr lang="en-US" sz="2600" dirty="0"/>
          </a:p>
        </p:txBody>
      </p:sp>
    </p:spTree>
    <p:extLst>
      <p:ext uri="{BB962C8B-B14F-4D97-AF65-F5344CB8AC3E}">
        <p14:creationId xmlns:p14="http://schemas.microsoft.com/office/powerpoint/2010/main" val="3359402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114</TotalTime>
  <Words>788</Words>
  <Application>Microsoft Macintosh PowerPoint</Application>
  <PresentationFormat>Widescreen</PresentationFormat>
  <Paragraphs>55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vt:lpstr>
      <vt:lpstr>The Holy Spirit Described as Water</vt:lpstr>
      <vt:lpstr>An introduction 7 Symbols:</vt:lpstr>
      <vt:lpstr>Waters of Meribah (quarreling) Numbers 20: 7 - 12</vt:lpstr>
      <vt:lpstr>PowerPoint Presentation</vt:lpstr>
      <vt:lpstr>PowerPoint Presentation</vt:lpstr>
      <vt:lpstr>Isaiah speaks of the Holy Spirit as water/streams poured out…</vt:lpstr>
      <vt:lpstr>Ezekiel 47 Streams from beneath the Temple become a mighty river</vt:lpstr>
      <vt:lpstr>PowerPoint Presentation</vt:lpstr>
      <vt:lpstr>Background: Feast of Tabernacles and Herod’s Temple</vt:lpstr>
      <vt:lpstr>On the 8th Day of the Festival…</vt:lpstr>
      <vt:lpstr>The Holy Spirit is pictured 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Spirit Described as Water</dc:title>
  <dc:creator>Smith, JoAnn L.</dc:creator>
  <cp:lastModifiedBy>Smith, JoAnn L.</cp:lastModifiedBy>
  <cp:revision>1</cp:revision>
  <dcterms:created xsi:type="dcterms:W3CDTF">2023-02-05T00:33:46Z</dcterms:created>
  <dcterms:modified xsi:type="dcterms:W3CDTF">2023-02-05T02:28:20Z</dcterms:modified>
</cp:coreProperties>
</file>