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9" r:id="rId4"/>
  </p:sldMasterIdLst>
  <p:notesMasterIdLst>
    <p:notesMasterId r:id="rId17"/>
  </p:notesMasterIdLst>
  <p:handoutMasterIdLst>
    <p:handoutMasterId r:id="rId18"/>
  </p:handoutMasterIdLst>
  <p:sldIdLst>
    <p:sldId id="316" r:id="rId5"/>
    <p:sldId id="310" r:id="rId6"/>
    <p:sldId id="317" r:id="rId7"/>
    <p:sldId id="318" r:id="rId8"/>
    <p:sldId id="319" r:id="rId9"/>
    <p:sldId id="320" r:id="rId10"/>
    <p:sldId id="321" r:id="rId11"/>
    <p:sldId id="322" r:id="rId12"/>
    <p:sldId id="323" r:id="rId13"/>
    <p:sldId id="324" r:id="rId14"/>
    <p:sldId id="325" r:id="rId15"/>
    <p:sldId id="32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0" autoAdjust="0"/>
    <p:restoredTop sz="94890" autoAdjust="0"/>
  </p:normalViewPr>
  <p:slideViewPr>
    <p:cSldViewPr snapToGrid="0">
      <p:cViewPr varScale="1">
        <p:scale>
          <a:sx n="104" d="100"/>
          <a:sy n="104" d="100"/>
        </p:scale>
        <p:origin x="1112"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2/18/23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2/18/23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Picture 6" descr="A picture containing text, plant&#10;&#10;Description automatically generated">
            <a:extLst>
              <a:ext uri="{FF2B5EF4-FFF2-40B4-BE49-F238E27FC236}">
                <a16:creationId xmlns:a16="http://schemas.microsoft.com/office/drawing/2014/main" id="{5EA06557-A06F-BC69-36F3-9F4A4E8A9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8" name="Oval 7">
            <a:extLst>
              <a:ext uri="{FF2B5EF4-FFF2-40B4-BE49-F238E27FC236}">
                <a16:creationId xmlns:a16="http://schemas.microsoft.com/office/drawing/2014/main" id="{D52506DA-4A88-877E-2539-B45DC833D861}"/>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BD434D6-A077-CC1B-E4FC-F2D87F4A2E98}"/>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0" name="Picture 9" descr="A picture containing text&#10;&#10;Description automatically generated">
            <a:extLst>
              <a:ext uri="{FF2B5EF4-FFF2-40B4-BE49-F238E27FC236}">
                <a16:creationId xmlns:a16="http://schemas.microsoft.com/office/drawing/2014/main" id="{E0B88698-D335-6816-3F0B-66C1264CF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1" name="Oval 10">
            <a:extLst>
              <a:ext uri="{FF2B5EF4-FFF2-40B4-BE49-F238E27FC236}">
                <a16:creationId xmlns:a16="http://schemas.microsoft.com/office/drawing/2014/main" id="{DE902558-CDC3-31E8-7BCC-06F93BC0795B}"/>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ceramic ware, porcelain&#10;&#10;Description automatically generated">
            <a:extLst>
              <a:ext uri="{FF2B5EF4-FFF2-40B4-BE49-F238E27FC236}">
                <a16:creationId xmlns:a16="http://schemas.microsoft.com/office/drawing/2014/main" id="{5F4DBB21-0557-5855-3056-EDF894CE9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3" name="Picture 12">
            <a:extLst>
              <a:ext uri="{FF2B5EF4-FFF2-40B4-BE49-F238E27FC236}">
                <a16:creationId xmlns:a16="http://schemas.microsoft.com/office/drawing/2014/main" id="{B54A627A-9291-A743-AD4E-0FD036CBD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Tree>
    <p:extLst>
      <p:ext uri="{BB962C8B-B14F-4D97-AF65-F5344CB8AC3E}">
        <p14:creationId xmlns:p14="http://schemas.microsoft.com/office/powerpoint/2010/main" val="207413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2/18/23</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36208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2/18/23</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4900468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7273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dirty="0"/>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2/18/23</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7812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7" name="Rectangle 6">
            <a:extLst>
              <a:ext uri="{FF2B5EF4-FFF2-40B4-BE49-F238E27FC236}">
                <a16:creationId xmlns:a16="http://schemas.microsoft.com/office/drawing/2014/main" id="{D9028C79-6167-5774-3099-3D62D292F834}"/>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plant&#10;&#10;Description automatically generated with low confidence">
            <a:extLst>
              <a:ext uri="{FF2B5EF4-FFF2-40B4-BE49-F238E27FC236}">
                <a16:creationId xmlns:a16="http://schemas.microsoft.com/office/drawing/2014/main" id="{33B27E67-57C9-91C5-7AE5-25C85591DA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1B6C0556-C6AA-18C2-334C-8C293992AC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0" name="Rectangle 9">
            <a:extLst>
              <a:ext uri="{FF2B5EF4-FFF2-40B4-BE49-F238E27FC236}">
                <a16:creationId xmlns:a16="http://schemas.microsoft.com/office/drawing/2014/main" id="{07C8A6CE-6037-8B79-9DE0-1824ABBBF614}"/>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1" name="Picture 10" descr="A picture containing ceramic ware, porcelain&#10;&#10;Description automatically generated">
            <a:extLst>
              <a:ext uri="{FF2B5EF4-FFF2-40B4-BE49-F238E27FC236}">
                <a16:creationId xmlns:a16="http://schemas.microsoft.com/office/drawing/2014/main" id="{2695EF83-0818-0FBB-6EC7-1A4143141F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855EFF7-885B-A164-DA98-E67B8E20E0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13" name="Title 1">
            <a:extLst>
              <a:ext uri="{FF2B5EF4-FFF2-40B4-BE49-F238E27FC236}">
                <a16:creationId xmlns:a16="http://schemas.microsoft.com/office/drawing/2014/main" id="{AA1499D1-916F-963F-BE0E-3208ACABE4BC}"/>
              </a:ext>
            </a:extLst>
          </p:cNvPr>
          <p:cNvSpPr>
            <a:spLocks noGrp="1"/>
          </p:cNvSpPr>
          <p:nvPr>
            <p:ph type="title"/>
          </p:nvPr>
        </p:nvSpPr>
        <p:spPr>
          <a:xfrm>
            <a:off x="1153668" y="3977640"/>
            <a:ext cx="9884664" cy="731520"/>
          </a:xfrm>
        </p:spPr>
        <p:txBody>
          <a:bodyPr anchor="b">
            <a:normAutofit/>
          </a:bodyPr>
          <a:lstStyle>
            <a:lvl1pPr algn="ctr">
              <a:defRPr sz="4400"/>
            </a:lvl1pPr>
          </a:lstStyle>
          <a:p>
            <a:r>
              <a:rPr lang="en-US" dirty="0"/>
              <a:t>Click to edit Master title style</a:t>
            </a:r>
          </a:p>
        </p:txBody>
      </p:sp>
      <p:sp>
        <p:nvSpPr>
          <p:cNvPr id="14" name="Text Placeholder 2">
            <a:extLst>
              <a:ext uri="{FF2B5EF4-FFF2-40B4-BE49-F238E27FC236}">
                <a16:creationId xmlns:a16="http://schemas.microsoft.com/office/drawing/2014/main" id="{CC2B4FDF-04E2-0C63-5CAD-DF63375A1B8F}"/>
              </a:ext>
            </a:extLst>
          </p:cNvPr>
          <p:cNvSpPr>
            <a:spLocks noGrp="1"/>
          </p:cNvSpPr>
          <p:nvPr>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301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2/18/23</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
        <p:nvSpPr>
          <p:cNvPr id="8" name="Rectangle 7">
            <a:extLst>
              <a:ext uri="{FF2B5EF4-FFF2-40B4-BE49-F238E27FC236}">
                <a16:creationId xmlns:a16="http://schemas.microsoft.com/office/drawing/2014/main" id="{BB3515A5-FECD-069E-8C08-402C01D78B24}"/>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3782630-A286-45A6-A90A-2AC2ECA64F10}"/>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D7B7E54F-FF14-8574-4C42-127CA125CA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Tree>
    <p:extLst>
      <p:ext uri="{BB962C8B-B14F-4D97-AF65-F5344CB8AC3E}">
        <p14:creationId xmlns:p14="http://schemas.microsoft.com/office/powerpoint/2010/main" val="90798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2/18/23</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4443037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a:t>2/18/23</a:t>
            </a:fld>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EA1353EA-C619-37DD-2F43-3BBC677EC435}"/>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ABE10B7-B45D-D359-100C-83009BC08018}"/>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mollusk, insect&#10;&#10;Description automatically generated">
            <a:extLst>
              <a:ext uri="{FF2B5EF4-FFF2-40B4-BE49-F238E27FC236}">
                <a16:creationId xmlns:a16="http://schemas.microsoft.com/office/drawing/2014/main" id="{47535A11-0019-01EA-1D18-0FB7D7BC9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Tree>
    <p:extLst>
      <p:ext uri="{BB962C8B-B14F-4D97-AF65-F5344CB8AC3E}">
        <p14:creationId xmlns:p14="http://schemas.microsoft.com/office/powerpoint/2010/main" val="230836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2/18/23</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538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2/18/23</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8376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2/18/23</a:t>
            </a:fld>
            <a:endParaRPr lang="en-US" dirty="0"/>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49792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2/18/23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2860921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9" r:id="rId12"/>
    <p:sldLayoutId id="2147483652" r:id="rId13"/>
    <p:sldLayoutId id="214748365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200" dirty="0"/>
              <a:t>The Holy Spirit pictured as rain…</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a16="http://schemas.microsoft.com/office/drawing/2014/main" id="{086D31D0-D23B-AAD4-B836-A9A4C37A9D9F}"/>
              </a:ext>
            </a:extLst>
          </p:cNvPr>
          <p:cNvSpPr>
            <a:spLocks noGrp="1"/>
          </p:cNvSpPr>
          <p:nvPr>
            <p:ph idx="1"/>
          </p:nvPr>
        </p:nvSpPr>
        <p:spPr>
          <a:xfrm>
            <a:off x="590719" y="2330505"/>
            <a:ext cx="4559425" cy="3979585"/>
          </a:xfrm>
        </p:spPr>
        <p:txBody>
          <a:bodyPr vert="horz" lIns="91440" tIns="45720" rIns="91440" bIns="45720" rtlCol="0" anchor="ctr">
            <a:normAutofit/>
          </a:bodyPr>
          <a:lstStyle/>
          <a:p>
            <a:pPr algn="ctr">
              <a:lnSpc>
                <a:spcPct val="90000"/>
              </a:lnSpc>
            </a:pPr>
            <a:r>
              <a:rPr lang="en-US" sz="4800" dirty="0">
                <a:latin typeface="+mn-lt"/>
                <a:cs typeface="+mn-cs"/>
              </a:rPr>
              <a:t>“Singing in the rain!”</a:t>
            </a:r>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icture containing broom&#10;&#10;Description automatically generated">
            <a:extLst>
              <a:ext uri="{FF2B5EF4-FFF2-40B4-BE49-F238E27FC236}">
                <a16:creationId xmlns:a16="http://schemas.microsoft.com/office/drawing/2014/main" id="{7E60DD3A-177D-65FC-E7CC-7030ADC97EED}"/>
              </a:ext>
            </a:extLst>
          </p:cNvPr>
          <p:cNvPicPr>
            <a:picLocks noChangeAspect="1"/>
          </p:cNvPicPr>
          <p:nvPr/>
        </p:nvPicPr>
        <p:blipFill rotWithShape="1">
          <a:blip r:embed="rId2"/>
          <a:srcRect l="31353" r="-1" b="-1"/>
          <a:stretch/>
        </p:blipFill>
        <p:spPr>
          <a:xfrm>
            <a:off x="5977788" y="799352"/>
            <a:ext cx="5425410" cy="5259296"/>
          </a:xfrm>
          <a:prstGeom prst="rect">
            <a:avLst/>
          </a:prstGeom>
        </p:spPr>
      </p:pic>
    </p:spTree>
    <p:extLst>
      <p:ext uri="{BB962C8B-B14F-4D97-AF65-F5344CB8AC3E}">
        <p14:creationId xmlns:p14="http://schemas.microsoft.com/office/powerpoint/2010/main" val="279025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BC6548-9843-5497-55E3-B17C4CB6E16A}"/>
              </a:ext>
            </a:extLst>
          </p:cNvPr>
          <p:cNvSpPr>
            <a:spLocks noGrp="1"/>
          </p:cNvSpPr>
          <p:nvPr>
            <p:ph type="body" idx="1"/>
          </p:nvPr>
        </p:nvSpPr>
        <p:spPr>
          <a:xfrm>
            <a:off x="484188" y="606939"/>
            <a:ext cx="5157787" cy="1158617"/>
          </a:xfrm>
        </p:spPr>
        <p:txBody>
          <a:bodyPr anchor="t">
            <a:normAutofit fontScale="92500" lnSpcReduction="10000"/>
          </a:bodyPr>
          <a:lstStyle/>
          <a:p>
            <a:r>
              <a:rPr lang="en-US" sz="2800" dirty="0"/>
              <a:t>Asbury University in Kentucky – since Feb 8</a:t>
            </a:r>
            <a:r>
              <a:rPr lang="en-US" sz="2800" baseline="30000" dirty="0"/>
              <a:t>th</a:t>
            </a:r>
            <a:r>
              <a:rPr lang="en-US" sz="2800" dirty="0"/>
              <a:t> still going…</a:t>
            </a:r>
          </a:p>
        </p:txBody>
      </p:sp>
      <p:pic>
        <p:nvPicPr>
          <p:cNvPr id="11" name="Content Placeholder 10">
            <a:extLst>
              <a:ext uri="{FF2B5EF4-FFF2-40B4-BE49-F238E27FC236}">
                <a16:creationId xmlns:a16="http://schemas.microsoft.com/office/drawing/2014/main" id="{C6F80EF5-55DC-2EDE-4DA6-5E6D9EF09CE4}"/>
              </a:ext>
            </a:extLst>
          </p:cNvPr>
          <p:cNvPicPr>
            <a:picLocks noGrp="1" noChangeAspect="1"/>
          </p:cNvPicPr>
          <p:nvPr>
            <p:ph sz="half" idx="2"/>
          </p:nvPr>
        </p:nvPicPr>
        <p:blipFill>
          <a:blip r:embed="rId2"/>
          <a:stretch>
            <a:fillRect/>
          </a:stretch>
        </p:blipFill>
        <p:spPr>
          <a:xfrm>
            <a:off x="691507" y="2038865"/>
            <a:ext cx="4573437" cy="3684588"/>
          </a:xfrm>
        </p:spPr>
      </p:pic>
      <p:sp>
        <p:nvSpPr>
          <p:cNvPr id="9" name="Text Placeholder 8">
            <a:extLst>
              <a:ext uri="{FF2B5EF4-FFF2-40B4-BE49-F238E27FC236}">
                <a16:creationId xmlns:a16="http://schemas.microsoft.com/office/drawing/2014/main" id="{A39F15DD-3302-FB80-9233-51AB12E639C3}"/>
              </a:ext>
            </a:extLst>
          </p:cNvPr>
          <p:cNvSpPr>
            <a:spLocks noGrp="1"/>
          </p:cNvSpPr>
          <p:nvPr>
            <p:ph type="body" sz="quarter" idx="3"/>
          </p:nvPr>
        </p:nvSpPr>
        <p:spPr>
          <a:xfrm>
            <a:off x="6019006" y="333631"/>
            <a:ext cx="5183188" cy="1705234"/>
          </a:xfrm>
        </p:spPr>
        <p:txBody>
          <a:bodyPr anchor="t">
            <a:normAutofit fontScale="92500" lnSpcReduction="10000"/>
          </a:bodyPr>
          <a:lstStyle/>
          <a:p>
            <a:r>
              <a:rPr lang="en-US" sz="2800" dirty="0"/>
              <a:t>Lee University in Cleveland, TN – since Feb 12</a:t>
            </a:r>
            <a:r>
              <a:rPr lang="en-US" sz="2800" baseline="30000" dirty="0"/>
              <a:t>th</a:t>
            </a:r>
            <a:r>
              <a:rPr lang="en-US" sz="2800" dirty="0"/>
              <a:t> still going…</a:t>
            </a:r>
          </a:p>
          <a:p>
            <a:endParaRPr lang="en-US" sz="2800" dirty="0"/>
          </a:p>
          <a:p>
            <a:r>
              <a:rPr lang="en-US" sz="2800" dirty="0"/>
              <a:t>Now over 14 Universities spread…</a:t>
            </a:r>
          </a:p>
          <a:p>
            <a:endParaRPr lang="en-US" sz="2800" dirty="0"/>
          </a:p>
          <a:p>
            <a:endParaRPr lang="en-US" sz="2800" dirty="0"/>
          </a:p>
        </p:txBody>
      </p:sp>
      <p:pic>
        <p:nvPicPr>
          <p:cNvPr id="12" name="Content Placeholder 11">
            <a:extLst>
              <a:ext uri="{FF2B5EF4-FFF2-40B4-BE49-F238E27FC236}">
                <a16:creationId xmlns:a16="http://schemas.microsoft.com/office/drawing/2014/main" id="{FFC9723A-00AE-C6A5-1E3E-0E5950AA2E7A}"/>
              </a:ext>
            </a:extLst>
          </p:cNvPr>
          <p:cNvPicPr>
            <a:picLocks noGrp="1" noChangeAspect="1"/>
          </p:cNvPicPr>
          <p:nvPr>
            <p:ph sz="quarter" idx="4"/>
          </p:nvPr>
        </p:nvPicPr>
        <p:blipFill>
          <a:blip r:embed="rId3"/>
          <a:stretch>
            <a:fillRect/>
          </a:stretch>
        </p:blipFill>
        <p:spPr>
          <a:xfrm>
            <a:off x="6096000" y="2298357"/>
            <a:ext cx="5106194" cy="3425096"/>
          </a:xfrm>
        </p:spPr>
      </p:pic>
    </p:spTree>
    <p:extLst>
      <p:ext uri="{BB962C8B-B14F-4D97-AF65-F5344CB8AC3E}">
        <p14:creationId xmlns:p14="http://schemas.microsoft.com/office/powerpoint/2010/main" val="11571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89DD791-198C-A943-B80D-1A5C3D8B1D60}"/>
              </a:ext>
            </a:extLst>
          </p:cNvPr>
          <p:cNvSpPr>
            <a:spLocks noGrp="1"/>
          </p:cNvSpPr>
          <p:nvPr>
            <p:ph type="title"/>
          </p:nvPr>
        </p:nvSpPr>
        <p:spPr/>
        <p:txBody>
          <a:bodyPr/>
          <a:lstStyle/>
          <a:p>
            <a:r>
              <a:rPr lang="en-US" dirty="0"/>
              <a:t>  </a:t>
            </a:r>
            <a:r>
              <a:rPr lang="en-US" sz="4000" dirty="0"/>
              <a:t>What is the Lord doing through the Holy Spirit?</a:t>
            </a:r>
          </a:p>
        </p:txBody>
      </p:sp>
      <p:sp>
        <p:nvSpPr>
          <p:cNvPr id="12" name="TextBox 11">
            <a:extLst>
              <a:ext uri="{FF2B5EF4-FFF2-40B4-BE49-F238E27FC236}">
                <a16:creationId xmlns:a16="http://schemas.microsoft.com/office/drawing/2014/main" id="{A959916F-3CBA-97CF-2311-FF3CCCBBBEFC}"/>
              </a:ext>
            </a:extLst>
          </p:cNvPr>
          <p:cNvSpPr txBox="1"/>
          <p:nvPr/>
        </p:nvSpPr>
        <p:spPr>
          <a:xfrm>
            <a:off x="185351" y="2409568"/>
            <a:ext cx="11652422" cy="4524315"/>
          </a:xfrm>
          <a:prstGeom prst="rect">
            <a:avLst/>
          </a:prstGeom>
          <a:noFill/>
        </p:spPr>
        <p:txBody>
          <a:bodyPr wrap="square" rtlCol="0">
            <a:spAutoFit/>
          </a:bodyPr>
          <a:lstStyle/>
          <a:p>
            <a:r>
              <a:rPr lang="en-US" sz="3200" dirty="0"/>
              <a:t>Remember:</a:t>
            </a:r>
          </a:p>
          <a:p>
            <a:r>
              <a:rPr lang="en-US" sz="3200" dirty="0"/>
              <a:t>The rain is to purify – call us to repentance</a:t>
            </a:r>
          </a:p>
          <a:p>
            <a:r>
              <a:rPr lang="en-US" sz="3200" dirty="0"/>
              <a:t>To refresh – bring healing to our souls</a:t>
            </a:r>
          </a:p>
          <a:p>
            <a:r>
              <a:rPr lang="en-US" sz="3200" dirty="0"/>
              <a:t>To cause maturity – (Eph 4) that we will grow to the fullness of Jesus</a:t>
            </a:r>
          </a:p>
          <a:p>
            <a:endParaRPr lang="en-US" sz="3200" dirty="0"/>
          </a:p>
          <a:p>
            <a:r>
              <a:rPr lang="en-US" sz="3200" dirty="0"/>
              <a:t>No time to ‘play church’; look at the world events: wars, talk of more wars, famine, sickness, </a:t>
            </a:r>
            <a:r>
              <a:rPr lang="en-US" sz="3200" dirty="0" err="1"/>
              <a:t>etc</a:t>
            </a:r>
            <a:r>
              <a:rPr lang="en-US" sz="3200" dirty="0"/>
              <a:t>…’pains of childbirth’</a:t>
            </a:r>
          </a:p>
          <a:p>
            <a:endParaRPr lang="en-US" sz="3200" dirty="0"/>
          </a:p>
          <a:p>
            <a:r>
              <a:rPr lang="en-US" sz="3200" dirty="0"/>
              <a:t>And now the raining of the Holy Spirit to those who seek Him…</a:t>
            </a:r>
          </a:p>
        </p:txBody>
      </p:sp>
    </p:spTree>
    <p:extLst>
      <p:ext uri="{BB962C8B-B14F-4D97-AF65-F5344CB8AC3E}">
        <p14:creationId xmlns:p14="http://schemas.microsoft.com/office/powerpoint/2010/main" val="349287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2D5BB-09F7-3964-C5D1-382DC74AAF04}"/>
              </a:ext>
            </a:extLst>
          </p:cNvPr>
          <p:cNvSpPr>
            <a:spLocks noGrp="1"/>
          </p:cNvSpPr>
          <p:nvPr>
            <p:ph type="title"/>
          </p:nvPr>
        </p:nvSpPr>
        <p:spPr/>
        <p:txBody>
          <a:bodyPr>
            <a:normAutofit/>
          </a:bodyPr>
          <a:lstStyle/>
          <a:p>
            <a:pPr algn="ctr"/>
            <a:r>
              <a:rPr lang="en-US" sz="4800" dirty="0"/>
              <a:t>Are we experiencing the final latter rain?</a:t>
            </a:r>
          </a:p>
        </p:txBody>
      </p:sp>
      <p:sp>
        <p:nvSpPr>
          <p:cNvPr id="7" name="Text Placeholder 6">
            <a:extLst>
              <a:ext uri="{FF2B5EF4-FFF2-40B4-BE49-F238E27FC236}">
                <a16:creationId xmlns:a16="http://schemas.microsoft.com/office/drawing/2014/main" id="{7DB10F31-2270-6E03-285C-F7E444EA7675}"/>
              </a:ext>
            </a:extLst>
          </p:cNvPr>
          <p:cNvSpPr>
            <a:spLocks noGrp="1"/>
          </p:cNvSpPr>
          <p:nvPr>
            <p:ph type="body" idx="1"/>
          </p:nvPr>
        </p:nvSpPr>
        <p:spPr>
          <a:xfrm>
            <a:off x="831850" y="4709319"/>
            <a:ext cx="10515600" cy="1500187"/>
          </a:xfrm>
        </p:spPr>
        <p:txBody>
          <a:bodyPr>
            <a:normAutofit/>
          </a:bodyPr>
          <a:lstStyle/>
          <a:p>
            <a:pPr algn="ctr"/>
            <a:r>
              <a:rPr lang="en-US" sz="4000" dirty="0"/>
              <a:t>I don’t know…but I want to be prepared!</a:t>
            </a:r>
          </a:p>
        </p:txBody>
      </p:sp>
    </p:spTree>
    <p:extLst>
      <p:ext uri="{BB962C8B-B14F-4D97-AF65-F5344CB8AC3E}">
        <p14:creationId xmlns:p14="http://schemas.microsoft.com/office/powerpoint/2010/main" val="62454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p:txBody>
          <a:bodyPr/>
          <a:lstStyle/>
          <a:p>
            <a:r>
              <a:rPr lang="en-US" dirty="0">
                <a:solidFill>
                  <a:schemeClr val="accent3"/>
                </a:solidFill>
              </a:rPr>
              <a:t> </a:t>
            </a:r>
            <a:r>
              <a:rPr lang="en-US" dirty="0"/>
              <a:t>Review</a:t>
            </a:r>
          </a:p>
        </p:txBody>
      </p:sp>
      <p:sp>
        <p:nvSpPr>
          <p:cNvPr id="7" name="Content Placeholder 6">
            <a:extLst>
              <a:ext uri="{FF2B5EF4-FFF2-40B4-BE49-F238E27FC236}">
                <a16:creationId xmlns:a16="http://schemas.microsoft.com/office/drawing/2014/main" id="{6A8EFDEB-22E9-9E83-0C71-1C70CD3087E7}"/>
              </a:ext>
            </a:extLst>
          </p:cNvPr>
          <p:cNvSpPr>
            <a:spLocks noGrp="1"/>
          </p:cNvSpPr>
          <p:nvPr>
            <p:ph idx="1"/>
          </p:nvPr>
        </p:nvSpPr>
        <p:spPr>
          <a:xfrm>
            <a:off x="615778" y="2449855"/>
            <a:ext cx="10515600" cy="3777950"/>
          </a:xfrm>
        </p:spPr>
        <p:txBody>
          <a:bodyPr>
            <a:normAutofit/>
          </a:bodyPr>
          <a:lstStyle/>
          <a:p>
            <a:r>
              <a:rPr lang="en-US" sz="3600" dirty="0"/>
              <a:t>Ruach – the breath of God (wind)</a:t>
            </a:r>
          </a:p>
          <a:p>
            <a:endParaRPr lang="en-US" sz="3600" dirty="0"/>
          </a:p>
          <a:p>
            <a:r>
              <a:rPr lang="en-US" sz="3600" dirty="0"/>
              <a:t>Water – River of Life</a:t>
            </a:r>
          </a:p>
          <a:p>
            <a:endParaRPr lang="en-US" sz="3600" dirty="0"/>
          </a:p>
          <a:p>
            <a:r>
              <a:rPr lang="en-US" sz="3600" dirty="0"/>
              <a:t>Water - Rain</a:t>
            </a:r>
          </a:p>
        </p:txBody>
      </p:sp>
    </p:spTree>
    <p:extLst>
      <p:ext uri="{BB962C8B-B14F-4D97-AF65-F5344CB8AC3E}">
        <p14:creationId xmlns:p14="http://schemas.microsoft.com/office/powerpoint/2010/main" val="5207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7745-3A47-9386-D260-E2922169A414}"/>
              </a:ext>
            </a:extLst>
          </p:cNvPr>
          <p:cNvSpPr>
            <a:spLocks noGrp="1"/>
          </p:cNvSpPr>
          <p:nvPr>
            <p:ph type="title"/>
          </p:nvPr>
        </p:nvSpPr>
        <p:spPr>
          <a:xfrm>
            <a:off x="294685" y="790968"/>
            <a:ext cx="5314536" cy="1325563"/>
          </a:xfrm>
        </p:spPr>
        <p:txBody>
          <a:bodyPr>
            <a:normAutofit/>
          </a:bodyPr>
          <a:lstStyle/>
          <a:p>
            <a:pPr algn="ctr"/>
            <a:r>
              <a:rPr lang="en-US" dirty="0"/>
              <a:t>Rain!</a:t>
            </a:r>
          </a:p>
        </p:txBody>
      </p:sp>
      <p:sp>
        <p:nvSpPr>
          <p:cNvPr id="3" name="Content Placeholder 2">
            <a:extLst>
              <a:ext uri="{FF2B5EF4-FFF2-40B4-BE49-F238E27FC236}">
                <a16:creationId xmlns:a16="http://schemas.microsoft.com/office/drawing/2014/main" id="{8486646F-93C0-63D5-1900-743200A00EDB}"/>
              </a:ext>
            </a:extLst>
          </p:cNvPr>
          <p:cNvSpPr>
            <a:spLocks noGrp="1"/>
          </p:cNvSpPr>
          <p:nvPr>
            <p:ph idx="1"/>
          </p:nvPr>
        </p:nvSpPr>
        <p:spPr>
          <a:xfrm rot="21187118">
            <a:off x="1335579" y="2279018"/>
            <a:ext cx="4932579" cy="3920614"/>
          </a:xfrm>
        </p:spPr>
        <p:txBody>
          <a:bodyPr anchor="t">
            <a:normAutofit/>
          </a:bodyPr>
          <a:lstStyle/>
          <a:p>
            <a:r>
              <a:rPr lang="en-US" dirty="0"/>
              <a:t>Played in the rain?</a:t>
            </a:r>
          </a:p>
          <a:p>
            <a:endParaRPr lang="en-US" dirty="0"/>
          </a:p>
          <a:p>
            <a:r>
              <a:rPr lang="en-US" dirty="0"/>
              <a:t>Magical</a:t>
            </a:r>
          </a:p>
          <a:p>
            <a:r>
              <a:rPr lang="en-US" dirty="0"/>
              <a:t>Warm</a:t>
            </a:r>
          </a:p>
          <a:p>
            <a:r>
              <a:rPr lang="en-US" dirty="0"/>
              <a:t>Refreshing</a:t>
            </a:r>
          </a:p>
          <a:p>
            <a:r>
              <a:rPr lang="en-US" dirty="0"/>
              <a:t>Clean</a:t>
            </a:r>
          </a:p>
          <a:p>
            <a:r>
              <a:rPr lang="en-US" dirty="0"/>
              <a:t>Exciting…</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22A30CE-E992-7852-887B-0A9FF1041B72}"/>
              </a:ext>
            </a:extLst>
          </p:cNvPr>
          <p:cNvPicPr>
            <a:picLocks noChangeAspect="1"/>
          </p:cNvPicPr>
          <p:nvPr/>
        </p:nvPicPr>
        <p:blipFill rotWithShape="1">
          <a:blip r:embed="rId2"/>
          <a:srcRect l="19457" r="16505"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6999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77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2B645E-FB3E-EC6E-8842-CDFF68E45776}"/>
              </a:ext>
            </a:extLst>
          </p:cNvPr>
          <p:cNvSpPr>
            <a:spLocks noGrp="1"/>
          </p:cNvSpPr>
          <p:nvPr>
            <p:ph type="title"/>
          </p:nvPr>
        </p:nvSpPr>
        <p:spPr>
          <a:xfrm>
            <a:off x="8782271" y="136525"/>
            <a:ext cx="3249827" cy="6584950"/>
          </a:xfrm>
        </p:spPr>
        <p:txBody>
          <a:bodyPr vert="horz" lIns="91440" tIns="45720" rIns="91440" bIns="45720" rtlCol="0" anchor="t">
            <a:normAutofit fontScale="90000"/>
          </a:bodyPr>
          <a:lstStyle/>
          <a:p>
            <a:r>
              <a:rPr lang="en-US" sz="3600" dirty="0">
                <a:solidFill>
                  <a:srgbClr val="FFFFFF"/>
                </a:solidFill>
              </a:rPr>
              <a:t>Noah (Gen 6-9)</a:t>
            </a:r>
            <a:br>
              <a:rPr lang="en-US" sz="3600" dirty="0">
                <a:solidFill>
                  <a:srgbClr val="FFFFFF"/>
                </a:solidFill>
              </a:rPr>
            </a:br>
            <a:br>
              <a:rPr lang="en-US" sz="3600" dirty="0">
                <a:solidFill>
                  <a:srgbClr val="FFFFFF"/>
                </a:solidFill>
              </a:rPr>
            </a:br>
            <a:r>
              <a:rPr lang="en-US" sz="2700" dirty="0">
                <a:solidFill>
                  <a:srgbClr val="FFFFFF"/>
                </a:solidFill>
              </a:rPr>
              <a:t>6:5, </a:t>
            </a:r>
            <a:r>
              <a:rPr lang="en-US" sz="3100" dirty="0">
                <a:solidFill>
                  <a:srgbClr val="FFFFFF"/>
                </a:solidFill>
              </a:rPr>
              <a:t>“The Lord saw … every inclination of the thoughts of the human heart was only evil…”</a:t>
            </a:r>
            <a:br>
              <a:rPr lang="en-US" sz="2700" dirty="0">
                <a:solidFill>
                  <a:srgbClr val="FFFFFF"/>
                </a:solidFill>
              </a:rPr>
            </a:br>
            <a:br>
              <a:rPr lang="en-US" sz="2700" dirty="0">
                <a:solidFill>
                  <a:srgbClr val="FFFFFF"/>
                </a:solidFill>
              </a:rPr>
            </a:br>
            <a:r>
              <a:rPr lang="en-US" sz="2700" dirty="0">
                <a:solidFill>
                  <a:srgbClr val="FFFFFF"/>
                </a:solidFill>
              </a:rPr>
              <a:t>6:8, “Noah found grace in the eyes of the Lord.”</a:t>
            </a:r>
            <a:br>
              <a:rPr lang="en-US" sz="2700" dirty="0">
                <a:solidFill>
                  <a:srgbClr val="FFFFFF"/>
                </a:solidFill>
              </a:rPr>
            </a:br>
            <a:br>
              <a:rPr lang="en-US" sz="2700" dirty="0">
                <a:solidFill>
                  <a:srgbClr val="FFFFFF"/>
                </a:solidFill>
              </a:rPr>
            </a:br>
            <a:r>
              <a:rPr lang="en-US" sz="3100" dirty="0">
                <a:solidFill>
                  <a:srgbClr val="FFFFFF"/>
                </a:solidFill>
              </a:rPr>
              <a:t>7: 4, “I will send rain…”</a:t>
            </a:r>
            <a:br>
              <a:rPr lang="en-US" sz="2700" dirty="0">
                <a:solidFill>
                  <a:srgbClr val="FFFFFF"/>
                </a:solidFill>
              </a:rPr>
            </a:br>
            <a:br>
              <a:rPr lang="en-US" sz="2700" dirty="0">
                <a:solidFill>
                  <a:srgbClr val="FFFFFF"/>
                </a:solidFill>
              </a:rPr>
            </a:br>
            <a:r>
              <a:rPr lang="en-US" sz="2700" dirty="0">
                <a:solidFill>
                  <a:srgbClr val="FFFFFF"/>
                </a:solidFill>
              </a:rPr>
              <a:t>7:24, 115 days flooded</a:t>
            </a:r>
            <a:br>
              <a:rPr lang="en-US" sz="2700" dirty="0">
                <a:solidFill>
                  <a:srgbClr val="FFFFFF"/>
                </a:solidFill>
              </a:rPr>
            </a:br>
            <a:br>
              <a:rPr lang="en-US" sz="2700" dirty="0">
                <a:solidFill>
                  <a:srgbClr val="FFFFFF"/>
                </a:solidFill>
              </a:rPr>
            </a:br>
            <a:r>
              <a:rPr lang="en-US" sz="2700" dirty="0">
                <a:solidFill>
                  <a:srgbClr val="FFFFFF"/>
                </a:solidFill>
              </a:rPr>
              <a:t>8:1, “the wind (Ruach) blew …</a:t>
            </a:r>
          </a:p>
        </p:txBody>
      </p:sp>
      <p:sp>
        <p:nvSpPr>
          <p:cNvPr id="2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hip in the water&#10;&#10;Description automatically generated with low confidence">
            <a:extLst>
              <a:ext uri="{FF2B5EF4-FFF2-40B4-BE49-F238E27FC236}">
                <a16:creationId xmlns:a16="http://schemas.microsoft.com/office/drawing/2014/main" id="{72D5B97D-BB82-ECEE-51D0-5C131783A7AC}"/>
              </a:ext>
            </a:extLst>
          </p:cNvPr>
          <p:cNvPicPr>
            <a:picLocks noGrp="1" noChangeAspect="1"/>
          </p:cNvPicPr>
          <p:nvPr>
            <p:ph idx="1"/>
          </p:nvPr>
        </p:nvPicPr>
        <p:blipFill rotWithShape="1">
          <a:blip r:embed="rId2"/>
          <a:srcRect l="8220" r="2394"/>
          <a:stretch/>
        </p:blipFill>
        <p:spPr>
          <a:xfrm>
            <a:off x="976251" y="942538"/>
            <a:ext cx="7163222" cy="4808332"/>
          </a:xfrm>
          <a:prstGeom prst="rect">
            <a:avLst/>
          </a:prstGeom>
          <a:effectLst/>
        </p:spPr>
      </p:pic>
    </p:spTree>
    <p:extLst>
      <p:ext uri="{BB962C8B-B14F-4D97-AF65-F5344CB8AC3E}">
        <p14:creationId xmlns:p14="http://schemas.microsoft.com/office/powerpoint/2010/main" val="379843276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D626-DD17-F4E0-28AC-A55B396D2338}"/>
              </a:ext>
            </a:extLst>
          </p:cNvPr>
          <p:cNvSpPr>
            <a:spLocks noGrp="1"/>
          </p:cNvSpPr>
          <p:nvPr>
            <p:ph type="title"/>
          </p:nvPr>
        </p:nvSpPr>
        <p:spPr/>
        <p:txBody>
          <a:bodyPr/>
          <a:lstStyle/>
          <a:p>
            <a:pPr algn="ctr"/>
            <a:r>
              <a:rPr lang="en-US" dirty="0"/>
              <a:t>Autumn and Spring Rains</a:t>
            </a:r>
          </a:p>
        </p:txBody>
      </p:sp>
      <p:sp>
        <p:nvSpPr>
          <p:cNvPr id="8" name="Text Placeholder 7">
            <a:extLst>
              <a:ext uri="{FF2B5EF4-FFF2-40B4-BE49-F238E27FC236}">
                <a16:creationId xmlns:a16="http://schemas.microsoft.com/office/drawing/2014/main" id="{85F70C86-5F47-9818-C03E-2A4BB8093BC6}"/>
              </a:ext>
            </a:extLst>
          </p:cNvPr>
          <p:cNvSpPr>
            <a:spLocks noGrp="1"/>
          </p:cNvSpPr>
          <p:nvPr>
            <p:ph type="body" idx="1"/>
          </p:nvPr>
        </p:nvSpPr>
        <p:spPr/>
        <p:txBody>
          <a:bodyPr>
            <a:normAutofit/>
          </a:bodyPr>
          <a:lstStyle/>
          <a:p>
            <a:r>
              <a:rPr lang="en-US" sz="3200" dirty="0"/>
              <a:t>Autumn Rains:	</a:t>
            </a:r>
          </a:p>
        </p:txBody>
      </p:sp>
      <p:sp>
        <p:nvSpPr>
          <p:cNvPr id="9" name="Content Placeholder 8">
            <a:extLst>
              <a:ext uri="{FF2B5EF4-FFF2-40B4-BE49-F238E27FC236}">
                <a16:creationId xmlns:a16="http://schemas.microsoft.com/office/drawing/2014/main" id="{BB24E8DF-9C98-B4EA-A949-191D7D0E725D}"/>
              </a:ext>
            </a:extLst>
          </p:cNvPr>
          <p:cNvSpPr>
            <a:spLocks noGrp="1"/>
          </p:cNvSpPr>
          <p:nvPr>
            <p:ph sz="half" idx="2"/>
          </p:nvPr>
        </p:nvSpPr>
        <p:spPr/>
        <p:txBody>
          <a:bodyPr/>
          <a:lstStyle/>
          <a:p>
            <a:r>
              <a:rPr lang="en-US" dirty="0"/>
              <a:t>October, November, and early December</a:t>
            </a:r>
          </a:p>
          <a:p>
            <a:endParaRPr lang="en-US" dirty="0"/>
          </a:p>
          <a:p>
            <a:r>
              <a:rPr lang="en-US" dirty="0"/>
              <a:t>Softens the ground, prepares it for the seed</a:t>
            </a:r>
          </a:p>
          <a:p>
            <a:endParaRPr lang="en-US" dirty="0"/>
          </a:p>
          <a:p>
            <a:r>
              <a:rPr lang="en-US" dirty="0"/>
              <a:t>Planting, rooting, and growing</a:t>
            </a:r>
          </a:p>
        </p:txBody>
      </p:sp>
      <p:sp>
        <p:nvSpPr>
          <p:cNvPr id="10" name="Text Placeholder 9">
            <a:extLst>
              <a:ext uri="{FF2B5EF4-FFF2-40B4-BE49-F238E27FC236}">
                <a16:creationId xmlns:a16="http://schemas.microsoft.com/office/drawing/2014/main" id="{77966B89-CF1C-8E2C-DD69-7DA310F04368}"/>
              </a:ext>
            </a:extLst>
          </p:cNvPr>
          <p:cNvSpPr>
            <a:spLocks noGrp="1"/>
          </p:cNvSpPr>
          <p:nvPr>
            <p:ph type="body" sz="quarter" idx="3"/>
          </p:nvPr>
        </p:nvSpPr>
        <p:spPr/>
        <p:txBody>
          <a:bodyPr>
            <a:normAutofit/>
          </a:bodyPr>
          <a:lstStyle/>
          <a:p>
            <a:r>
              <a:rPr lang="en-US" sz="3200" dirty="0"/>
              <a:t>Spring Rains:</a:t>
            </a:r>
          </a:p>
        </p:txBody>
      </p:sp>
      <p:sp>
        <p:nvSpPr>
          <p:cNvPr id="11" name="Content Placeholder 10">
            <a:extLst>
              <a:ext uri="{FF2B5EF4-FFF2-40B4-BE49-F238E27FC236}">
                <a16:creationId xmlns:a16="http://schemas.microsoft.com/office/drawing/2014/main" id="{6370F746-F5E1-51DF-1CA5-D10100C16CDF}"/>
              </a:ext>
            </a:extLst>
          </p:cNvPr>
          <p:cNvSpPr>
            <a:spLocks noGrp="1"/>
          </p:cNvSpPr>
          <p:nvPr>
            <p:ph sz="quarter" idx="4"/>
          </p:nvPr>
        </p:nvSpPr>
        <p:spPr/>
        <p:txBody>
          <a:bodyPr/>
          <a:lstStyle/>
          <a:p>
            <a:r>
              <a:rPr lang="en-US" dirty="0"/>
              <a:t>March and April</a:t>
            </a:r>
          </a:p>
          <a:p>
            <a:endParaRPr lang="en-US" dirty="0"/>
          </a:p>
          <a:p>
            <a:r>
              <a:rPr lang="en-US" dirty="0"/>
              <a:t>Just before harvest</a:t>
            </a:r>
          </a:p>
          <a:p>
            <a:endParaRPr lang="en-US" dirty="0"/>
          </a:p>
          <a:p>
            <a:r>
              <a:rPr lang="en-US" dirty="0"/>
              <a:t>Strengthens the crop</a:t>
            </a:r>
          </a:p>
          <a:p>
            <a:endParaRPr lang="en-US" dirty="0"/>
          </a:p>
          <a:p>
            <a:r>
              <a:rPr lang="en-US" dirty="0"/>
              <a:t>Brings maturity of crop</a:t>
            </a:r>
          </a:p>
        </p:txBody>
      </p:sp>
    </p:spTree>
    <p:extLst>
      <p:ext uri="{BB962C8B-B14F-4D97-AF65-F5344CB8AC3E}">
        <p14:creationId xmlns:p14="http://schemas.microsoft.com/office/powerpoint/2010/main" val="423063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CE94DC-468E-64AF-821E-3C4E11F12819}"/>
              </a:ext>
            </a:extLst>
          </p:cNvPr>
          <p:cNvSpPr>
            <a:spLocks noGrp="1"/>
          </p:cNvSpPr>
          <p:nvPr>
            <p:ph type="title"/>
          </p:nvPr>
        </p:nvSpPr>
        <p:spPr/>
        <p:txBody>
          <a:bodyPr/>
          <a:lstStyle/>
          <a:p>
            <a:r>
              <a:rPr lang="en-US" dirty="0"/>
              <a:t>Let’s look at the Word…</a:t>
            </a:r>
          </a:p>
        </p:txBody>
      </p:sp>
      <p:sp>
        <p:nvSpPr>
          <p:cNvPr id="11" name="Content Placeholder 10">
            <a:extLst>
              <a:ext uri="{FF2B5EF4-FFF2-40B4-BE49-F238E27FC236}">
                <a16:creationId xmlns:a16="http://schemas.microsoft.com/office/drawing/2014/main" id="{F554DEBE-F39B-D2D8-1898-888B2BFD3AC9}"/>
              </a:ext>
            </a:extLst>
          </p:cNvPr>
          <p:cNvSpPr>
            <a:spLocks noGrp="1"/>
          </p:cNvSpPr>
          <p:nvPr>
            <p:ph idx="1"/>
          </p:nvPr>
        </p:nvSpPr>
        <p:spPr>
          <a:xfrm>
            <a:off x="838200" y="1825625"/>
            <a:ext cx="10515600" cy="4785240"/>
          </a:xfrm>
        </p:spPr>
        <p:txBody>
          <a:bodyPr>
            <a:normAutofit lnSpcReduction="10000"/>
          </a:bodyPr>
          <a:lstStyle/>
          <a:p>
            <a:r>
              <a:rPr lang="en-US" dirty="0"/>
              <a:t>Jeremiah 3: 3, “Spring rains have failed. For you are a brazen (openly prideful) prostitute and completely shameless.”</a:t>
            </a:r>
          </a:p>
          <a:p>
            <a:endParaRPr lang="en-US" dirty="0"/>
          </a:p>
          <a:p>
            <a:r>
              <a:rPr lang="en-US" dirty="0"/>
              <a:t>Hosea 6: 3, “Let us acknowledge the Lord; let us press on to acknowledge Him. As surely as the sun rises, He will come to us like the winter (latter or Autumn) rains, like the spring rains that water the earth.”</a:t>
            </a:r>
          </a:p>
          <a:p>
            <a:pPr marL="0" indent="0">
              <a:buNone/>
            </a:pPr>
            <a:endParaRPr lang="en-US" dirty="0"/>
          </a:p>
          <a:p>
            <a:r>
              <a:rPr lang="en-US" dirty="0"/>
              <a:t>Zechariah 10: 1, “Ask the Lord for rain in the springtime; it is the Lord who sends thunderstorms. He gives showers of rain to all people, and plants of the field to everyone.”</a:t>
            </a:r>
          </a:p>
          <a:p>
            <a:endParaRPr lang="en-US" dirty="0"/>
          </a:p>
          <a:p>
            <a:endParaRPr lang="en-US" dirty="0"/>
          </a:p>
          <a:p>
            <a:endParaRPr lang="en-US" dirty="0"/>
          </a:p>
        </p:txBody>
      </p:sp>
    </p:spTree>
    <p:extLst>
      <p:ext uri="{BB962C8B-B14F-4D97-AF65-F5344CB8AC3E}">
        <p14:creationId xmlns:p14="http://schemas.microsoft.com/office/powerpoint/2010/main" val="234833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D83F-2A3E-FACC-124D-F0F2016D180C}"/>
              </a:ext>
            </a:extLst>
          </p:cNvPr>
          <p:cNvSpPr>
            <a:spLocks noGrp="1"/>
          </p:cNvSpPr>
          <p:nvPr>
            <p:ph type="title"/>
          </p:nvPr>
        </p:nvSpPr>
        <p:spPr/>
        <p:txBody>
          <a:bodyPr/>
          <a:lstStyle/>
          <a:p>
            <a:r>
              <a:rPr lang="en-US" dirty="0"/>
              <a:t>Joel 2: 23, 28, &amp; 29  </a:t>
            </a:r>
            <a:r>
              <a:rPr lang="en-US" sz="3600" dirty="0"/>
              <a:t>(quoted in Acts 2)</a:t>
            </a:r>
            <a:endParaRPr lang="en-US" dirty="0"/>
          </a:p>
        </p:txBody>
      </p:sp>
      <p:sp>
        <p:nvSpPr>
          <p:cNvPr id="3" name="Content Placeholder 2">
            <a:extLst>
              <a:ext uri="{FF2B5EF4-FFF2-40B4-BE49-F238E27FC236}">
                <a16:creationId xmlns:a16="http://schemas.microsoft.com/office/drawing/2014/main" id="{0C09C099-D0C4-5ED1-2522-6E7FDDA0D390}"/>
              </a:ext>
            </a:extLst>
          </p:cNvPr>
          <p:cNvSpPr>
            <a:spLocks noGrp="1"/>
          </p:cNvSpPr>
          <p:nvPr>
            <p:ph idx="1"/>
          </p:nvPr>
        </p:nvSpPr>
        <p:spPr>
          <a:xfrm>
            <a:off x="429397" y="2036677"/>
            <a:ext cx="11333205" cy="4351338"/>
          </a:xfrm>
        </p:spPr>
        <p:txBody>
          <a:bodyPr>
            <a:noAutofit/>
          </a:bodyPr>
          <a:lstStyle/>
          <a:p>
            <a:pPr marL="0" indent="0">
              <a:buNone/>
            </a:pPr>
            <a:r>
              <a:rPr lang="en-US" sz="3200" dirty="0"/>
              <a:t>“Be glad people of Zion, rejoice in the Lord your God, for He has given you autumn rain because He is faithful. He sends you abundant showers, both autumn and spring rains as before…</a:t>
            </a:r>
          </a:p>
          <a:p>
            <a:pPr marL="0" indent="0">
              <a:buNone/>
            </a:pPr>
            <a:r>
              <a:rPr lang="en-US" sz="3200" dirty="0"/>
              <a:t>And afterwards, I will pour out (rain) My Spirit on all people. Your sons and daughters will prophesy, your old men will dream dreams, and your young men will see visions. Even on My servants, both men and women, I will pour out My Spirit.”</a:t>
            </a:r>
          </a:p>
          <a:p>
            <a:pPr marL="0" indent="0">
              <a:buNone/>
            </a:pPr>
            <a:endParaRPr lang="en-US" sz="3200" dirty="0"/>
          </a:p>
          <a:p>
            <a:pPr marL="0" indent="0">
              <a:buNone/>
            </a:pPr>
            <a:r>
              <a:rPr lang="en-US" sz="3200" dirty="0"/>
              <a:t>Acts 2</a:t>
            </a:r>
          </a:p>
        </p:txBody>
      </p:sp>
    </p:spTree>
    <p:extLst>
      <p:ext uri="{BB962C8B-B14F-4D97-AF65-F5344CB8AC3E}">
        <p14:creationId xmlns:p14="http://schemas.microsoft.com/office/powerpoint/2010/main" val="255417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0BEC-DFAF-09C0-B81E-5F2734CC3801}"/>
              </a:ext>
            </a:extLst>
          </p:cNvPr>
          <p:cNvSpPr>
            <a:spLocks noGrp="1"/>
          </p:cNvSpPr>
          <p:nvPr>
            <p:ph type="title"/>
          </p:nvPr>
        </p:nvSpPr>
        <p:spPr/>
        <p:txBody>
          <a:bodyPr/>
          <a:lstStyle/>
          <a:p>
            <a:r>
              <a:rPr lang="en-US" dirty="0"/>
              <a:t>Modern Time Revivals:</a:t>
            </a:r>
          </a:p>
        </p:txBody>
      </p:sp>
      <p:sp>
        <p:nvSpPr>
          <p:cNvPr id="3" name="Content Placeholder 2">
            <a:extLst>
              <a:ext uri="{FF2B5EF4-FFF2-40B4-BE49-F238E27FC236}">
                <a16:creationId xmlns:a16="http://schemas.microsoft.com/office/drawing/2014/main" id="{5EA6D3D5-DB2A-881D-45B1-DACB17A73A80}"/>
              </a:ext>
            </a:extLst>
          </p:cNvPr>
          <p:cNvSpPr>
            <a:spLocks noGrp="1"/>
          </p:cNvSpPr>
          <p:nvPr>
            <p:ph idx="1"/>
          </p:nvPr>
        </p:nvSpPr>
        <p:spPr>
          <a:xfrm>
            <a:off x="580768" y="1825625"/>
            <a:ext cx="10948086" cy="4351338"/>
          </a:xfrm>
        </p:spPr>
        <p:txBody>
          <a:bodyPr/>
          <a:lstStyle/>
          <a:p>
            <a:r>
              <a:rPr lang="en-US" dirty="0"/>
              <a:t>Azusa Street Revival – 1906 to 1915; William Seymour; Los Angeles, CA</a:t>
            </a:r>
          </a:p>
          <a:p>
            <a:endParaRPr lang="en-US" dirty="0"/>
          </a:p>
          <a:p>
            <a:r>
              <a:rPr lang="en-US" dirty="0"/>
              <a:t>Latter (Autumn) Rain Movement – 1947 to 1949; George Hawtin and Percy Hunt; New Battleford, Sask., Canada. Frustrated with the quieting of the Azusa Street Revival, emphasized the Charismatic gifts and healings. Created the “Joel’s Army” = concept of God’s holy men (preachers/prophets) used to refocus on healings and Charismatic gifts) to bring the 2</a:t>
            </a:r>
            <a:r>
              <a:rPr lang="en-US" baseline="30000" dirty="0"/>
              <a:t>nd</a:t>
            </a:r>
            <a:r>
              <a:rPr lang="en-US" dirty="0"/>
              <a:t> Coming of Jesus. This was rejected by many churches and labeled “heresy”.</a:t>
            </a:r>
          </a:p>
        </p:txBody>
      </p:sp>
    </p:spTree>
    <p:extLst>
      <p:ext uri="{BB962C8B-B14F-4D97-AF65-F5344CB8AC3E}">
        <p14:creationId xmlns:p14="http://schemas.microsoft.com/office/powerpoint/2010/main" val="86422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6927-FB04-DCF2-8437-9FFDE3A3168F}"/>
              </a:ext>
            </a:extLst>
          </p:cNvPr>
          <p:cNvSpPr>
            <a:spLocks noGrp="1"/>
          </p:cNvSpPr>
          <p:nvPr>
            <p:ph type="title"/>
          </p:nvPr>
        </p:nvSpPr>
        <p:spPr/>
        <p:txBody>
          <a:bodyPr/>
          <a:lstStyle/>
          <a:p>
            <a:r>
              <a:rPr lang="en-US" dirty="0"/>
              <a:t>What we know and understand:</a:t>
            </a:r>
          </a:p>
        </p:txBody>
      </p:sp>
      <p:sp>
        <p:nvSpPr>
          <p:cNvPr id="3" name="Content Placeholder 2">
            <a:extLst>
              <a:ext uri="{FF2B5EF4-FFF2-40B4-BE49-F238E27FC236}">
                <a16:creationId xmlns:a16="http://schemas.microsoft.com/office/drawing/2014/main" id="{873516DF-03C2-6C2A-A5FB-EF646C114F26}"/>
              </a:ext>
            </a:extLst>
          </p:cNvPr>
          <p:cNvSpPr>
            <a:spLocks noGrp="1"/>
          </p:cNvSpPr>
          <p:nvPr>
            <p:ph idx="1"/>
          </p:nvPr>
        </p:nvSpPr>
        <p:spPr/>
        <p:txBody>
          <a:bodyPr>
            <a:normAutofit/>
          </a:bodyPr>
          <a:lstStyle/>
          <a:p>
            <a:endParaRPr lang="en-US" sz="3200" dirty="0"/>
          </a:p>
          <a:p>
            <a:r>
              <a:rPr lang="en-US" sz="3200" dirty="0"/>
              <a:t>In the last days, shortly before we are ‘caught-up’ (raptured), there will be a mighty outpouring of the Holy Spirit – the final Autumn rain that will turn many people around the world to Christ.</a:t>
            </a:r>
          </a:p>
          <a:p>
            <a:endParaRPr lang="en-US" sz="3200" dirty="0"/>
          </a:p>
          <a:p>
            <a:r>
              <a:rPr lang="en-US" sz="3200" dirty="0"/>
              <a:t>Could we be seeing some of that happening today?</a:t>
            </a:r>
          </a:p>
        </p:txBody>
      </p:sp>
    </p:spTree>
    <p:extLst>
      <p:ext uri="{BB962C8B-B14F-4D97-AF65-F5344CB8AC3E}">
        <p14:creationId xmlns:p14="http://schemas.microsoft.com/office/powerpoint/2010/main" val="1671225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2.xml><?xml version="1.0" encoding="utf-8"?>
<ds:datastoreItem xmlns:ds="http://schemas.openxmlformats.org/officeDocument/2006/customXml" ds:itemID="{57F5C475-47AD-432E-9A10-9421DF1AA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0</TotalTime>
  <Words>701</Words>
  <Application>Microsoft Macintosh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Gill Sans Light</vt:lpstr>
      <vt:lpstr>Gill Sans Nova Light</vt:lpstr>
      <vt:lpstr>Office Theme</vt:lpstr>
      <vt:lpstr>The Holy Spirit pictured as rain…</vt:lpstr>
      <vt:lpstr> Review</vt:lpstr>
      <vt:lpstr>Rain!</vt:lpstr>
      <vt:lpstr>Noah (Gen 6-9)  6:5, “The Lord saw … every inclination of the thoughts of the human heart was only evil…”  6:8, “Noah found grace in the eyes of the Lord.”  7: 4, “I will send rain…”  7:24, 115 days flooded  8:1, “the wind (Ruach) blew …</vt:lpstr>
      <vt:lpstr>Autumn and Spring Rains</vt:lpstr>
      <vt:lpstr>Let’s look at the Word…</vt:lpstr>
      <vt:lpstr>Joel 2: 23, 28, &amp; 29  (quoted in Acts 2)</vt:lpstr>
      <vt:lpstr>Modern Time Revivals:</vt:lpstr>
      <vt:lpstr>What we know and understand:</vt:lpstr>
      <vt:lpstr>PowerPoint Presentation</vt:lpstr>
      <vt:lpstr>  What is the Lord doing through the Holy Spirit?</vt:lpstr>
      <vt:lpstr>Are we experiencing the final latter 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2022-07-27T06:38:31Z</dcterms:created>
  <dcterms:modified xsi:type="dcterms:W3CDTF">2023-02-18T19:29:16Z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