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305" r:id="rId5"/>
    <p:sldId id="259" r:id="rId6"/>
    <p:sldId id="306" r:id="rId7"/>
    <p:sldId id="316" r:id="rId8"/>
    <p:sldId id="317" r:id="rId9"/>
    <p:sldId id="318" r:id="rId10"/>
    <p:sldId id="319" r:id="rId11"/>
    <p:sldId id="320" r:id="rId12"/>
    <p:sldId id="321" r:id="rId13"/>
    <p:sldId id="3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97" autoAdjust="0"/>
    <p:restoredTop sz="89206" autoAdjust="0"/>
  </p:normalViewPr>
  <p:slideViewPr>
    <p:cSldViewPr snapToGrid="0">
      <p:cViewPr varScale="1">
        <p:scale>
          <a:sx n="50" d="100"/>
          <a:sy n="50" d="100"/>
        </p:scale>
        <p:origin x="1440"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3/3/23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3/3/23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dirty="0"/>
              <a:t>Click to edit Master title style</a:t>
            </a:r>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dirty="0"/>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dirty="0"/>
              <a:t>Click to edit Master text styles</a:t>
            </a:r>
          </a:p>
          <a:p>
            <a:pPr lvl="1"/>
            <a:endParaRPr lang="en-US" dirty="0"/>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dirty="0"/>
              <a:t>Click to edit Master title style</a:t>
            </a:r>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dirty="0"/>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dirty="0"/>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dirty="0"/>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dirty="0"/>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dirty="0"/>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dirty="0"/>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dirty="0"/>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dirty="0"/>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dirty="0"/>
              <a:t>Click to edit Master title style</a:t>
            </a:r>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dirty="0"/>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dirty="0"/>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dirty="0"/>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dirty="0"/>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dirty="0"/>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dirty="0"/>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dirty="0"/>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dirty="0"/>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dirty="0"/>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dirty="0"/>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dirty="0"/>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dirty="0"/>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dirty="0"/>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dirty="0"/>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dirty="0"/>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dirty="0"/>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dirty="0"/>
              <a:t>The 10 Virgins</a:t>
            </a:r>
          </a:p>
        </p:txBody>
      </p:sp>
      <p:sp>
        <p:nvSpPr>
          <p:cNvPr id="5" name="Subtitle 4">
            <a:extLst>
              <a:ext uri="{FF2B5EF4-FFF2-40B4-BE49-F238E27FC236}">
                <a16:creationId xmlns:a16="http://schemas.microsoft.com/office/drawing/2014/main" id="{34E47174-05EE-5BC5-6131-0E609A3C3C62}"/>
              </a:ext>
            </a:extLst>
          </p:cNvPr>
          <p:cNvSpPr>
            <a:spLocks noGrp="1"/>
          </p:cNvSpPr>
          <p:nvPr>
            <p:ph type="subTitle" idx="1"/>
          </p:nvPr>
        </p:nvSpPr>
        <p:spPr>
          <a:xfrm>
            <a:off x="4596384" y="4731512"/>
            <a:ext cx="2999232" cy="438912"/>
          </a:xfrm>
        </p:spPr>
        <p:txBody>
          <a:bodyPr>
            <a:noAutofit/>
          </a:bodyPr>
          <a:lstStyle/>
          <a:p>
            <a:r>
              <a:rPr lang="en-US" sz="2800" b="1" dirty="0"/>
              <a:t>Matthew 25: 1-13</a:t>
            </a:r>
          </a:p>
        </p:txBody>
      </p:sp>
      <p:sp>
        <p:nvSpPr>
          <p:cNvPr id="6" name="TextBox 5">
            <a:extLst>
              <a:ext uri="{FF2B5EF4-FFF2-40B4-BE49-F238E27FC236}">
                <a16:creationId xmlns:a16="http://schemas.microsoft.com/office/drawing/2014/main" id="{EF16B668-0240-FB13-D2B3-CF11BC003A95}"/>
              </a:ext>
            </a:extLst>
          </p:cNvPr>
          <p:cNvSpPr txBox="1"/>
          <p:nvPr/>
        </p:nvSpPr>
        <p:spPr>
          <a:xfrm>
            <a:off x="4355592" y="1712976"/>
            <a:ext cx="3480816" cy="830997"/>
          </a:xfrm>
          <a:prstGeom prst="rect">
            <a:avLst/>
          </a:prstGeom>
          <a:noFill/>
        </p:spPr>
        <p:txBody>
          <a:bodyPr wrap="square" rtlCol="0">
            <a:spAutoFit/>
          </a:bodyPr>
          <a:lstStyle/>
          <a:p>
            <a:pPr algn="ctr"/>
            <a:r>
              <a:rPr lang="en-US" sz="2400" b="1" dirty="0"/>
              <a:t>The Holy Spirit as Oil </a:t>
            </a:r>
          </a:p>
          <a:p>
            <a:pPr algn="ctr"/>
            <a:r>
              <a:rPr lang="en-US" sz="2400" b="1" dirty="0"/>
              <a:t>Part 2</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F49DD7-BEDB-A195-D710-F3C3C4AE33F4}"/>
              </a:ext>
            </a:extLst>
          </p:cNvPr>
          <p:cNvSpPr>
            <a:spLocks noGrp="1"/>
          </p:cNvSpPr>
          <p:nvPr>
            <p:ph type="title"/>
          </p:nvPr>
        </p:nvSpPr>
        <p:spPr>
          <a:xfrm>
            <a:off x="1743456" y="2802636"/>
            <a:ext cx="8705088" cy="1252728"/>
          </a:xfrm>
        </p:spPr>
        <p:txBody>
          <a:bodyPr>
            <a:normAutofit/>
          </a:bodyPr>
          <a:lstStyle/>
          <a:p>
            <a:r>
              <a:rPr lang="en-US" sz="6600" dirty="0"/>
              <a:t>Communion</a:t>
            </a:r>
          </a:p>
        </p:txBody>
      </p:sp>
      <p:sp>
        <p:nvSpPr>
          <p:cNvPr id="5" name="Slide Number Placeholder 4">
            <a:extLst>
              <a:ext uri="{FF2B5EF4-FFF2-40B4-BE49-F238E27FC236}">
                <a16:creationId xmlns:a16="http://schemas.microsoft.com/office/drawing/2014/main" id="{1FF47362-07BD-7B90-3607-404E1809F6C7}"/>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293492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180840"/>
            <a:ext cx="9884664" cy="731520"/>
          </a:xfrm>
        </p:spPr>
        <p:txBody>
          <a:bodyPr/>
          <a:lstStyle/>
          <a:p>
            <a:r>
              <a:rPr lang="en-US" dirty="0"/>
              <a:t>The Return of the Messiah</a:t>
            </a:r>
          </a:p>
        </p:txBody>
      </p:sp>
    </p:spTree>
    <p:extLst>
      <p:ext uri="{BB962C8B-B14F-4D97-AF65-F5344CB8AC3E}">
        <p14:creationId xmlns:p14="http://schemas.microsoft.com/office/powerpoint/2010/main" val="344679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36244"/>
            <a:ext cx="8695944" cy="1095756"/>
          </a:xfrm>
        </p:spPr>
        <p:txBody>
          <a:bodyPr/>
          <a:lstStyle/>
          <a:p>
            <a:r>
              <a:rPr lang="en-US" dirty="0"/>
              <a:t>Introduction – Matt 25: 1-13</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1828800"/>
            <a:ext cx="8695944" cy="3632200"/>
          </a:xfrm>
        </p:spPr>
        <p:txBody>
          <a:bodyPr>
            <a:normAutofit/>
          </a:bodyPr>
          <a:lstStyle/>
          <a:p>
            <a:pPr algn="l"/>
            <a:r>
              <a:rPr lang="en-US" sz="2800" dirty="0"/>
              <a:t>10 virgins take their lamps &amp; went out to meet the groom</a:t>
            </a:r>
          </a:p>
          <a:p>
            <a:pPr algn="l"/>
            <a:r>
              <a:rPr lang="en-US" sz="2800" dirty="0"/>
              <a:t>5 took their lamps (no extra oil) + 5 with their lamps &amp; oil</a:t>
            </a:r>
          </a:p>
          <a:p>
            <a:pPr algn="l"/>
            <a:r>
              <a:rPr lang="en-US" sz="2800" dirty="0"/>
              <a:t>The Groom took a long time and the virgins all fell asleep</a:t>
            </a:r>
          </a:p>
          <a:p>
            <a:pPr algn="l"/>
            <a:r>
              <a:rPr lang="en-US" sz="2800" dirty="0"/>
              <a:t>The call, “Here’s the bridegroom! Come out to meet Him!”</a:t>
            </a:r>
          </a:p>
          <a:p>
            <a:pPr algn="l"/>
            <a:r>
              <a:rPr lang="en-US" sz="2800" dirty="0"/>
              <a:t>The plea, “give us some of your oil!” The reply, “no…”</a:t>
            </a:r>
          </a:p>
          <a:p>
            <a:pPr algn="l"/>
            <a:r>
              <a:rPr lang="en-US" sz="2800" dirty="0"/>
              <a:t>The Groom came, the 5 wise entered, and the door shut…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5D96725-66B1-AF09-3277-48DA9FD7596E}"/>
              </a:ext>
            </a:extLst>
          </p:cNvPr>
          <p:cNvSpPr>
            <a:spLocks noGrp="1"/>
          </p:cNvSpPr>
          <p:nvPr>
            <p:ph type="title"/>
          </p:nvPr>
        </p:nvSpPr>
        <p:spPr>
          <a:xfrm>
            <a:off x="6096000" y="467270"/>
            <a:ext cx="5849378" cy="6009729"/>
          </a:xfrm>
        </p:spPr>
        <p:txBody>
          <a:bodyPr vert="horz" lIns="91440" tIns="45720" rIns="91440" bIns="45720" rtlCol="0" anchor="t">
            <a:normAutofit fontScale="90000"/>
          </a:bodyPr>
          <a:lstStyle/>
          <a:p>
            <a:pPr algn="l"/>
            <a:r>
              <a:rPr lang="en-US" sz="2800" dirty="0">
                <a:solidFill>
                  <a:schemeClr val="tx1"/>
                </a:solidFill>
              </a:rPr>
              <a:t>Groom’s father pays a “mohar” </a:t>
            </a:r>
            <a:br>
              <a:rPr lang="en-US" sz="2800" dirty="0">
                <a:solidFill>
                  <a:schemeClr val="tx1"/>
                </a:solidFill>
              </a:rPr>
            </a:br>
            <a:br>
              <a:rPr lang="en-US" sz="2800" dirty="0">
                <a:solidFill>
                  <a:schemeClr val="tx1"/>
                </a:solidFill>
              </a:rPr>
            </a:br>
            <a:r>
              <a:rPr lang="en-US" sz="2800" dirty="0">
                <a:solidFill>
                  <a:schemeClr val="tx1"/>
                </a:solidFill>
              </a:rPr>
              <a:t>The Agreement = Ketubah – the first of two classes of wine</a:t>
            </a:r>
            <a:br>
              <a:rPr lang="en-US" sz="2800" dirty="0">
                <a:solidFill>
                  <a:schemeClr val="tx1"/>
                </a:solidFill>
              </a:rPr>
            </a:br>
            <a:br>
              <a:rPr lang="en-US" sz="2800" dirty="0">
                <a:solidFill>
                  <a:schemeClr val="tx1"/>
                </a:solidFill>
              </a:rPr>
            </a:br>
            <a:r>
              <a:rPr lang="en-US" sz="2800" dirty="0">
                <a:solidFill>
                  <a:schemeClr val="tx1"/>
                </a:solidFill>
              </a:rPr>
              <a:t>The Betrothal (</a:t>
            </a:r>
            <a:r>
              <a:rPr lang="en-US" sz="2800" dirty="0" err="1">
                <a:solidFill>
                  <a:schemeClr val="tx1"/>
                </a:solidFill>
              </a:rPr>
              <a:t>erusin</a:t>
            </a:r>
            <a:r>
              <a:rPr lang="en-US" sz="2800" dirty="0">
                <a:solidFill>
                  <a:schemeClr val="tx1"/>
                </a:solidFill>
              </a:rPr>
              <a:t>) = legal engagement – the bride remains at her father’s home for up to 1 year while the groom prepares a home.</a:t>
            </a:r>
            <a:br>
              <a:rPr lang="en-US" sz="2800" dirty="0">
                <a:solidFill>
                  <a:schemeClr val="tx1"/>
                </a:solidFill>
              </a:rPr>
            </a:br>
            <a:br>
              <a:rPr lang="en-US" sz="2800" dirty="0">
                <a:solidFill>
                  <a:schemeClr val="tx1"/>
                </a:solidFill>
              </a:rPr>
            </a:br>
            <a:r>
              <a:rPr lang="en-US" sz="2800" dirty="0">
                <a:solidFill>
                  <a:schemeClr val="tx1"/>
                </a:solidFill>
              </a:rPr>
              <a:t>The </a:t>
            </a:r>
            <a:r>
              <a:rPr lang="en-US" sz="2800" dirty="0" err="1">
                <a:solidFill>
                  <a:schemeClr val="tx1"/>
                </a:solidFill>
              </a:rPr>
              <a:t>Nissuin</a:t>
            </a:r>
            <a:r>
              <a:rPr lang="en-US" sz="2800" dirty="0">
                <a:solidFill>
                  <a:schemeClr val="tx1"/>
                </a:solidFill>
              </a:rPr>
              <a:t> (lifted up) = the Wedding</a:t>
            </a:r>
            <a:br>
              <a:rPr lang="en-US" sz="2800" dirty="0">
                <a:solidFill>
                  <a:schemeClr val="tx1"/>
                </a:solidFill>
              </a:rPr>
            </a:br>
            <a:br>
              <a:rPr lang="en-US" sz="2800" dirty="0">
                <a:solidFill>
                  <a:schemeClr val="tx1"/>
                </a:solidFill>
              </a:rPr>
            </a:br>
            <a:r>
              <a:rPr lang="en-US" sz="2800" dirty="0">
                <a:solidFill>
                  <a:schemeClr val="tx1"/>
                </a:solidFill>
              </a:rPr>
              <a:t>10 Virgins = close female friends of the groom. Virgins = purity &amp; 10 = complete</a:t>
            </a:r>
            <a:br>
              <a:rPr lang="en-US" sz="2800" dirty="0">
                <a:solidFill>
                  <a:schemeClr val="tx1"/>
                </a:solidFill>
              </a:rPr>
            </a:br>
            <a:br>
              <a:rPr lang="en-US" sz="2800" dirty="0">
                <a:solidFill>
                  <a:schemeClr val="tx1"/>
                </a:solidFill>
              </a:rPr>
            </a:br>
            <a:r>
              <a:rPr lang="en-US" sz="2800" dirty="0">
                <a:solidFill>
                  <a:schemeClr val="tx1"/>
                </a:solidFill>
              </a:rPr>
              <a:t>The Call = a shofar is sounded and the call “the Bridegroom comes” is shouted</a:t>
            </a:r>
            <a:br>
              <a:rPr lang="en-US" sz="2800" dirty="0">
                <a:solidFill>
                  <a:schemeClr val="tx1"/>
                </a:solidFill>
              </a:rPr>
            </a:br>
            <a:br>
              <a:rPr lang="en-US" sz="2800" dirty="0">
                <a:solidFill>
                  <a:schemeClr val="tx1"/>
                </a:solidFill>
              </a:rPr>
            </a:br>
            <a:endParaRPr lang="en-US" sz="2800" dirty="0">
              <a:solidFill>
                <a:schemeClr val="tx1"/>
              </a:solidFill>
            </a:endParaRP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932420-C83C-E669-0ACE-3F95951EC8DB}"/>
              </a:ext>
            </a:extLst>
          </p:cNvPr>
          <p:cNvPicPr>
            <a:picLocks noChangeAspect="1"/>
          </p:cNvPicPr>
          <p:nvPr/>
        </p:nvPicPr>
        <p:blipFill rotWithShape="1">
          <a:blip r:embed="rId2"/>
          <a:srcRect l="7921" r="18796" b="-1"/>
          <a:stretch/>
        </p:blipFill>
        <p:spPr>
          <a:xfrm>
            <a:off x="246622" y="538822"/>
            <a:ext cx="554645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25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7BE759A5-1A0B-B826-CB58-F106BCFA2918}"/>
              </a:ext>
            </a:extLst>
          </p:cNvPr>
          <p:cNvSpPr>
            <a:spLocks noGrp="1"/>
          </p:cNvSpPr>
          <p:nvPr>
            <p:ph idx="1"/>
          </p:nvPr>
        </p:nvSpPr>
        <p:spPr>
          <a:xfrm>
            <a:off x="643467" y="713127"/>
            <a:ext cx="10905066" cy="5463836"/>
          </a:xfrm>
        </p:spPr>
        <p:txBody>
          <a:bodyPr>
            <a:normAutofit/>
          </a:bodyPr>
          <a:lstStyle/>
          <a:p>
            <a:r>
              <a:rPr lang="en-US" dirty="0"/>
              <a:t>The 5 returned after buying more oil calling out, “…Open the door for us!”</a:t>
            </a:r>
          </a:p>
          <a:p>
            <a:endParaRPr lang="en-US" dirty="0"/>
          </a:p>
          <a:p>
            <a:r>
              <a:rPr lang="en-US" dirty="0"/>
              <a:t>The Bridegroom responded, “…I don’t know you.”</a:t>
            </a:r>
          </a:p>
          <a:p>
            <a:endParaRPr lang="en-US" dirty="0"/>
          </a:p>
          <a:p>
            <a:r>
              <a:rPr lang="en-US" dirty="0"/>
              <a:t>Jesus concluded by saying, “…Keep watch, because you do not know the day nor the hour.”</a:t>
            </a:r>
          </a:p>
          <a:p>
            <a:endParaRPr lang="en-US" dirty="0"/>
          </a:p>
          <a:p>
            <a:r>
              <a:rPr lang="en-US" dirty="0"/>
              <a:t>The 2</a:t>
            </a:r>
            <a:r>
              <a:rPr lang="en-US" baseline="30000" dirty="0"/>
              <a:t>nd</a:t>
            </a:r>
            <a:r>
              <a:rPr lang="en-US" dirty="0"/>
              <a:t> cup is shared during the marriage feast – remember what Jesus said at the “Last Supper”? Matt 26: 29 “I will not drink of this vine until we are in My Father’s Kingdom.” </a:t>
            </a:r>
          </a:p>
          <a:p>
            <a:endParaRPr lang="en-US"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0579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03AF-9AB6-510A-0289-9D0DBAC35DD4}"/>
              </a:ext>
            </a:extLst>
          </p:cNvPr>
          <p:cNvSpPr>
            <a:spLocks noGrp="1"/>
          </p:cNvSpPr>
          <p:nvPr>
            <p:ph type="title"/>
          </p:nvPr>
        </p:nvSpPr>
        <p:spPr/>
        <p:txBody>
          <a:bodyPr/>
          <a:lstStyle/>
          <a:p>
            <a:pPr algn="l"/>
            <a:r>
              <a:rPr lang="en-US" dirty="0"/>
              <a:t>Remember:</a:t>
            </a:r>
          </a:p>
        </p:txBody>
      </p:sp>
      <p:sp>
        <p:nvSpPr>
          <p:cNvPr id="3" name="Content Placeholder 2">
            <a:extLst>
              <a:ext uri="{FF2B5EF4-FFF2-40B4-BE49-F238E27FC236}">
                <a16:creationId xmlns:a16="http://schemas.microsoft.com/office/drawing/2014/main" id="{C2006885-3D0B-9BE9-23F1-F520F59CEE5A}"/>
              </a:ext>
            </a:extLst>
          </p:cNvPr>
          <p:cNvSpPr>
            <a:spLocks noGrp="1"/>
          </p:cNvSpPr>
          <p:nvPr>
            <p:ph idx="1"/>
          </p:nvPr>
        </p:nvSpPr>
        <p:spPr/>
        <p:txBody>
          <a:bodyPr/>
          <a:lstStyle/>
          <a:p>
            <a:r>
              <a:rPr lang="en-US" u="sng" dirty="0"/>
              <a:t>Mohar</a:t>
            </a:r>
            <a:r>
              <a:rPr lang="en-US" dirty="0"/>
              <a:t> = groom’s family pays for the bride. I Peter 1: 18 &amp; 19 says we are bought with a price…the blood of Jesus.</a:t>
            </a:r>
          </a:p>
          <a:p>
            <a:endParaRPr lang="en-US" dirty="0"/>
          </a:p>
          <a:p>
            <a:r>
              <a:rPr lang="en-US" u="sng" dirty="0"/>
              <a:t>Betrothal period </a:t>
            </a:r>
            <a:r>
              <a:rPr lang="en-US" dirty="0"/>
              <a:t>= the bride remains with her family and the groom goes away to prepare a home for the bride. John 14: 2 &amp; 3</a:t>
            </a:r>
          </a:p>
          <a:p>
            <a:endParaRPr lang="en-US" dirty="0"/>
          </a:p>
          <a:p>
            <a:r>
              <a:rPr lang="en-US" u="sng" dirty="0"/>
              <a:t>The Call</a:t>
            </a:r>
            <a:r>
              <a:rPr lang="en-US" dirty="0"/>
              <a:t> = the groom comes and takes his bride to her home with him.  I Thess. 4: 16 – 18.</a:t>
            </a:r>
          </a:p>
        </p:txBody>
      </p:sp>
      <p:sp>
        <p:nvSpPr>
          <p:cNvPr id="5" name="Slide Number Placeholder 4">
            <a:extLst>
              <a:ext uri="{FF2B5EF4-FFF2-40B4-BE49-F238E27FC236}">
                <a16:creationId xmlns:a16="http://schemas.microsoft.com/office/drawing/2014/main" id="{5C00CBCD-89AD-CC7D-BAE3-0EED236E5409}"/>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257375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D120-C45E-6ED6-01B4-FAE577DE9E9C}"/>
              </a:ext>
            </a:extLst>
          </p:cNvPr>
          <p:cNvSpPr>
            <a:spLocks noGrp="1"/>
          </p:cNvSpPr>
          <p:nvPr>
            <p:ph type="title"/>
          </p:nvPr>
        </p:nvSpPr>
        <p:spPr>
          <a:xfrm>
            <a:off x="838200" y="380999"/>
            <a:ext cx="10515600" cy="787401"/>
          </a:xfrm>
        </p:spPr>
        <p:txBody>
          <a:bodyPr/>
          <a:lstStyle/>
          <a:p>
            <a:pPr algn="l"/>
            <a:r>
              <a:rPr lang="en-US" dirty="0"/>
              <a:t>Now, let’s look at the Oil’s part or role here:</a:t>
            </a:r>
          </a:p>
        </p:txBody>
      </p:sp>
      <p:sp>
        <p:nvSpPr>
          <p:cNvPr id="3" name="Content Placeholder 2">
            <a:extLst>
              <a:ext uri="{FF2B5EF4-FFF2-40B4-BE49-F238E27FC236}">
                <a16:creationId xmlns:a16="http://schemas.microsoft.com/office/drawing/2014/main" id="{38741A8E-AAA6-5686-4897-BD7032A651D7}"/>
              </a:ext>
            </a:extLst>
          </p:cNvPr>
          <p:cNvSpPr>
            <a:spLocks noGrp="1"/>
          </p:cNvSpPr>
          <p:nvPr>
            <p:ph idx="1"/>
          </p:nvPr>
        </p:nvSpPr>
        <p:spPr>
          <a:xfrm>
            <a:off x="545592" y="1448944"/>
            <a:ext cx="11417808" cy="5028057"/>
          </a:xfrm>
        </p:spPr>
        <p:txBody>
          <a:bodyPr/>
          <a:lstStyle/>
          <a:p>
            <a:r>
              <a:rPr lang="en-US" dirty="0"/>
              <a:t>Lamps were symbols of commitment…being willing to be called a friend of the groom</a:t>
            </a:r>
          </a:p>
          <a:p>
            <a:endParaRPr lang="en-US" dirty="0"/>
          </a:p>
          <a:p>
            <a:r>
              <a:rPr lang="en-US" dirty="0"/>
              <a:t>The oil fuels the lamp to burn bright. Feeds the lamp to light up it’s environment.</a:t>
            </a:r>
          </a:p>
          <a:p>
            <a:r>
              <a:rPr lang="en-US" dirty="0"/>
              <a:t>It is the presence of the Holy Spirit in our lives that fuels the honesty and commitment to Christ. </a:t>
            </a:r>
          </a:p>
          <a:p>
            <a:r>
              <a:rPr lang="en-US" dirty="0"/>
              <a:t>Jesus (John 14: 26) said, “…the Holy Spirit Whom the Father will send in My name, will teach you all things and will remind you of everything I have said to you.” (John 14: 23) “Anyone who loves Me, will obey My teachings…”</a:t>
            </a:r>
          </a:p>
        </p:txBody>
      </p:sp>
      <p:sp>
        <p:nvSpPr>
          <p:cNvPr id="4" name="Footer Placeholder 3">
            <a:extLst>
              <a:ext uri="{FF2B5EF4-FFF2-40B4-BE49-F238E27FC236}">
                <a16:creationId xmlns:a16="http://schemas.microsoft.com/office/drawing/2014/main" id="{38922497-46F0-62BF-E36C-AD8153569C8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FE4D0A2-D983-A5B0-5C1D-A9ADB77DC2A9}"/>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321320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9F9CA-B233-C011-20FC-510534B70DAB}"/>
              </a:ext>
            </a:extLst>
          </p:cNvPr>
          <p:cNvSpPr>
            <a:spLocks noGrp="1"/>
          </p:cNvSpPr>
          <p:nvPr>
            <p:ph idx="1"/>
          </p:nvPr>
        </p:nvSpPr>
        <p:spPr>
          <a:xfrm>
            <a:off x="838200" y="952500"/>
            <a:ext cx="10515600" cy="4953000"/>
          </a:xfrm>
        </p:spPr>
        <p:txBody>
          <a:bodyPr/>
          <a:lstStyle/>
          <a:p>
            <a:r>
              <a:rPr lang="en-US" dirty="0"/>
              <a:t>Matthew 25: 12 gives us a picture of what Jesus said in Matt 7: 21, “Not everyone who says, ‘Lord, Lord’, will enter the Kingdom of Heaven, but only those who do the will of My Father Who is in Heaven.”</a:t>
            </a:r>
          </a:p>
          <a:p>
            <a:endParaRPr lang="en-US" dirty="0"/>
          </a:p>
          <a:p>
            <a:r>
              <a:rPr lang="en-US" dirty="0"/>
              <a:t>Many carry a lamp – call themselves Christians, go to church that will not enter heaven…</a:t>
            </a:r>
          </a:p>
          <a:p>
            <a:endParaRPr lang="en-US" dirty="0"/>
          </a:p>
          <a:p>
            <a:r>
              <a:rPr lang="en-US" dirty="0"/>
              <a:t>The oil represents an intimate relationship with Jesus…the Holy Spirit within our heart fueling our obedience and love for Christ. Growing in the fruit of the Spirit (Gal 5)… growing more and more like Christ…</a:t>
            </a:r>
          </a:p>
        </p:txBody>
      </p:sp>
      <p:sp>
        <p:nvSpPr>
          <p:cNvPr id="5" name="Slide Number Placeholder 4">
            <a:extLst>
              <a:ext uri="{FF2B5EF4-FFF2-40B4-BE49-F238E27FC236}">
                <a16:creationId xmlns:a16="http://schemas.microsoft.com/office/drawing/2014/main" id="{BF9B84B3-5156-1357-AAEF-7B8DBFAFBCED}"/>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82623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F75F-6716-A146-0C97-CFF7AAC6F2DD}"/>
              </a:ext>
            </a:extLst>
          </p:cNvPr>
          <p:cNvSpPr>
            <a:spLocks noGrp="1"/>
          </p:cNvSpPr>
          <p:nvPr>
            <p:ph type="title"/>
          </p:nvPr>
        </p:nvSpPr>
        <p:spPr/>
        <p:txBody>
          <a:bodyPr/>
          <a:lstStyle/>
          <a:p>
            <a:r>
              <a:rPr lang="en-US" dirty="0"/>
              <a:t>How will His call find you?</a:t>
            </a:r>
          </a:p>
        </p:txBody>
      </p:sp>
      <p:sp>
        <p:nvSpPr>
          <p:cNvPr id="3" name="Content Placeholder 2">
            <a:extLst>
              <a:ext uri="{FF2B5EF4-FFF2-40B4-BE49-F238E27FC236}">
                <a16:creationId xmlns:a16="http://schemas.microsoft.com/office/drawing/2014/main" id="{C7838E52-92DC-8173-DD47-EE54DD7DE9CF}"/>
              </a:ext>
            </a:extLst>
          </p:cNvPr>
          <p:cNvSpPr>
            <a:spLocks noGrp="1"/>
          </p:cNvSpPr>
          <p:nvPr>
            <p:ph idx="1"/>
          </p:nvPr>
        </p:nvSpPr>
        <p:spPr/>
        <p:txBody>
          <a:bodyPr/>
          <a:lstStyle/>
          <a:p>
            <a:r>
              <a:rPr lang="en-US" dirty="0"/>
              <a:t>2 Peter 3: 14 …”since you are looking forward to this (His return), make every effort to be found spotless, blameless and at peace with Him</a:t>
            </a:r>
          </a:p>
          <a:p>
            <a:endParaRPr lang="en-US" dirty="0"/>
          </a:p>
          <a:p>
            <a:r>
              <a:rPr lang="en-US" dirty="0"/>
              <a:t>V17 …”since you have been forewarned, be on your guard so that you may not be carried away by error of the lawless and fall …</a:t>
            </a:r>
          </a:p>
          <a:p>
            <a:endParaRPr lang="en-US" dirty="0"/>
          </a:p>
          <a:p>
            <a:r>
              <a:rPr lang="en-US" dirty="0"/>
              <a:t>V18 …”But grow in the grace and knowledge of our Lord and Savior Jesus Christ.”</a:t>
            </a:r>
          </a:p>
        </p:txBody>
      </p:sp>
      <p:sp>
        <p:nvSpPr>
          <p:cNvPr id="5" name="Slide Number Placeholder 4">
            <a:extLst>
              <a:ext uri="{FF2B5EF4-FFF2-40B4-BE49-F238E27FC236}">
                <a16:creationId xmlns:a16="http://schemas.microsoft.com/office/drawing/2014/main" id="{C6A86269-FF15-C009-E3AA-72ECB5E05B77}"/>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2422856038"/>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3.xml><?xml version="1.0" encoding="utf-8"?>
<ds:datastoreItem xmlns:ds="http://schemas.openxmlformats.org/officeDocument/2006/customXml" ds:itemID="{57F5C475-47AD-432E-9A10-9421DF1AA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TM56410444</Template>
  <TotalTime>0</TotalTime>
  <Words>708</Words>
  <Application>Microsoft Macintosh PowerPoint</Application>
  <PresentationFormat>Widescreen</PresentationFormat>
  <Paragraphs>52</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Baskerville</vt:lpstr>
      <vt:lpstr>Baskerville Old Face</vt:lpstr>
      <vt:lpstr>Calibri</vt:lpstr>
      <vt:lpstr>Gill Sans Light</vt:lpstr>
      <vt:lpstr>Gill Sans Nova</vt:lpstr>
      <vt:lpstr>Gill Sans Nova Light</vt:lpstr>
      <vt:lpstr>Office Theme</vt:lpstr>
      <vt:lpstr>The 10 Virgins</vt:lpstr>
      <vt:lpstr>The Return of the Messiah</vt:lpstr>
      <vt:lpstr>Introduction – Matt 25: 1-13</vt:lpstr>
      <vt:lpstr>Groom’s father pays a “mohar”   The Agreement = Ketubah – the first of two classes of wine  The Betrothal (erusin) = legal engagement – the bride remains at her father’s home for up to 1 year while the groom prepares a home.  The Nissuin (lifted up) = the Wedding  10 Virgins = close female friends of the groom. Virgins = purity &amp; 10 = complete  The Call = a shofar is sounded and the call “the Bridegroom comes” is shouted  </vt:lpstr>
      <vt:lpstr>PowerPoint Presentation</vt:lpstr>
      <vt:lpstr>Remember:</vt:lpstr>
      <vt:lpstr>Now, let’s look at the Oil’s part or role here:</vt:lpstr>
      <vt:lpstr>PowerPoint Presentation</vt:lpstr>
      <vt:lpstr>How will His call find you?</vt:lpstr>
      <vt:lpstr>Communion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2022-07-27T06:38:31Z</dcterms:created>
  <dcterms:modified xsi:type="dcterms:W3CDTF">2023-03-04T20:33:01Z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