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5574"/>
  </p:normalViewPr>
  <p:slideViewPr>
    <p:cSldViewPr snapToGrid="0">
      <p:cViewPr varScale="1">
        <p:scale>
          <a:sx n="105" d="100"/>
          <a:sy n="105"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a:t>3/10/23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3/10/23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3/10/23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3/10/23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a:pPr/>
              <a:t>3/10/23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3/10/23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3/10/23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3/10/23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a:pPr/>
              <a:t>3/10/23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3/10/23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3/10/23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3/10/23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3/10/23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3/10/23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3/10/23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3/10/23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3/10/23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a:pPr/>
              <a:t>3/10/23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0D371-21FF-CBE7-DD2D-BDA8B2E9C2F1}"/>
              </a:ext>
            </a:extLst>
          </p:cNvPr>
          <p:cNvSpPr>
            <a:spLocks noGrp="1"/>
          </p:cNvSpPr>
          <p:nvPr>
            <p:ph type="ctrTitle"/>
          </p:nvPr>
        </p:nvSpPr>
        <p:spPr>
          <a:xfrm>
            <a:off x="1371600" y="2022861"/>
            <a:ext cx="9448800" cy="1825096"/>
          </a:xfrm>
        </p:spPr>
        <p:txBody>
          <a:bodyPr/>
          <a:lstStyle/>
          <a:p>
            <a:r>
              <a:rPr lang="en-US" dirty="0"/>
              <a:t>The holy spirit as fire</a:t>
            </a:r>
          </a:p>
        </p:txBody>
      </p:sp>
    </p:spTree>
    <p:extLst>
      <p:ext uri="{BB962C8B-B14F-4D97-AF65-F5344CB8AC3E}">
        <p14:creationId xmlns:p14="http://schemas.microsoft.com/office/powerpoint/2010/main" val="337458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E8F6A0-784D-1F3A-CDAC-6EC1C2D01679}"/>
              </a:ext>
            </a:extLst>
          </p:cNvPr>
          <p:cNvSpPr>
            <a:spLocks noGrp="1"/>
          </p:cNvSpPr>
          <p:nvPr>
            <p:ph idx="1"/>
          </p:nvPr>
        </p:nvSpPr>
        <p:spPr>
          <a:xfrm>
            <a:off x="685800" y="1280161"/>
            <a:ext cx="10820400" cy="5340096"/>
          </a:xfrm>
        </p:spPr>
        <p:txBody>
          <a:bodyPr>
            <a:normAutofit/>
          </a:bodyPr>
          <a:lstStyle/>
          <a:p>
            <a:r>
              <a:rPr lang="en-US" sz="3200" dirty="0"/>
              <a:t>Witnesses that Christ lives within us, the Holy Spirit empowers the believer to live holy and pure lives…</a:t>
            </a:r>
          </a:p>
          <a:p>
            <a:endParaRPr lang="en-US" sz="3200" dirty="0"/>
          </a:p>
          <a:p>
            <a:r>
              <a:rPr lang="en-US" sz="3200" dirty="0"/>
              <a:t>Gal 5: 19 – 22, “…sexual immorality, impurity, …dissension, hatred, fits of rage, discord, self-ambition, envy, etc. those who live like this will not inherit the Kingdom of God.</a:t>
            </a:r>
            <a:endParaRPr lang="en-US" sz="3000" dirty="0"/>
          </a:p>
          <a:p>
            <a:r>
              <a:rPr lang="en-US" sz="3000" dirty="0"/>
              <a:t>But the fruit of the Spirit is love, joy, peace, patience, kindness, goodness, faithfulness, gentleness and self-control…”</a:t>
            </a:r>
            <a:endParaRPr lang="en-US" sz="3200" dirty="0"/>
          </a:p>
        </p:txBody>
      </p:sp>
    </p:spTree>
    <p:extLst>
      <p:ext uri="{BB962C8B-B14F-4D97-AF65-F5344CB8AC3E}">
        <p14:creationId xmlns:p14="http://schemas.microsoft.com/office/powerpoint/2010/main" val="2628466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FD580F5-E7BF-4C1D-BEFD-4A4601EBA8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4" name="Title 3">
            <a:extLst>
              <a:ext uri="{FF2B5EF4-FFF2-40B4-BE49-F238E27FC236}">
                <a16:creationId xmlns:a16="http://schemas.microsoft.com/office/drawing/2014/main" id="{100E2A8F-91B1-A49D-1180-D41301F42312}"/>
              </a:ext>
            </a:extLst>
          </p:cNvPr>
          <p:cNvSpPr>
            <a:spLocks noGrp="1"/>
          </p:cNvSpPr>
          <p:nvPr>
            <p:ph type="title"/>
          </p:nvPr>
        </p:nvSpPr>
        <p:spPr>
          <a:xfrm>
            <a:off x="2895600" y="764373"/>
            <a:ext cx="8610600" cy="1293028"/>
          </a:xfrm>
        </p:spPr>
        <p:txBody>
          <a:bodyPr vert="horz" lIns="91440" tIns="45720" rIns="91440" bIns="45720" rtlCol="0" anchor="ctr">
            <a:normAutofit/>
          </a:bodyPr>
          <a:lstStyle/>
          <a:p>
            <a:r>
              <a:rPr lang="en-US" dirty="0"/>
              <a:t>Hence the Holy Spirit – as fire will…</a:t>
            </a:r>
          </a:p>
        </p:txBody>
      </p:sp>
      <p:sp>
        <p:nvSpPr>
          <p:cNvPr id="6" name="Content Placeholder 5">
            <a:extLst>
              <a:ext uri="{FF2B5EF4-FFF2-40B4-BE49-F238E27FC236}">
                <a16:creationId xmlns:a16="http://schemas.microsoft.com/office/drawing/2014/main" id="{DD77636B-0692-8162-AE69-C5710FD8BACC}"/>
              </a:ext>
            </a:extLst>
          </p:cNvPr>
          <p:cNvSpPr>
            <a:spLocks noGrp="1"/>
          </p:cNvSpPr>
          <p:nvPr>
            <p:ph sz="half" idx="2"/>
          </p:nvPr>
        </p:nvSpPr>
        <p:spPr>
          <a:xfrm>
            <a:off x="677333" y="2194560"/>
            <a:ext cx="5816600" cy="4024125"/>
          </a:xfrm>
        </p:spPr>
        <p:txBody>
          <a:bodyPr vert="horz" lIns="91440" tIns="45720" rIns="91440" bIns="45720" rtlCol="0">
            <a:normAutofit fontScale="92500" lnSpcReduction="10000"/>
          </a:bodyPr>
          <a:lstStyle/>
          <a:p>
            <a:r>
              <a:rPr lang="en-US" sz="3600" dirty="0"/>
              <a:t>Prove He is a Holy God</a:t>
            </a:r>
          </a:p>
          <a:p>
            <a:endParaRPr lang="en-US" sz="3600" dirty="0"/>
          </a:p>
          <a:p>
            <a:r>
              <a:rPr lang="en-US" sz="3600" dirty="0"/>
              <a:t>Purify those who follow Him</a:t>
            </a:r>
          </a:p>
          <a:p>
            <a:endParaRPr lang="en-US" sz="3600" dirty="0"/>
          </a:p>
          <a:p>
            <a:r>
              <a:rPr lang="en-US" sz="3600" dirty="0"/>
              <a:t>Pour His Spirit within – enabling us to be victorious</a:t>
            </a:r>
          </a:p>
        </p:txBody>
      </p:sp>
      <p:pic>
        <p:nvPicPr>
          <p:cNvPr id="8" name="Content Placeholder 7" descr="A close up of a fire&#10;&#10;Description automatically generated with low confidence">
            <a:extLst>
              <a:ext uri="{FF2B5EF4-FFF2-40B4-BE49-F238E27FC236}">
                <a16:creationId xmlns:a16="http://schemas.microsoft.com/office/drawing/2014/main" id="{42D0F079-C24B-6036-3564-D896DA268DC0}"/>
              </a:ext>
            </a:extLst>
          </p:cNvPr>
          <p:cNvPicPr>
            <a:picLocks noGrp="1" noChangeAspect="1"/>
          </p:cNvPicPr>
          <p:nvPr>
            <p:ph sz="half" idx="1"/>
          </p:nvPr>
        </p:nvPicPr>
        <p:blipFill rotWithShape="1">
          <a:blip r:embed="rId3"/>
          <a:srcRect l="14180" r="8725"/>
          <a:stretch/>
        </p:blipFill>
        <p:spPr>
          <a:xfrm>
            <a:off x="6985000" y="2501159"/>
            <a:ext cx="4521200" cy="3410926"/>
          </a:xfrm>
          <a:prstGeom prst="rect">
            <a:avLst/>
          </a:prstGeom>
        </p:spPr>
      </p:pic>
    </p:spTree>
    <p:extLst>
      <p:ext uri="{BB962C8B-B14F-4D97-AF65-F5344CB8AC3E}">
        <p14:creationId xmlns:p14="http://schemas.microsoft.com/office/powerpoint/2010/main" val="2879288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3E929-790F-912F-8194-69FD82FBC1B8}"/>
              </a:ext>
            </a:extLst>
          </p:cNvPr>
          <p:cNvSpPr>
            <a:spLocks noGrp="1"/>
          </p:cNvSpPr>
          <p:nvPr>
            <p:ph type="title"/>
          </p:nvPr>
        </p:nvSpPr>
        <p:spPr/>
        <p:txBody>
          <a:bodyPr/>
          <a:lstStyle/>
          <a:p>
            <a:r>
              <a:rPr lang="en-US" dirty="0"/>
              <a:t>Note: 3 observations</a:t>
            </a:r>
          </a:p>
        </p:txBody>
      </p:sp>
      <p:sp>
        <p:nvSpPr>
          <p:cNvPr id="3" name="Content Placeholder 2">
            <a:extLst>
              <a:ext uri="{FF2B5EF4-FFF2-40B4-BE49-F238E27FC236}">
                <a16:creationId xmlns:a16="http://schemas.microsoft.com/office/drawing/2014/main" id="{E6F093A6-1907-03F2-8F34-0FE4C6D6B6C0}"/>
              </a:ext>
            </a:extLst>
          </p:cNvPr>
          <p:cNvSpPr>
            <a:spLocks noGrp="1"/>
          </p:cNvSpPr>
          <p:nvPr>
            <p:ph idx="1"/>
          </p:nvPr>
        </p:nvSpPr>
        <p:spPr>
          <a:xfrm>
            <a:off x="685800" y="2618907"/>
            <a:ext cx="10820400" cy="3474720"/>
          </a:xfrm>
        </p:spPr>
        <p:txBody>
          <a:bodyPr>
            <a:normAutofit/>
          </a:bodyPr>
          <a:lstStyle/>
          <a:p>
            <a:r>
              <a:rPr lang="en-US" sz="3200" dirty="0"/>
              <a:t>Powerful presence proving He Is God</a:t>
            </a:r>
          </a:p>
          <a:p>
            <a:endParaRPr lang="en-US" sz="3200" dirty="0"/>
          </a:p>
          <a:p>
            <a:r>
              <a:rPr lang="en-US" sz="3200" dirty="0"/>
              <a:t>Purifying those who follow Him</a:t>
            </a:r>
          </a:p>
          <a:p>
            <a:endParaRPr lang="en-US" sz="3200" dirty="0"/>
          </a:p>
          <a:p>
            <a:r>
              <a:rPr lang="en-US" sz="3200" dirty="0"/>
              <a:t>Poured into believers to live victorious Christian lives</a:t>
            </a:r>
          </a:p>
        </p:txBody>
      </p:sp>
    </p:spTree>
    <p:extLst>
      <p:ext uri="{BB962C8B-B14F-4D97-AF65-F5344CB8AC3E}">
        <p14:creationId xmlns:p14="http://schemas.microsoft.com/office/powerpoint/2010/main" val="3334049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BDFADFB3-3D44-49A8-AE3B-A87C61607F7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pic>
        <p:nvPicPr>
          <p:cNvPr id="13" name="Picture 12">
            <a:extLst>
              <a:ext uri="{FF2B5EF4-FFF2-40B4-BE49-F238E27FC236}">
                <a16:creationId xmlns:a16="http://schemas.microsoft.com/office/drawing/2014/main" id="{BB912AE0-CAD9-4F8F-A2A2-BDF07D4EDD2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useBgFill="1">
        <p:nvSpPr>
          <p:cNvPr id="15" name="Rectangle 14">
            <a:extLst>
              <a:ext uri="{FF2B5EF4-FFF2-40B4-BE49-F238E27FC236}">
                <a16:creationId xmlns:a16="http://schemas.microsoft.com/office/drawing/2014/main" id="{BD7C2DEF-63C5-495B-BBE5-720E5D12B4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a:extLst>
              <a:ext uri="{FF2B5EF4-FFF2-40B4-BE49-F238E27FC236}">
                <a16:creationId xmlns:a16="http://schemas.microsoft.com/office/drawing/2014/main" id="{FE21E403-0B61-4473-BE57-AB0F163796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1">
            <a:extLst>
              <a:ext uri="{FF2B5EF4-FFF2-40B4-BE49-F238E27FC236}">
                <a16:creationId xmlns:a16="http://schemas.microsoft.com/office/drawing/2014/main" id="{0F320B2E-05B8-4945-3B96-E5638E45B35A}"/>
              </a:ext>
            </a:extLst>
          </p:cNvPr>
          <p:cNvSpPr>
            <a:spLocks noGrp="1"/>
          </p:cNvSpPr>
          <p:nvPr>
            <p:ph type="title"/>
          </p:nvPr>
        </p:nvSpPr>
        <p:spPr>
          <a:xfrm>
            <a:off x="292608" y="643465"/>
            <a:ext cx="6851904" cy="1599863"/>
          </a:xfrm>
          <a:noFill/>
          <a:ln w="19050">
            <a:noFill/>
            <a:prstDash val="dash"/>
          </a:ln>
        </p:spPr>
        <p:txBody>
          <a:bodyPr vert="horz" lIns="91440" tIns="45720" rIns="91440" bIns="45720" rtlCol="0" anchor="b">
            <a:normAutofit/>
          </a:bodyPr>
          <a:lstStyle/>
          <a:p>
            <a:pPr algn="ctr"/>
            <a:r>
              <a:rPr lang="en-US" sz="3200" dirty="0"/>
              <a:t>#1 Powerful presence proving He Is God</a:t>
            </a:r>
            <a:br>
              <a:rPr lang="en-US" sz="4400" dirty="0"/>
            </a:br>
            <a:endParaRPr lang="en-US" sz="4400" dirty="0"/>
          </a:p>
        </p:txBody>
      </p:sp>
      <p:sp>
        <p:nvSpPr>
          <p:cNvPr id="3" name="Content Placeholder 2">
            <a:extLst>
              <a:ext uri="{FF2B5EF4-FFF2-40B4-BE49-F238E27FC236}">
                <a16:creationId xmlns:a16="http://schemas.microsoft.com/office/drawing/2014/main" id="{6AFD7CFA-911A-4FFF-3C34-AEDE4DD9FC5F}"/>
              </a:ext>
            </a:extLst>
          </p:cNvPr>
          <p:cNvSpPr>
            <a:spLocks noGrp="1"/>
          </p:cNvSpPr>
          <p:nvPr>
            <p:ph sz="half" idx="1"/>
          </p:nvPr>
        </p:nvSpPr>
        <p:spPr>
          <a:xfrm>
            <a:off x="636695" y="2084915"/>
            <a:ext cx="6337129" cy="4132121"/>
          </a:xfrm>
          <a:noFill/>
          <a:ln w="19050">
            <a:noFill/>
            <a:prstDash val="dash"/>
          </a:ln>
        </p:spPr>
        <p:txBody>
          <a:bodyPr vert="horz" lIns="91440" tIns="45720" rIns="91440" bIns="45720" rtlCol="0">
            <a:normAutofit/>
          </a:bodyPr>
          <a:lstStyle/>
          <a:p>
            <a:pPr marL="0" indent="0">
              <a:buNone/>
            </a:pPr>
            <a:r>
              <a:rPr lang="en-US" sz="2800" dirty="0"/>
              <a:t>I Kings 18  Elijah and the prophets 		of Baal</a:t>
            </a:r>
          </a:p>
          <a:p>
            <a:pPr marL="0" indent="0">
              <a:buNone/>
            </a:pPr>
            <a:r>
              <a:rPr lang="en-US" sz="2800" dirty="0"/>
              <a:t>Obadiah – Elijah’s long time friend</a:t>
            </a:r>
          </a:p>
          <a:p>
            <a:pPr marL="0" indent="0">
              <a:buNone/>
            </a:pPr>
            <a:r>
              <a:rPr lang="en-US" sz="2800" dirty="0"/>
              <a:t>Ahab – King of Israel (N. 10 Tribes)</a:t>
            </a:r>
          </a:p>
          <a:p>
            <a:pPr marL="0" indent="0">
              <a:buNone/>
            </a:pPr>
            <a:r>
              <a:rPr lang="en-US" sz="2800" dirty="0"/>
              <a:t>Jezebel – Ahab’s wicked wife</a:t>
            </a:r>
          </a:p>
          <a:p>
            <a:pPr marL="0" indent="0">
              <a:buNone/>
            </a:pPr>
            <a:endParaRPr lang="en-US" sz="2800" dirty="0"/>
          </a:p>
          <a:p>
            <a:pPr marL="0" indent="0">
              <a:buNone/>
            </a:pPr>
            <a:r>
              <a:rPr lang="en-US" sz="2800" dirty="0"/>
              <a:t>The Challenge: 450 priests of Baal and Elijah </a:t>
            </a:r>
          </a:p>
          <a:p>
            <a:pPr marL="0" indent="0">
              <a:buNone/>
            </a:pPr>
            <a:endParaRPr lang="en-US" sz="2800" dirty="0"/>
          </a:p>
        </p:txBody>
      </p:sp>
      <p:pic>
        <p:nvPicPr>
          <p:cNvPr id="6" name="Content Placeholder 5" descr="A picture containing text, nature, fire&#10;&#10;Description automatically generated">
            <a:extLst>
              <a:ext uri="{FF2B5EF4-FFF2-40B4-BE49-F238E27FC236}">
                <a16:creationId xmlns:a16="http://schemas.microsoft.com/office/drawing/2014/main" id="{122CD441-DA18-D728-DF3D-925A598BBAEB}"/>
              </a:ext>
            </a:extLst>
          </p:cNvPr>
          <p:cNvPicPr>
            <a:picLocks noGrp="1" noChangeAspect="1"/>
          </p:cNvPicPr>
          <p:nvPr>
            <p:ph sz="half" idx="2"/>
          </p:nvPr>
        </p:nvPicPr>
        <p:blipFill>
          <a:blip r:embed="rId4"/>
          <a:stretch>
            <a:fillRect/>
          </a:stretch>
        </p:blipFill>
        <p:spPr>
          <a:xfrm>
            <a:off x="7317911" y="1238636"/>
            <a:ext cx="4324771" cy="4978400"/>
          </a:xfrm>
          <a:prstGeom prst="rect">
            <a:avLst/>
          </a:prstGeom>
        </p:spPr>
      </p:pic>
    </p:spTree>
    <p:extLst>
      <p:ext uri="{BB962C8B-B14F-4D97-AF65-F5344CB8AC3E}">
        <p14:creationId xmlns:p14="http://schemas.microsoft.com/office/powerpoint/2010/main" val="1756752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184FA60-56E6-4C39-B1D1-F8DA36DE1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ontent Placeholder 5">
            <a:extLst>
              <a:ext uri="{FF2B5EF4-FFF2-40B4-BE49-F238E27FC236}">
                <a16:creationId xmlns:a16="http://schemas.microsoft.com/office/drawing/2014/main" id="{FD3ECF29-F593-A745-4EF3-468E4C4439B9}"/>
              </a:ext>
            </a:extLst>
          </p:cNvPr>
          <p:cNvSpPr>
            <a:spLocks noGrp="1"/>
          </p:cNvSpPr>
          <p:nvPr>
            <p:ph idx="1"/>
          </p:nvPr>
        </p:nvSpPr>
        <p:spPr>
          <a:xfrm>
            <a:off x="548640" y="630827"/>
            <a:ext cx="11155680" cy="5566773"/>
          </a:xfrm>
        </p:spPr>
        <p:txBody>
          <a:bodyPr anchor="t">
            <a:normAutofit/>
          </a:bodyPr>
          <a:lstStyle/>
          <a:p>
            <a:r>
              <a:rPr lang="en-US" sz="2800" dirty="0"/>
              <a:t>After Baal’s prophets failed; Elijah’s turn:</a:t>
            </a:r>
          </a:p>
          <a:p>
            <a:r>
              <a:rPr lang="en-US" sz="2800" dirty="0"/>
              <a:t>V36 “Lord, the God of Abraham, Isaac, and Israel and that I am Your servant and have done all these things at Your command…</a:t>
            </a:r>
          </a:p>
          <a:p>
            <a:r>
              <a:rPr lang="en-US" sz="2800" dirty="0"/>
              <a:t>V37 Answer me, so these people will know You, Lord, are God, and that you are turning their hearts back again…</a:t>
            </a:r>
          </a:p>
          <a:p>
            <a:r>
              <a:rPr lang="en-US" sz="2800" dirty="0"/>
              <a:t>V38 Then the fire of the Lord fell and burned up the sacrifice, the wood, the stones, the soil, and also licked up the water in the trench.”</a:t>
            </a:r>
          </a:p>
          <a:p>
            <a:endParaRPr lang="en-US" sz="2800" dirty="0"/>
          </a:p>
          <a:p>
            <a:r>
              <a:rPr lang="en-US" sz="2800" dirty="0"/>
              <a:t>Fire to KNOW that He is God – there is no other – Who is Holy and turns us back to Him</a:t>
            </a:r>
          </a:p>
        </p:txBody>
      </p:sp>
      <p:pic>
        <p:nvPicPr>
          <p:cNvPr id="13" name="Picture 12">
            <a:extLst>
              <a:ext uri="{FF2B5EF4-FFF2-40B4-BE49-F238E27FC236}">
                <a16:creationId xmlns:a16="http://schemas.microsoft.com/office/drawing/2014/main" id="{287356FD-82C7-4E0B-9494-355CAE397DA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alphaModFix amt="75000"/>
            <a:extLst>
              <a:ext uri="{28A0092B-C50C-407E-A947-70E740481C1C}">
                <a14:useLocalDpi xmlns:a14="http://schemas.microsoft.com/office/drawing/2010/main" val="0"/>
              </a:ext>
            </a:extLst>
          </a:blip>
          <a:srcRect r="62946" b="15805"/>
          <a:stretch/>
        </p:blipFill>
        <p:spPr>
          <a:xfrm rot="5400000" flipH="1" flipV="1">
            <a:off x="8887991" y="3553991"/>
            <a:ext cx="4517571" cy="2090448"/>
          </a:xfrm>
          <a:prstGeom prst="rect">
            <a:avLst/>
          </a:prstGeom>
          <a:noFill/>
        </p:spPr>
      </p:pic>
    </p:spTree>
    <p:extLst>
      <p:ext uri="{BB962C8B-B14F-4D97-AF65-F5344CB8AC3E}">
        <p14:creationId xmlns:p14="http://schemas.microsoft.com/office/powerpoint/2010/main" val="4265991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216FDB-D37A-CE56-6448-C94466254658}"/>
              </a:ext>
            </a:extLst>
          </p:cNvPr>
          <p:cNvSpPr>
            <a:spLocks noGrp="1"/>
          </p:cNvSpPr>
          <p:nvPr>
            <p:ph idx="1"/>
          </p:nvPr>
        </p:nvSpPr>
        <p:spPr>
          <a:xfrm>
            <a:off x="685800" y="1212339"/>
            <a:ext cx="10820400" cy="5645661"/>
          </a:xfrm>
        </p:spPr>
        <p:txBody>
          <a:bodyPr>
            <a:normAutofit lnSpcReduction="10000"/>
          </a:bodyPr>
          <a:lstStyle/>
          <a:p>
            <a:r>
              <a:rPr lang="en-US" sz="3600" dirty="0"/>
              <a:t>Beware of “strange fire” - Lev. 10: 1-7</a:t>
            </a:r>
          </a:p>
          <a:p>
            <a:r>
              <a:rPr lang="en-US" sz="3600" dirty="0"/>
              <a:t>Aaron’s two sons (2 of 5 just anointed priests), Nadab and Abihu</a:t>
            </a:r>
          </a:p>
          <a:p>
            <a:r>
              <a:rPr lang="en-US" sz="3600" dirty="0"/>
              <a:t>Took their own censers – not the sacred ones</a:t>
            </a:r>
          </a:p>
          <a:p>
            <a:r>
              <a:rPr lang="en-US" sz="3600" dirty="0"/>
              <a:t>Offered it together – only supposed to be One priest </a:t>
            </a:r>
          </a:p>
          <a:p>
            <a:r>
              <a:rPr lang="en-US" sz="3600" dirty="0"/>
              <a:t>Brought their own fire instead of using the altar fire</a:t>
            </a:r>
          </a:p>
          <a:p>
            <a:r>
              <a:rPr lang="en-US" sz="3600" dirty="0"/>
              <a:t>One Hebrew translation said they were drunk and arrogant</a:t>
            </a:r>
          </a:p>
        </p:txBody>
      </p:sp>
    </p:spTree>
    <p:extLst>
      <p:ext uri="{BB962C8B-B14F-4D97-AF65-F5344CB8AC3E}">
        <p14:creationId xmlns:p14="http://schemas.microsoft.com/office/powerpoint/2010/main" val="786477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close-up of a plant&#10;&#10;Description automatically generated with low confidence">
            <a:extLst>
              <a:ext uri="{FF2B5EF4-FFF2-40B4-BE49-F238E27FC236}">
                <a16:creationId xmlns:a16="http://schemas.microsoft.com/office/drawing/2014/main" id="{FB32E391-BF23-2A3F-D759-5C198F08C812}"/>
              </a:ext>
            </a:extLst>
          </p:cNvPr>
          <p:cNvPicPr>
            <a:picLocks noChangeAspect="1"/>
          </p:cNvPicPr>
          <p:nvPr/>
        </p:nvPicPr>
        <p:blipFill rotWithShape="1">
          <a:blip r:embed="rId2"/>
          <a:srcRect l="11642" r="14129" b="-1"/>
          <a:stretch/>
        </p:blipFill>
        <p:spPr>
          <a:xfrm>
            <a:off x="271272" y="890016"/>
            <a:ext cx="4521200" cy="5462016"/>
          </a:xfrm>
          <a:prstGeom prst="rect">
            <a:avLst/>
          </a:prstGeom>
        </p:spPr>
      </p:pic>
      <p:sp>
        <p:nvSpPr>
          <p:cNvPr id="3" name="Content Placeholder 2">
            <a:extLst>
              <a:ext uri="{FF2B5EF4-FFF2-40B4-BE49-F238E27FC236}">
                <a16:creationId xmlns:a16="http://schemas.microsoft.com/office/drawing/2014/main" id="{4F8810E7-1925-1A70-87F5-F9E7E7C324C5}"/>
              </a:ext>
            </a:extLst>
          </p:cNvPr>
          <p:cNvSpPr>
            <a:spLocks noGrp="1"/>
          </p:cNvSpPr>
          <p:nvPr>
            <p:ph idx="1"/>
          </p:nvPr>
        </p:nvSpPr>
        <p:spPr>
          <a:xfrm>
            <a:off x="5266944" y="1102611"/>
            <a:ext cx="6498336" cy="5755389"/>
          </a:xfrm>
        </p:spPr>
        <p:txBody>
          <a:bodyPr>
            <a:normAutofit lnSpcReduction="10000"/>
          </a:bodyPr>
          <a:lstStyle/>
          <a:p>
            <a:r>
              <a:rPr lang="en-US" sz="2800" dirty="0"/>
              <a:t>Fire from heaven struck them dead</a:t>
            </a:r>
          </a:p>
          <a:p>
            <a:r>
              <a:rPr lang="en-US" sz="2800" dirty="0"/>
              <a:t>The Lord told Moses to have Aaron and his sons stay in the Tent of Meetings, do not mourn for Nadab and Abihu’s death…they defiled the holiness of God… stay silent… but let the people mourn and bury the two dead</a:t>
            </a:r>
          </a:p>
          <a:p>
            <a:endParaRPr lang="en-US" sz="2800" dirty="0"/>
          </a:p>
          <a:p>
            <a:r>
              <a:rPr lang="en-US" sz="2800" dirty="0"/>
              <a:t>God is a holy God Who does not accept self-centered appearances of worship … keep the sacred holy… do not let the sacred become profane (unholy)</a:t>
            </a:r>
          </a:p>
        </p:txBody>
      </p:sp>
    </p:spTree>
    <p:extLst>
      <p:ext uri="{BB962C8B-B14F-4D97-AF65-F5344CB8AC3E}">
        <p14:creationId xmlns:p14="http://schemas.microsoft.com/office/powerpoint/2010/main" val="240810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2849D-BF87-5DCB-5552-DA2B2C13ADBB}"/>
              </a:ext>
            </a:extLst>
          </p:cNvPr>
          <p:cNvSpPr>
            <a:spLocks noGrp="1"/>
          </p:cNvSpPr>
          <p:nvPr>
            <p:ph type="title"/>
          </p:nvPr>
        </p:nvSpPr>
        <p:spPr>
          <a:xfrm>
            <a:off x="2895600" y="764373"/>
            <a:ext cx="8610600" cy="1293028"/>
          </a:xfrm>
        </p:spPr>
        <p:txBody>
          <a:bodyPr>
            <a:normAutofit/>
          </a:bodyPr>
          <a:lstStyle/>
          <a:p>
            <a:r>
              <a:rPr lang="en-US" sz="3400" dirty="0"/>
              <a:t>#2. Purifying those who follow Him</a:t>
            </a:r>
            <a:br>
              <a:rPr lang="en-US" sz="3400" dirty="0"/>
            </a:br>
            <a:endParaRPr lang="en-US" sz="3400" dirty="0"/>
          </a:p>
        </p:txBody>
      </p:sp>
      <p:sp>
        <p:nvSpPr>
          <p:cNvPr id="3" name="Content Placeholder 2">
            <a:extLst>
              <a:ext uri="{FF2B5EF4-FFF2-40B4-BE49-F238E27FC236}">
                <a16:creationId xmlns:a16="http://schemas.microsoft.com/office/drawing/2014/main" id="{F24D2367-7217-4FA9-9283-0C53B1B43322}"/>
              </a:ext>
            </a:extLst>
          </p:cNvPr>
          <p:cNvSpPr>
            <a:spLocks noGrp="1"/>
          </p:cNvSpPr>
          <p:nvPr>
            <p:ph idx="1"/>
          </p:nvPr>
        </p:nvSpPr>
        <p:spPr>
          <a:xfrm>
            <a:off x="677332" y="1767840"/>
            <a:ext cx="6796363" cy="4450845"/>
          </a:xfrm>
        </p:spPr>
        <p:txBody>
          <a:bodyPr>
            <a:normAutofit/>
          </a:bodyPr>
          <a:lstStyle/>
          <a:p>
            <a:r>
              <a:rPr lang="en-US" sz="2800" dirty="0"/>
              <a:t>Psalms 66: 10, “For You, O God, have tested us; You have refined us like silver.”</a:t>
            </a:r>
          </a:p>
          <a:p>
            <a:endParaRPr lang="en-US" sz="2800" dirty="0"/>
          </a:p>
          <a:p>
            <a:r>
              <a:rPr lang="en-US" sz="2800" dirty="0"/>
              <a:t>Hebrews 12: 7, “He is testing you as His sons…”</a:t>
            </a:r>
          </a:p>
          <a:p>
            <a:endParaRPr lang="en-US" sz="2800" dirty="0"/>
          </a:p>
          <a:p>
            <a:r>
              <a:rPr lang="en-US" sz="2800" dirty="0"/>
              <a:t>James 1: 3, “You know that the testing of your faith produces perseverance…”</a:t>
            </a:r>
          </a:p>
        </p:txBody>
      </p:sp>
      <p:pic>
        <p:nvPicPr>
          <p:cNvPr id="5" name="Picture 4" descr="A close-up of a flame&#10;&#10;Description automatically generated with medium confidence">
            <a:extLst>
              <a:ext uri="{FF2B5EF4-FFF2-40B4-BE49-F238E27FC236}">
                <a16:creationId xmlns:a16="http://schemas.microsoft.com/office/drawing/2014/main" id="{CDE77E74-AB87-CDDB-2F0E-14B3AC0BEF7F}"/>
              </a:ext>
            </a:extLst>
          </p:cNvPr>
          <p:cNvPicPr>
            <a:picLocks noChangeAspect="1"/>
          </p:cNvPicPr>
          <p:nvPr/>
        </p:nvPicPr>
        <p:blipFill rotWithShape="1">
          <a:blip r:embed="rId2"/>
          <a:srcRect l="3250" r="17220"/>
          <a:stretch/>
        </p:blipFill>
        <p:spPr>
          <a:xfrm>
            <a:off x="7975599" y="1659467"/>
            <a:ext cx="4055533" cy="4559218"/>
          </a:xfrm>
          <a:prstGeom prst="rect">
            <a:avLst/>
          </a:prstGeom>
        </p:spPr>
      </p:pic>
    </p:spTree>
    <p:extLst>
      <p:ext uri="{BB962C8B-B14F-4D97-AF65-F5344CB8AC3E}">
        <p14:creationId xmlns:p14="http://schemas.microsoft.com/office/powerpoint/2010/main" val="131242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4266-A784-1FBF-AF65-4D232251A21A}"/>
              </a:ext>
            </a:extLst>
          </p:cNvPr>
          <p:cNvSpPr>
            <a:spLocks noGrp="1"/>
          </p:cNvSpPr>
          <p:nvPr>
            <p:ph type="title"/>
          </p:nvPr>
        </p:nvSpPr>
        <p:spPr>
          <a:xfrm>
            <a:off x="619760" y="764373"/>
            <a:ext cx="6832600" cy="1293028"/>
          </a:xfrm>
        </p:spPr>
        <p:txBody>
          <a:bodyPr>
            <a:normAutofit/>
          </a:bodyPr>
          <a:lstStyle/>
          <a:p>
            <a:r>
              <a:rPr lang="en-US" dirty="0"/>
              <a:t>And Bless the Lord…</a:t>
            </a:r>
          </a:p>
        </p:txBody>
      </p:sp>
      <p:sp>
        <p:nvSpPr>
          <p:cNvPr id="3" name="Content Placeholder 2">
            <a:extLst>
              <a:ext uri="{FF2B5EF4-FFF2-40B4-BE49-F238E27FC236}">
                <a16:creationId xmlns:a16="http://schemas.microsoft.com/office/drawing/2014/main" id="{20655358-1EBD-B9AF-4EB7-8E7456008D14}"/>
              </a:ext>
            </a:extLst>
          </p:cNvPr>
          <p:cNvSpPr>
            <a:spLocks noGrp="1"/>
          </p:cNvSpPr>
          <p:nvPr>
            <p:ph idx="1"/>
          </p:nvPr>
        </p:nvSpPr>
        <p:spPr>
          <a:xfrm>
            <a:off x="619760" y="1901952"/>
            <a:ext cx="6832600" cy="4316733"/>
          </a:xfrm>
        </p:spPr>
        <p:txBody>
          <a:bodyPr>
            <a:noAutofit/>
          </a:bodyPr>
          <a:lstStyle/>
          <a:p>
            <a:r>
              <a:rPr lang="en-US" sz="2800" dirty="0"/>
              <a:t>I Cor. 10: 13, “No temptation has seized you except what is common to man. And God is faithful; He will NOT let you be tempted beyond what you can bear. He WILL provide a way out so you can endure it.”</a:t>
            </a:r>
          </a:p>
          <a:p>
            <a:endParaRPr lang="en-US" sz="2800" dirty="0"/>
          </a:p>
          <a:p>
            <a:r>
              <a:rPr lang="en-US" sz="2800" dirty="0"/>
              <a:t>Romans 8: 37, “in ALL things we are more than conquerors through Him (Christ Jesus) Who loves us!”</a:t>
            </a:r>
          </a:p>
        </p:txBody>
      </p:sp>
      <p:pic>
        <p:nvPicPr>
          <p:cNvPr id="4" name="Picture 3">
            <a:extLst>
              <a:ext uri="{FF2B5EF4-FFF2-40B4-BE49-F238E27FC236}">
                <a16:creationId xmlns:a16="http://schemas.microsoft.com/office/drawing/2014/main" id="{A20E60A5-7E6B-7A82-924C-2672FD4B0DED}"/>
              </a:ext>
            </a:extLst>
          </p:cNvPr>
          <p:cNvPicPr>
            <a:picLocks noChangeAspect="1"/>
          </p:cNvPicPr>
          <p:nvPr/>
        </p:nvPicPr>
        <p:blipFill rotWithShape="1">
          <a:blip r:embed="rId2"/>
          <a:srcRect l="6780" r="10788" b="-1"/>
          <a:stretch/>
        </p:blipFill>
        <p:spPr>
          <a:xfrm>
            <a:off x="7861238" y="746125"/>
            <a:ext cx="3644962" cy="5472559"/>
          </a:xfrm>
          <a:prstGeom prst="rect">
            <a:avLst/>
          </a:prstGeom>
        </p:spPr>
      </p:pic>
    </p:spTree>
    <p:extLst>
      <p:ext uri="{BB962C8B-B14F-4D97-AF65-F5344CB8AC3E}">
        <p14:creationId xmlns:p14="http://schemas.microsoft.com/office/powerpoint/2010/main" val="1771932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CDBF6-41DB-88CB-1BF7-C8E74DB26874}"/>
              </a:ext>
            </a:extLst>
          </p:cNvPr>
          <p:cNvSpPr>
            <a:spLocks noGrp="1"/>
          </p:cNvSpPr>
          <p:nvPr>
            <p:ph type="title"/>
          </p:nvPr>
        </p:nvSpPr>
        <p:spPr>
          <a:xfrm>
            <a:off x="4673600" y="764373"/>
            <a:ext cx="6832600" cy="1293028"/>
          </a:xfrm>
        </p:spPr>
        <p:txBody>
          <a:bodyPr>
            <a:normAutofit/>
          </a:bodyPr>
          <a:lstStyle/>
          <a:p>
            <a:r>
              <a:rPr lang="en-US" sz="2800" dirty="0"/>
              <a:t>#3  Poured into believers to live victorious Christian lives</a:t>
            </a:r>
            <a:br>
              <a:rPr lang="en-US" sz="2800" dirty="0"/>
            </a:br>
            <a:endParaRPr lang="en-US" sz="2800" dirty="0"/>
          </a:p>
        </p:txBody>
      </p:sp>
      <p:sp>
        <p:nvSpPr>
          <p:cNvPr id="14" name="Rectangle 13">
            <a:extLst>
              <a:ext uri="{FF2B5EF4-FFF2-40B4-BE49-F238E27FC236}">
                <a16:creationId xmlns:a16="http://schemas.microsoft.com/office/drawing/2014/main" id="{21495152-D769-451A-92DB-5A3DE73FC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6478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Content Placeholder 4" descr="A picture containing colorful, painted&#10;&#10;Description automatically generated">
            <a:extLst>
              <a:ext uri="{FF2B5EF4-FFF2-40B4-BE49-F238E27FC236}">
                <a16:creationId xmlns:a16="http://schemas.microsoft.com/office/drawing/2014/main" id="{CC7A4076-2FFA-57B8-4685-322562C1BA8D}"/>
              </a:ext>
            </a:extLst>
          </p:cNvPr>
          <p:cNvPicPr>
            <a:picLocks noChangeAspect="1"/>
          </p:cNvPicPr>
          <p:nvPr/>
        </p:nvPicPr>
        <p:blipFill rotWithShape="1">
          <a:blip r:embed="rId2"/>
          <a:srcRect r="868" b="-2"/>
          <a:stretch/>
        </p:blipFill>
        <p:spPr>
          <a:xfrm>
            <a:off x="1" y="-2"/>
            <a:ext cx="4169661" cy="4206240"/>
          </a:xfrm>
          <a:prstGeom prst="rect">
            <a:avLst/>
          </a:prstGeom>
        </p:spPr>
      </p:pic>
      <p:pic>
        <p:nvPicPr>
          <p:cNvPr id="7" name="Picture 6" descr="A picture containing fire, nature&#10;&#10;Description automatically generated">
            <a:extLst>
              <a:ext uri="{FF2B5EF4-FFF2-40B4-BE49-F238E27FC236}">
                <a16:creationId xmlns:a16="http://schemas.microsoft.com/office/drawing/2014/main" id="{D28C30FC-1EC4-4E1B-C6C7-7B198F476AD2}"/>
              </a:ext>
            </a:extLst>
          </p:cNvPr>
          <p:cNvPicPr>
            <a:picLocks noChangeAspect="1"/>
          </p:cNvPicPr>
          <p:nvPr/>
        </p:nvPicPr>
        <p:blipFill rotWithShape="1">
          <a:blip r:embed="rId3"/>
          <a:srcRect r="-3" b="4429"/>
          <a:stretch/>
        </p:blipFill>
        <p:spPr>
          <a:xfrm>
            <a:off x="-1" y="4206239"/>
            <a:ext cx="4169662" cy="2651761"/>
          </a:xfrm>
          <a:prstGeom prst="rect">
            <a:avLst/>
          </a:prstGeom>
        </p:spPr>
      </p:pic>
      <p:sp>
        <p:nvSpPr>
          <p:cNvPr id="9" name="Content Placeholder 8">
            <a:extLst>
              <a:ext uri="{FF2B5EF4-FFF2-40B4-BE49-F238E27FC236}">
                <a16:creationId xmlns:a16="http://schemas.microsoft.com/office/drawing/2014/main" id="{3BE8B1F4-40B1-F05D-A5E8-E6614BF3EC28}"/>
              </a:ext>
            </a:extLst>
          </p:cNvPr>
          <p:cNvSpPr>
            <a:spLocks noGrp="1"/>
          </p:cNvSpPr>
          <p:nvPr>
            <p:ph idx="1"/>
          </p:nvPr>
        </p:nvSpPr>
        <p:spPr>
          <a:xfrm>
            <a:off x="4673600" y="2194560"/>
            <a:ext cx="6832600" cy="4024125"/>
          </a:xfrm>
        </p:spPr>
        <p:txBody>
          <a:bodyPr>
            <a:normAutofit/>
          </a:bodyPr>
          <a:lstStyle/>
          <a:p>
            <a:r>
              <a:rPr lang="en-US" sz="2800" dirty="0"/>
              <a:t>Acts 1: 8, “You will receive power when the Holy Spirit comes on you; and you will BE My witnesses.”</a:t>
            </a:r>
          </a:p>
          <a:p>
            <a:endParaRPr lang="en-US" sz="2800" dirty="0"/>
          </a:p>
          <a:p>
            <a:r>
              <a:rPr lang="en-US" sz="2800" dirty="0"/>
              <a:t>Acts 2 – the Day of Pentecost – the birth of the Church… the Holy Spirit now dwells within believers – not only comes upon (OT)…</a:t>
            </a:r>
          </a:p>
        </p:txBody>
      </p:sp>
    </p:spTree>
    <p:extLst>
      <p:ext uri="{BB962C8B-B14F-4D97-AF65-F5344CB8AC3E}">
        <p14:creationId xmlns:p14="http://schemas.microsoft.com/office/powerpoint/2010/main" val="338106717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83</TotalTime>
  <Words>667</Words>
  <Application>Microsoft Macintosh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Century Gothic</vt:lpstr>
      <vt:lpstr>Vapor Trail</vt:lpstr>
      <vt:lpstr>The holy spirit as fire</vt:lpstr>
      <vt:lpstr>Note: 3 observations</vt:lpstr>
      <vt:lpstr>#1 Powerful presence proving He Is God </vt:lpstr>
      <vt:lpstr>PowerPoint Presentation</vt:lpstr>
      <vt:lpstr>PowerPoint Presentation</vt:lpstr>
      <vt:lpstr>PowerPoint Presentation</vt:lpstr>
      <vt:lpstr>#2. Purifying those who follow Him </vt:lpstr>
      <vt:lpstr>And Bless the Lord…</vt:lpstr>
      <vt:lpstr>#3  Poured into believers to live victorious Christian lives </vt:lpstr>
      <vt:lpstr>PowerPoint Presentation</vt:lpstr>
      <vt:lpstr>Hence the Holy Spirit – as fire will…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 as fire</dc:title>
  <dc:creator>JoAnn Smith</dc:creator>
  <cp:lastModifiedBy>JoAnn Smith</cp:lastModifiedBy>
  <cp:revision>2</cp:revision>
  <dcterms:created xsi:type="dcterms:W3CDTF">2023-03-10T20:11:18Z</dcterms:created>
  <dcterms:modified xsi:type="dcterms:W3CDTF">2023-03-10T22:42:59Z</dcterms:modified>
</cp:coreProperties>
</file>