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72" r:id="rId6"/>
    <p:sldId id="273" r:id="rId7"/>
    <p:sldId id="274" r:id="rId8"/>
    <p:sldId id="269" r:id="rId9"/>
    <p:sldId id="271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86" autoAdjust="0"/>
    <p:restoredTop sz="94590" autoAdjust="0"/>
  </p:normalViewPr>
  <p:slideViewPr>
    <p:cSldViewPr snapToGrid="0">
      <p:cViewPr varScale="1">
        <p:scale>
          <a:sx n="94" d="100"/>
          <a:sy n="94" d="100"/>
        </p:scale>
        <p:origin x="216" y="2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154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C026C9-4C52-4B60-A858-A50E4BE56D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60113-35DB-4BB4-9269-631D6FEB5E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10D272-305C-421E-A9EF-95D63D599B42}" type="datetimeFigureOut">
              <a:rPr lang="en-US" smtClean="0"/>
              <a:t>3/27/23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0E5BB-A291-4B94-8433-B9D3F16854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57D678-038E-42A6-961E-EAB034DB47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E7DFA-63CC-4ED7-B30E-ACF88B4B89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091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16E63-7886-43BC-8DD4-4F14C3DD7360}" type="datetimeFigureOut">
              <a:rPr lang="en-US" smtClean="0"/>
              <a:t>3/27/23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8C5307-140F-447F-BCBA-BB92E3A290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54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4FD2957-8595-499F-896A-E9A0888D0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44A184-010C-483F-8B5A-3D1E7E6EF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81153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82A2E2-E6DD-4321-B03A-F6C071C1B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4" y="753034"/>
            <a:ext cx="6815446" cy="3887390"/>
          </a:xfrm>
        </p:spPr>
        <p:txBody>
          <a:bodyPr anchor="t">
            <a:normAutofit/>
          </a:bodyPr>
          <a:lstStyle>
            <a:lvl1pPr>
              <a:defRPr sz="8500" spc="-20" baseline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21B6D9B-E3FB-48D2-A477-5B73E22166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437555" cy="1303176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38823550-6B12-4BFD-9C91-668B623E35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113533" y="0"/>
            <a:ext cx="4082983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37062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6F922A0-5527-4314-A2EA-E5CF34EF94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96EC4CB6-956E-48EB-86AC-B40D89D742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0759" y="194783"/>
            <a:ext cx="10022841" cy="760892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3FA4250-BD33-40AE-934A-A473029C5CA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46112" y="1560513"/>
            <a:ext cx="10899776" cy="43418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71E7CA1-3FAA-4961-8BAC-93AB2EF65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20CC547-8B7E-4C4B-9B2A-04BD498A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4245B-9DC4-457D-AB68-8E3BBB852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090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5F516FD-E4AF-4BA2-902A-DA4674655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F0F480-E13D-4322-ADF4-56769DC5AF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49680" y="190500"/>
            <a:ext cx="10036292" cy="773776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7F0BA818-CA3B-46FD-9A79-7BDC1D9CA7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09243" y="1764139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4EAD007E-B9BB-4C9F-BDC8-127A77F0F96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209243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30">
            <a:extLst>
              <a:ext uri="{FF2B5EF4-FFF2-40B4-BE49-F238E27FC236}">
                <a16:creationId xmlns:a16="http://schemas.microsoft.com/office/drawing/2014/main" id="{9ECBA1DE-781A-4AA7-86CA-0EBE52A9B4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57467" y="1764031"/>
            <a:ext cx="4756714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53A9CA10-3BBC-41E7-A34E-C6CCFEC8205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7467" y="2374900"/>
            <a:ext cx="4756714" cy="3365500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F3D4E9-1171-434D-AA71-EA27F72E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7A29A0D-15CB-4460-9435-7E7D645346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B6F95C2-7834-44D3-B93B-79D944E1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62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E97352E-C52D-43BE-BCE2-2D71FE035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92051A8D-592F-40C1-A65D-E1F17B07C9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79600" y="183988"/>
            <a:ext cx="9406372" cy="803380"/>
          </a:xfrm>
        </p:spPr>
        <p:txBody>
          <a:bodyPr anchor="ctr"/>
          <a:lstStyle>
            <a:lvl1pPr algn="r"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0">
            <a:extLst>
              <a:ext uri="{FF2B5EF4-FFF2-40B4-BE49-F238E27FC236}">
                <a16:creationId xmlns:a16="http://schemas.microsoft.com/office/drawing/2014/main" id="{CF4C4703-C9D4-483C-8E41-17BB7193D01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1300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7393281D-B77A-4BB8-A3E2-49E0F1259DA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11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30">
            <a:extLst>
              <a:ext uri="{FF2B5EF4-FFF2-40B4-BE49-F238E27FC236}">
                <a16:creationId xmlns:a16="http://schemas.microsoft.com/office/drawing/2014/main" id="{6B205DED-723B-48E3-AE9F-556696225C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432317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5" name="Text Placeholder 15">
            <a:extLst>
              <a:ext uri="{FF2B5EF4-FFF2-40B4-BE49-F238E27FC236}">
                <a16:creationId xmlns:a16="http://schemas.microsoft.com/office/drawing/2014/main" id="{77D63D24-8466-44F3-898F-5CBC42C7681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32317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30">
            <a:extLst>
              <a:ext uri="{FF2B5EF4-FFF2-40B4-BE49-F238E27FC236}">
                <a16:creationId xmlns:a16="http://schemas.microsoft.com/office/drawing/2014/main" id="{F600D1D1-B6A8-4A4E-BC6A-897FE089C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25393" y="1764193"/>
            <a:ext cx="3327366" cy="597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205F643-67E9-4E41-A65F-163C816090B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025393" y="2374899"/>
            <a:ext cx="3327366" cy="348557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B0EF04CC-F1B1-495C-BA2F-F28A5D97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Presentation title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7B66A6-EBC5-4A75-B938-7148B7A126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83DD707-C769-4868-9B2F-1BF7ABBC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980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74716EF3-1422-48C0-BC49-14FAC3550F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AAFDE-CB45-46CA-8961-8133FCA5F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0767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209C30D-AB58-482B-B553-F71367094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64" y="776941"/>
            <a:ext cx="3209008" cy="5166659"/>
          </a:xfrm>
        </p:spPr>
        <p:txBody>
          <a:bodyPr anchor="b"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946F5EF-2C45-4A87-A1DD-BD2A6FB91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374904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B1A8891C-A2D4-4238-ABCE-62AB3A912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6700" y="0"/>
            <a:ext cx="4038600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0" name="Picture Placeholder 16">
            <a:extLst>
              <a:ext uri="{FF2B5EF4-FFF2-40B4-BE49-F238E27FC236}">
                <a16:creationId xmlns:a16="http://schemas.microsoft.com/office/drawing/2014/main" id="{7B51DFB6-C977-4551-BE38-57688D7FF0B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15300" y="0"/>
            <a:ext cx="4076701" cy="3429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4" name="Text Placeholder 21">
            <a:extLst>
              <a:ext uri="{FF2B5EF4-FFF2-40B4-BE49-F238E27FC236}">
                <a16:creationId xmlns:a16="http://schemas.microsoft.com/office/drawing/2014/main" id="{DFCFAED4-0A56-424D-BF74-4051B0BDA9A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864100" y="3841750"/>
            <a:ext cx="6599238" cy="2296083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000"/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188F17E-DD3B-4CCC-957F-5A69144884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A0235C7-971D-4E52-B991-EFA44A9AF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44D815C-8BF3-4ECF-A945-A2A7C2983AF9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367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3698AF-A86A-4D69-8272-76C9C1914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9E2DC86-4009-449C-8F4E-779A8C762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045" y="365124"/>
            <a:ext cx="9523655" cy="1501327"/>
          </a:xfrm>
        </p:spPr>
        <p:txBody>
          <a:bodyPr/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671630E1-6506-4E93-BB6A-0604E0D0493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2286000"/>
            <a:ext cx="5067300" cy="4572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1BAB65B-02AF-4992-85D0-8E98AB1BD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FE115BC-4A4C-4385-82D5-106D1FAC3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9887" y="2899186"/>
            <a:ext cx="5610113" cy="3284359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D3EB2B-80EF-4DC6-B2B6-F4B5684439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DC3E33A-8A0A-4767-A4D9-CD895637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6D940D-6D44-4DF9-9322-B4B11F7EDCD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993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46EB31F-C5DF-49FF-8DEA-86AC0C1860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7086599" cy="4533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CAB4C3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CFE912F-46EC-49B0-9C9A-DE9CBDF9F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753035"/>
            <a:ext cx="5945393" cy="2366683"/>
          </a:xfrm>
        </p:spPr>
        <p:txBody>
          <a:bodyPr>
            <a:normAutofit/>
          </a:bodyPr>
          <a:lstStyle>
            <a:lvl1pPr>
              <a:defRPr spc="-20" baseline="0">
                <a:solidFill>
                  <a:schemeClr val="bg1"/>
                </a:solidFill>
              </a:defRPr>
            </a:lvl1pPr>
          </a:lstStyle>
          <a:p>
            <a:endParaRPr lang="en-US" sz="60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9BF32D81-1E24-45B8-A09D-EEAD404D8F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3075868"/>
            <a:ext cx="5945393" cy="1108335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9F9C7900-0694-4FDF-B29C-24016C0B9C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533900"/>
            <a:ext cx="7086598" cy="2324100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Picture Placeholder 12">
            <a:extLst>
              <a:ext uri="{FF2B5EF4-FFF2-40B4-BE49-F238E27FC236}">
                <a16:creationId xmlns:a16="http://schemas.microsoft.com/office/drawing/2014/main" id="{D71BA6F2-2182-4910-8DA6-71E5AB27458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86600" y="0"/>
            <a:ext cx="5105400" cy="45339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Picture Placeholder 15">
            <a:extLst>
              <a:ext uri="{FF2B5EF4-FFF2-40B4-BE49-F238E27FC236}">
                <a16:creationId xmlns:a16="http://schemas.microsoft.com/office/drawing/2014/main" id="{83DCD7D2-7B94-48E9-9DCA-E72E1BCE437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86598" y="4533900"/>
            <a:ext cx="5105402" cy="23241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</p:spTree>
    <p:extLst>
      <p:ext uri="{BB962C8B-B14F-4D97-AF65-F5344CB8AC3E}">
        <p14:creationId xmlns:p14="http://schemas.microsoft.com/office/powerpoint/2010/main" val="15784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4F4DD58-525D-4728-A769-9F38711D5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1F862FE-7A72-432B-9888-FB389D35BD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8" y="875030"/>
            <a:ext cx="2384425" cy="506857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256B58A-EC2F-48AB-BF2D-AB678AF0C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3DA1-34CB-434E-99AF-EA31D28A194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302000" y="876300"/>
            <a:ext cx="8607425" cy="474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B48D9BB-04DF-4542-8DF6-C4C7875380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F22742E1-6009-4FFB-A391-37B987F5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21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83FEABB-56CC-491D-830B-02C0466DA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4F3EF5A-453C-4D68-BA86-2FB1DE61C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787" y="996950"/>
            <a:ext cx="2384425" cy="4946650"/>
          </a:xfrm>
        </p:spPr>
        <p:txBody>
          <a:bodyPr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 to add text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21BA0-41E1-404D-9063-DF281D18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9277" y="6356350"/>
            <a:ext cx="277113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Presentation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1CEA4-8F84-4893-8A45-28DB0AE2068C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422650" y="996950"/>
            <a:ext cx="8367713" cy="454501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C99D2EA6-8453-4240-88D1-460E269D88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DD4984-9B40-488F-B903-2E0419551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3759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2">
            <a:extLst>
              <a:ext uri="{FF2B5EF4-FFF2-40B4-BE49-F238E27FC236}">
                <a16:creationId xmlns:a16="http://schemas.microsoft.com/office/drawing/2014/main" id="{AD3C5B21-C400-4C50-8684-59543CDC43F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2" y="0"/>
            <a:ext cx="12192000" cy="6858000"/>
          </a:xfr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81B040C-8943-4433-BFE9-AFB1F7C9ED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636" y="-2"/>
            <a:ext cx="11014364" cy="4100947"/>
          </a:xfrm>
          <a:gradFill>
            <a:gsLst>
              <a:gs pos="77000">
                <a:srgbClr val="000000">
                  <a:alpha val="30000"/>
                </a:srgbClr>
              </a:gs>
              <a:gs pos="38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2000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rIns="731520">
            <a:normAutofit/>
          </a:bodyPr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algn="r"/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41A6711-44B3-4723-90E5-802B2DBD8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41963" y="4089656"/>
            <a:ext cx="8950035" cy="2796566"/>
          </a:xfrm>
          <a:gradFill>
            <a:gsLst>
              <a:gs pos="77000">
                <a:srgbClr val="000000">
                  <a:alpha val="30000"/>
                </a:srgbClr>
              </a:gs>
              <a:gs pos="33000">
                <a:srgbClr val="000000">
                  <a:alpha val="20000"/>
                </a:srgbClr>
              </a:gs>
              <a:gs pos="0">
                <a:srgbClr val="000000">
                  <a:alpha val="0"/>
                </a:srgbClr>
              </a:gs>
              <a:gs pos="100000">
                <a:srgbClr val="000000">
                  <a:alpha val="30000"/>
                </a:srgbClr>
              </a:gs>
            </a:gsLst>
            <a:lin ang="21594000" scaled="0"/>
          </a:gradFill>
        </p:spPr>
        <p:txBody>
          <a:bodyPr tIns="640080" rIns="731520" anchor="t">
            <a:normAutofit/>
          </a:bodyPr>
          <a:lstStyle>
            <a:lvl1pPr marL="0" indent="0" algn="r">
              <a:buNone/>
              <a:defRPr sz="2800" b="1" baseline="0">
                <a:solidFill>
                  <a:schemeClr val="bg1"/>
                </a:solidFill>
              </a:defRPr>
            </a:lvl1pPr>
          </a:lstStyle>
          <a:p>
            <a:pPr algn="r"/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79A2161-66FE-4C11-AD83-5824307CB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 title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91399727-F37D-4748-90E8-B5B6F5312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20XX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B9DE4FD1-0950-4A6A-8167-F0E9C622D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D6D940D-6D44-4DF9-9322-B4B11F7EDCD0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‹#›</a:t>
            </a:fld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7047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2983" y="194783"/>
            <a:ext cx="9421177" cy="769493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C5A662A-E279-494E-8389-ADC6E870E38D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31863" y="1695450"/>
            <a:ext cx="10328275" cy="43148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199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A42DEE-636F-4A79-B56A-5AF989E1F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1150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75C9195-04C9-4D9A-B613-44A5F5900D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02983" y="194783"/>
            <a:ext cx="9421177" cy="769493"/>
          </a:xfrm>
        </p:spPr>
        <p:txBody>
          <a:bodyPr anchor="ctr"/>
          <a:lstStyle>
            <a:lvl1pPr>
              <a:lnSpc>
                <a:spcPct val="100000"/>
              </a:lnSpc>
              <a:defRPr spc="-2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420B3F9-9DEF-4500-91D7-25F0B5E9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1168" y="6356350"/>
            <a:ext cx="4837176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prstClr val="black"/>
                </a:solidFill>
              </a:rPr>
              <a:t>Presentation title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E504E9-EAD2-4BE5-9736-CED43FF245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013448" y="6355080"/>
            <a:ext cx="4352544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black"/>
                </a:solidFill>
              </a:rPr>
              <a:t>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EB613-AF5E-423F-A78B-94F856BF6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65992" y="6356350"/>
            <a:ext cx="630936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43D59024-D21F-46A9-B65B-C9166E4E30C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46083" y="2339390"/>
            <a:ext cx="2075688" cy="20756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23">
            <a:extLst>
              <a:ext uri="{FF2B5EF4-FFF2-40B4-BE49-F238E27FC236}">
                <a16:creationId xmlns:a16="http://schemas.microsoft.com/office/drawing/2014/main" id="{C929A99D-6C0C-468B-854A-FF1CC91260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720384" y="2339390"/>
            <a:ext cx="2075688" cy="20756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23">
            <a:extLst>
              <a:ext uri="{FF2B5EF4-FFF2-40B4-BE49-F238E27FC236}">
                <a16:creationId xmlns:a16="http://schemas.microsoft.com/office/drawing/2014/main" id="{60F12D74-CCEB-4CE6-A979-072265047F7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94685" y="2339390"/>
            <a:ext cx="2075688" cy="20756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23">
            <a:extLst>
              <a:ext uri="{FF2B5EF4-FFF2-40B4-BE49-F238E27FC236}">
                <a16:creationId xmlns:a16="http://schemas.microsoft.com/office/drawing/2014/main" id="{6A481ED4-1444-4E48-A31E-B2624CF536E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070228" y="2339390"/>
            <a:ext cx="2075688" cy="20756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1FCF4CD5-BF81-4AEB-BE4A-D07274F666E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46083" y="4628543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20" baseline="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68146790-CD56-4671-AD13-89B30FAF556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46083" y="4934031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 spc="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305877BA-4DF5-499D-9288-3956FC9B1BC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720384" y="4628543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20" baseline="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22E6E064-1B6D-455F-98A9-1A851E3FE16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720384" y="4934031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 spc="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Text Placeholder 28">
            <a:extLst>
              <a:ext uri="{FF2B5EF4-FFF2-40B4-BE49-F238E27FC236}">
                <a16:creationId xmlns:a16="http://schemas.microsoft.com/office/drawing/2014/main" id="{76F0A93D-9B44-4CF6-87AF-4B5200AF2C6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94685" y="4628543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20" baseline="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9" name="Text Placeholder 28">
            <a:extLst>
              <a:ext uri="{FF2B5EF4-FFF2-40B4-BE49-F238E27FC236}">
                <a16:creationId xmlns:a16="http://schemas.microsoft.com/office/drawing/2014/main" id="{550B9205-0F01-47B9-9C79-42EB1E22C9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94685" y="4934031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 spc="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Text Placeholder 28">
            <a:extLst>
              <a:ext uri="{FF2B5EF4-FFF2-40B4-BE49-F238E27FC236}">
                <a16:creationId xmlns:a16="http://schemas.microsoft.com/office/drawing/2014/main" id="{8FC1F3E1-C69F-4835-A5CD-929BD175AF1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070228" y="4628543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 spc="20" baseline="0">
                <a:solidFill>
                  <a:schemeClr val="accent5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8">
            <a:extLst>
              <a:ext uri="{FF2B5EF4-FFF2-40B4-BE49-F238E27FC236}">
                <a16:creationId xmlns:a16="http://schemas.microsoft.com/office/drawing/2014/main" id="{457972FF-3484-4C00-A636-0F208F816CB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070228" y="4934031"/>
            <a:ext cx="2075688" cy="347662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0" spc="2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8736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E30A8-0D9C-47BB-8249-8A2EEEFC7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365124"/>
            <a:ext cx="10552176" cy="1499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E93687-61FE-460F-A66F-4DF17994F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9224" y="1984248"/>
            <a:ext cx="10552176" cy="4197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1FFB-7673-4E75-9B5C-5572E2B06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3448" y="6355080"/>
            <a:ext cx="4352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4B9AF-F93C-43E8-8E68-3B700825CE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168" y="6356350"/>
            <a:ext cx="4837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z="1050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739F7-0AE5-4677-8957-9961D67C1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65992" y="6356350"/>
            <a:ext cx="6309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0D4885A8-DDA8-4FCF-AB25-DA8F78EC755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8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86" r:id="rId9"/>
    <p:sldLayoutId id="2147483657" r:id="rId10"/>
    <p:sldLayoutId id="2147483658" r:id="rId11"/>
    <p:sldLayoutId id="2147483659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4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 spc="-2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 spc="-2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 spc="-2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 spc="-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8D150CF-F888-48EA-89E8-311ED5E91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045" y="1244353"/>
            <a:ext cx="6815446" cy="242689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dirty="0"/>
              <a:t>Old and New</a:t>
            </a:r>
            <a:br>
              <a:rPr lang="en-US" sz="6600" dirty="0"/>
            </a:br>
            <a:r>
              <a:rPr lang="en-US" sz="6600" dirty="0"/>
              <a:t> Testament History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6BBE0348-1527-4055-BA8A-E27542227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9045" y="4640424"/>
            <a:ext cx="6815446" cy="1303176"/>
          </a:xfrm>
        </p:spPr>
        <p:txBody>
          <a:bodyPr/>
          <a:lstStyle/>
          <a:p>
            <a:pPr algn="ctr"/>
            <a:r>
              <a:rPr lang="en-US" dirty="0"/>
              <a:t>Wednesday Bible Study – 3/8/2023</a:t>
            </a:r>
          </a:p>
        </p:txBody>
      </p:sp>
      <p:pic>
        <p:nvPicPr>
          <p:cNvPr id="5" name="Picture Placeholder 4" descr="A picture containing mountain, sky, outdoor, nature, sunrise ">
            <a:extLst>
              <a:ext uri="{FF2B5EF4-FFF2-40B4-BE49-F238E27FC236}">
                <a16:creationId xmlns:a16="http://schemas.microsoft.com/office/drawing/2014/main" id="{A33E67C0-6C95-48DB-97CC-8CE8D36C05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13533" y="0"/>
            <a:ext cx="4082983" cy="6858000"/>
          </a:xfrm>
        </p:spPr>
      </p:pic>
    </p:spTree>
    <p:extLst>
      <p:ext uri="{BB962C8B-B14F-4D97-AF65-F5344CB8AC3E}">
        <p14:creationId xmlns:p14="http://schemas.microsoft.com/office/powerpoint/2010/main" val="2720718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8E812-D146-162F-89B5-811068A5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Bible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60AE84-4492-EC58-F691-E8BE4BFF2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A8858-592A-8F4B-4185-20AD52AC775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302000" y="136525"/>
            <a:ext cx="8607425" cy="6219825"/>
          </a:xfrm>
        </p:spPr>
        <p:txBody>
          <a:bodyPr>
            <a:normAutofit/>
          </a:bodyPr>
          <a:lstStyle/>
          <a:p>
            <a:endParaRPr lang="en-US" sz="2800" u="sng" dirty="0"/>
          </a:p>
          <a:p>
            <a:pPr marL="0" indent="0" algn="ctr">
              <a:buNone/>
            </a:pPr>
            <a:r>
              <a:rPr lang="en-US" sz="2800" u="sng" dirty="0"/>
              <a:t>Old Testament (39 books)</a:t>
            </a:r>
          </a:p>
          <a:p>
            <a:r>
              <a:rPr lang="en-US" sz="2800" u="sng" dirty="0"/>
              <a:t>Pentateuch</a:t>
            </a:r>
            <a:r>
              <a:rPr lang="en-US" sz="2800" dirty="0"/>
              <a:t>: Genesis, Exodus, Leviticus, Numbers, and Deuteronomy </a:t>
            </a:r>
          </a:p>
          <a:p>
            <a:r>
              <a:rPr lang="en-US" sz="2800" u="sng" dirty="0"/>
              <a:t>Historical Books</a:t>
            </a:r>
            <a:r>
              <a:rPr lang="en-US" sz="2800" dirty="0"/>
              <a:t>: Joshua, Judges, Ruth, I Samuel, II Samuel, I Kings, II Kings, I Chronicles, II Chronicles, Ezra, Nehemiah, and Esther</a:t>
            </a:r>
          </a:p>
          <a:p>
            <a:r>
              <a:rPr lang="en-US" sz="2800" u="sng" dirty="0"/>
              <a:t>Poetic Literature</a:t>
            </a:r>
            <a:r>
              <a:rPr lang="en-US" sz="2800" dirty="0"/>
              <a:t>: Job, Psalms, Proverbs, Ecclesiastes, and Song of Solomon</a:t>
            </a:r>
          </a:p>
          <a:p>
            <a:r>
              <a:rPr lang="en-US" sz="2800" u="sng" dirty="0"/>
              <a:t>Major Prophets</a:t>
            </a:r>
            <a:r>
              <a:rPr lang="en-US" sz="2800" dirty="0"/>
              <a:t>: Isaiah, Jeremiah, Lamentations, Ezekiel, and Daniel</a:t>
            </a:r>
          </a:p>
          <a:p>
            <a:endParaRPr lang="en-US" sz="2800" dirty="0"/>
          </a:p>
          <a:p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57AA7-955E-2A2D-5C9C-2E4EB101C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004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5192-2290-92F5-B1A3-5BEDA687A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CBF098-7620-2308-DC9F-0582B60A4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9F69E4-B80A-83E5-DC5B-3C5E4EB7EC2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302000" y="431800"/>
            <a:ext cx="8607425" cy="5924550"/>
          </a:xfrm>
        </p:spPr>
        <p:txBody>
          <a:bodyPr>
            <a:normAutofit fontScale="92500"/>
          </a:bodyPr>
          <a:lstStyle/>
          <a:p>
            <a:r>
              <a:rPr lang="en-US" sz="2800" u="sng" dirty="0"/>
              <a:t>Minor Prophets</a:t>
            </a:r>
            <a:r>
              <a:rPr lang="en-US" sz="2800" dirty="0"/>
              <a:t>: Hosea, Joel, Amos, Obadiah, Jonah, Micah, Nahum, Habakkuk, Zephaniah, Haggai, Zechariah, and Malachi</a:t>
            </a:r>
          </a:p>
          <a:p>
            <a:endParaRPr lang="en-US" sz="2800" dirty="0"/>
          </a:p>
          <a:p>
            <a:pPr marL="0" indent="0" algn="ctr">
              <a:buNone/>
            </a:pPr>
            <a:r>
              <a:rPr lang="en-US" sz="2800" u="sng" dirty="0"/>
              <a:t>New Testament </a:t>
            </a:r>
            <a:r>
              <a:rPr lang="en-US" sz="2800" dirty="0"/>
              <a:t>(27 books)</a:t>
            </a:r>
          </a:p>
          <a:p>
            <a:pPr marL="0" indent="0">
              <a:buNone/>
            </a:pPr>
            <a:r>
              <a:rPr lang="en-US" sz="2800" u="sng" dirty="0"/>
              <a:t>Gospels</a:t>
            </a:r>
            <a:r>
              <a:rPr lang="en-US" sz="2800" dirty="0"/>
              <a:t> (3+ 1): Matthew, Mark, Luke, and John</a:t>
            </a:r>
          </a:p>
          <a:p>
            <a:pPr marL="0" indent="0">
              <a:buNone/>
            </a:pPr>
            <a:r>
              <a:rPr lang="en-US" sz="2800" u="sng" dirty="0"/>
              <a:t>Church History</a:t>
            </a:r>
            <a:r>
              <a:rPr lang="en-US" sz="2800" dirty="0"/>
              <a:t> (1): Acts</a:t>
            </a:r>
          </a:p>
          <a:p>
            <a:pPr marL="0" indent="0">
              <a:buNone/>
            </a:pPr>
            <a:r>
              <a:rPr lang="en-US" sz="2800" u="sng" dirty="0"/>
              <a:t>Pauline Letters</a:t>
            </a:r>
            <a:r>
              <a:rPr lang="en-US" sz="2800" dirty="0"/>
              <a:t> (9): Romans, I Corinthians, II Corinthians, Galatians, Ephesians, Philippians, Colossians, I Thessalonians, II Thessalonians</a:t>
            </a:r>
          </a:p>
          <a:p>
            <a:pPr marL="0" indent="0">
              <a:buNone/>
            </a:pPr>
            <a:r>
              <a:rPr lang="en-US" sz="2800" u="sng" dirty="0"/>
              <a:t>Pastoral Epistles</a:t>
            </a:r>
            <a:r>
              <a:rPr lang="en-US" sz="2800" dirty="0"/>
              <a:t> (4): I Timothy, II Timothy, Titus, Philemon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3CABC-2AAD-E9B3-2AF4-4A1ECDE90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0367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B2DF4-613A-0891-ED1C-394EE35EA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&amp;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ADA2C-134F-F449-2C2A-821DB55FD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Presentation title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4E3123-553C-3787-D49B-E65ED0BFFA6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General Letters/</a:t>
            </a:r>
            <a:r>
              <a:rPr lang="en-US" sz="2800" dirty="0"/>
              <a:t>Epistles (8): Hebrews; James; I &amp; II Peter; I, II, &amp; III John; </a:t>
            </a:r>
            <a:r>
              <a:rPr lang="en-US" sz="2800"/>
              <a:t>and Jude</a:t>
            </a:r>
            <a:endParaRPr lang="en-US" sz="2800" dirty="0"/>
          </a:p>
          <a:p>
            <a:pPr marL="0" indent="0">
              <a:buNone/>
            </a:pPr>
            <a:r>
              <a:rPr lang="en-US" sz="2800" u="sng" dirty="0"/>
              <a:t>Apocalyptic Letter</a:t>
            </a:r>
            <a:r>
              <a:rPr lang="en-US" sz="2800" dirty="0"/>
              <a:t>:  Revelation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39 books in OT   3x9 = 27 (NT)  39 + 27 = 66 books!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8FD7AB-7FB8-BBBC-FBD3-D86A4E20B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B786C7-B8F9-4072-AAAA-17258464D730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620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38FA0994-90D4-4E81-80B0-00014DDB6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FC57EC3-C5D7-417B-9930-FB3C9FE3FB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048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itle 26">
            <a:extLst>
              <a:ext uri="{FF2B5EF4-FFF2-40B4-BE49-F238E27FC236}">
                <a16:creationId xmlns:a16="http://schemas.microsoft.com/office/drawing/2014/main" id="{28E6A4D9-12A1-4CD4-99EA-5C5ECDEF8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080" y="812800"/>
            <a:ext cx="2245360" cy="37211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spc="-40" dirty="0">
                <a:solidFill>
                  <a:srgbClr val="FFFFFF"/>
                </a:solidFill>
              </a:rPr>
              <a:t>The “big rocks” in  OT history</a:t>
            </a:r>
          </a:p>
        </p:txBody>
      </p:sp>
      <p:pic>
        <p:nvPicPr>
          <p:cNvPr id="7" name="Content Placeholder 6" descr="Timeline&#10;&#10;Description automatically generated">
            <a:extLst>
              <a:ext uri="{FF2B5EF4-FFF2-40B4-BE49-F238E27FC236}">
                <a16:creationId xmlns:a16="http://schemas.microsoft.com/office/drawing/2014/main" id="{134906FC-FC18-0BA3-2D3A-07999A011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0560" y="262520"/>
            <a:ext cx="8432799" cy="3217333"/>
          </a:xfrm>
          <a:prstGeom prst="rect">
            <a:avLst/>
          </a:prstGeom>
        </p:spPr>
      </p:pic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796A3C97-B07A-BEF7-962C-FB0C87AC005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210560" y="3678825"/>
            <a:ext cx="8786368" cy="301327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Universal History includes Adam &amp; Eve; Cain and Abel; Enoch; Tower of Babel; Noah; and etc.</a:t>
            </a:r>
          </a:p>
          <a:p>
            <a:r>
              <a:rPr lang="en-US" dirty="0"/>
              <a:t>Period of Kings – 920’s bc -it was Rehoboam (Solomon’s son/David’s grandson) who caused the split which became the Kingdom of Judah or Southern Kingdom (Judah &amp; Benjamin) and the Kingdom of Israel under Jeroboam (the northern 10 Tribes)</a:t>
            </a:r>
          </a:p>
        </p:txBody>
      </p:sp>
    </p:spTree>
    <p:extLst>
      <p:ext uri="{BB962C8B-B14F-4D97-AF65-F5344CB8AC3E}">
        <p14:creationId xmlns:p14="http://schemas.microsoft.com/office/powerpoint/2010/main" val="43464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39055A8-6754-4F27-8010-BF142982D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1BE6162-0291-4A6E-9E50-DD0D273AA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41B6E9E-136C-474B-AB30-412392CB2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300" y="0"/>
            <a:ext cx="40767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AB4C3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8707D-16E1-1D7F-FC86-B82530767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96629" y="156544"/>
            <a:ext cx="3114040" cy="1651265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r">
              <a:lnSpc>
                <a:spcPct val="90000"/>
              </a:lnSpc>
            </a:pPr>
            <a:r>
              <a:rPr lang="en-US" sz="3800" spc="-40" dirty="0">
                <a:solidFill>
                  <a:srgbClr val="FFFFFF"/>
                </a:solidFill>
              </a:rPr>
              <a:t>Inter</a:t>
            </a:r>
            <a:br>
              <a:rPr lang="en-US" sz="3800" spc="-40" dirty="0">
                <a:solidFill>
                  <a:srgbClr val="FFFFFF"/>
                </a:solidFill>
              </a:rPr>
            </a:br>
            <a:r>
              <a:rPr lang="en-US" sz="3800" spc="-40" dirty="0">
                <a:solidFill>
                  <a:srgbClr val="FFFFFF"/>
                </a:solidFill>
              </a:rPr>
              <a:t>testamental Period</a:t>
            </a:r>
          </a:p>
        </p:txBody>
      </p:sp>
      <p:pic>
        <p:nvPicPr>
          <p:cNvPr id="7" name="Content Placeholder 6" descr="A picture containing text&#10;&#10;Description automatically generated">
            <a:extLst>
              <a:ext uri="{FF2B5EF4-FFF2-40B4-BE49-F238E27FC236}">
                <a16:creationId xmlns:a16="http://schemas.microsoft.com/office/drawing/2014/main" id="{852CA4D0-139E-C597-F715-EDB66E39A306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8034528" cy="66852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103E7C7-212D-4C40-6AE6-80053BF52CA8}"/>
              </a:ext>
            </a:extLst>
          </p:cNvPr>
          <p:cNvSpPr txBox="1"/>
          <p:nvPr/>
        </p:nvSpPr>
        <p:spPr>
          <a:xfrm>
            <a:off x="8522741" y="1807809"/>
            <a:ext cx="32618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chemeClr val="bg1"/>
                </a:solidFill>
              </a:rPr>
              <a:t>Metonic Cycle = Greek control – Antiochus &amp; abomination of discretion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chemeClr val="bg1"/>
                </a:solidFill>
              </a:rPr>
              <a:t>Maccabean Revolt = Mattathias Maccabee – the Hammer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400" dirty="0">
                <a:solidFill>
                  <a:schemeClr val="bg1"/>
                </a:solidFill>
              </a:rPr>
              <a:t>Hasmonean, Priest family, after the revolt their family ruled Israel.</a:t>
            </a:r>
          </a:p>
        </p:txBody>
      </p:sp>
    </p:spTree>
    <p:extLst>
      <p:ext uri="{BB962C8B-B14F-4D97-AF65-F5344CB8AC3E}">
        <p14:creationId xmlns:p14="http://schemas.microsoft.com/office/powerpoint/2010/main" val="988187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617232C0-0F15-4526-A8A3-C30C8FFB6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Content Placeholder 6" descr="Timeline&#10;&#10;Description automatically generated">
            <a:extLst>
              <a:ext uri="{FF2B5EF4-FFF2-40B4-BE49-F238E27FC236}">
                <a16:creationId xmlns:a16="http://schemas.microsoft.com/office/drawing/2014/main" id="{D85E80C8-8A00-70DF-2A19-A930C083F2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10729"/>
          <a:stretch/>
        </p:blipFill>
        <p:spPr>
          <a:xfrm>
            <a:off x="590844" y="590843"/>
            <a:ext cx="11010312" cy="567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84773"/>
      </p:ext>
    </p:extLst>
  </p:cSld>
  <p:clrMapOvr>
    <a:masterClrMapping/>
  </p:clrMapOvr>
</p:sld>
</file>

<file path=ppt/theme/theme1.xml><?xml version="1.0" encoding="utf-8"?>
<a:theme xmlns:a="http://schemas.openxmlformats.org/drawingml/2006/main" name="ColorBlockVTI">
  <a:themeElements>
    <a:clrScheme name="ColorBlock Color Scheme">
      <a:dk1>
        <a:sysClr val="windowText" lastClr="000000"/>
      </a:dk1>
      <a:lt1>
        <a:sysClr val="window" lastClr="FFFFFF"/>
      </a:lt1>
      <a:dk2>
        <a:srgbClr val="002044"/>
      </a:dk2>
      <a:lt2>
        <a:srgbClr val="F5F0F3"/>
      </a:lt2>
      <a:accent1>
        <a:srgbClr val="4A41C5"/>
      </a:accent1>
      <a:accent2>
        <a:srgbClr val="37997B"/>
      </a:accent2>
      <a:accent3>
        <a:srgbClr val="17B4DF"/>
      </a:accent3>
      <a:accent4>
        <a:srgbClr val="E69500"/>
      </a:accent4>
      <a:accent5>
        <a:srgbClr val="276D77"/>
      </a:accent5>
      <a:accent6>
        <a:srgbClr val="386ECE"/>
      </a:accent6>
      <a:hlink>
        <a:srgbClr val="AF1DAF"/>
      </a:hlink>
      <a:folHlink>
        <a:srgbClr val="FE5C68"/>
      </a:folHlink>
    </a:clrScheme>
    <a:fontScheme name="Custom 1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lorBlockVTI" id="{733CB85B-8F47-42FB-9326-9FF507018D27}" vid="{069BD9C2-DF61-4F2B-A577-A59C7FC2FF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9152A6-D9F2-46C7-B217-D613495E7A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A742F3-D2BE-4CC5-9066-2DB838FE2FFD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AD1F2201-AEB8-4954-A8CB-3AC4242CC7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357</Words>
  <Application>Microsoft Macintosh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Avenir Next LT Pro</vt:lpstr>
      <vt:lpstr>Calibri</vt:lpstr>
      <vt:lpstr>Wingdings</vt:lpstr>
      <vt:lpstr>ColorBlockVTI</vt:lpstr>
      <vt:lpstr>Old and New  Testament History</vt:lpstr>
      <vt:lpstr>The Bible</vt:lpstr>
      <vt:lpstr>PowerPoint Presentation</vt:lpstr>
      <vt:lpstr>&amp;</vt:lpstr>
      <vt:lpstr>The “big rocks” in  OT history</vt:lpstr>
      <vt:lpstr>Inter testamental Period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2021-05-05T19:03:05Z</dcterms:created>
  <dcterms:modified xsi:type="dcterms:W3CDTF">2023-03-27T19:26:48Z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