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74"/>
  </p:normalViewPr>
  <p:slideViewPr>
    <p:cSldViewPr snapToGrid="0">
      <p:cViewPr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939DD1-2882-CDFC-74E3-43F9C6164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564534">
            <a:off x="585858" y="1538085"/>
            <a:ext cx="5690616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Infilling of the Holy Spirit has come!</a:t>
            </a:r>
          </a:p>
          <a:p>
            <a:pPr algn="ctr"/>
            <a:r>
              <a:rPr lang="en-US" sz="3200" dirty="0"/>
              <a:t>Acts 2: 2 - 18</a:t>
            </a:r>
          </a:p>
        </p:txBody>
      </p:sp>
      <p:pic>
        <p:nvPicPr>
          <p:cNvPr id="5" name="Picture 4" descr="A picture containing painting, art, child art&#10;&#10;Description automatically generated">
            <a:extLst>
              <a:ext uri="{FF2B5EF4-FFF2-40B4-BE49-F238E27FC236}">
                <a16:creationId xmlns:a16="http://schemas.microsoft.com/office/drawing/2014/main" id="{3AEB1A18-5FDF-03D2-F9CF-E38434F3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3185">
            <a:off x="4720639" y="1960680"/>
            <a:ext cx="6623291" cy="4378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9FB32-9DA5-D778-C42B-7A5D67362D08}"/>
              </a:ext>
            </a:extLst>
          </p:cNvPr>
          <p:cNvSpPr txBox="1"/>
          <p:nvPr/>
        </p:nvSpPr>
        <p:spPr>
          <a:xfrm rot="20841786">
            <a:off x="627718" y="4856786"/>
            <a:ext cx="385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were they doing?</a:t>
            </a:r>
          </a:p>
        </p:txBody>
      </p:sp>
    </p:spTree>
    <p:extLst>
      <p:ext uri="{BB962C8B-B14F-4D97-AF65-F5344CB8AC3E}">
        <p14:creationId xmlns:p14="http://schemas.microsoft.com/office/powerpoint/2010/main" val="325027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BDEB-9661-FE0F-70E4-96CA1335C73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09269">
            <a:off x="311293" y="381706"/>
            <a:ext cx="6865465" cy="5659885"/>
          </a:xfrm>
        </p:spPr>
        <p:txBody>
          <a:bodyPr>
            <a:noAutofit/>
          </a:bodyPr>
          <a:lstStyle/>
          <a:p>
            <a:r>
              <a:rPr lang="en-US" sz="2800" dirty="0"/>
              <a:t>V 2  A sound like a violent blowing wind</a:t>
            </a:r>
          </a:p>
          <a:p>
            <a:pPr lvl="1"/>
            <a:r>
              <a:rPr lang="en-US" sz="2800" dirty="0"/>
              <a:t>Came from heaven - Holy Spirit came from God</a:t>
            </a:r>
          </a:p>
          <a:p>
            <a:pPr lvl="1"/>
            <a:r>
              <a:rPr lang="en-US" sz="2800" dirty="0"/>
              <a:t>Filled the whole house – Complete presence</a:t>
            </a:r>
          </a:p>
          <a:p>
            <a:pPr lvl="1"/>
            <a:r>
              <a:rPr lang="en-US" sz="2800" dirty="0"/>
              <a:t>When they were sitting – All waiting upon the Lord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V3 They saw – witnessed/experienced</a:t>
            </a:r>
          </a:p>
          <a:p>
            <a:pPr marL="457200" lvl="1" indent="0">
              <a:buNone/>
            </a:pPr>
            <a:r>
              <a:rPr lang="en-US" sz="2800" dirty="0"/>
              <a:t>	  Flames of fire separating</a:t>
            </a:r>
          </a:p>
          <a:p>
            <a:pPr marL="457200" lvl="1" indent="0">
              <a:buNone/>
            </a:pPr>
            <a:r>
              <a:rPr lang="en-US" sz="2800" dirty="0"/>
              <a:t>	  Resting upon each of them (120+ people)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53993-FF0D-2436-6CE3-161AADB4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1" r="4347" b="-1"/>
          <a:stretch/>
        </p:blipFill>
        <p:spPr>
          <a:xfrm rot="11331421">
            <a:off x="7248115" y="408658"/>
            <a:ext cx="4521200" cy="58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ainting, art, child art&#10;&#10;Description automatically generated">
            <a:extLst>
              <a:ext uri="{FF2B5EF4-FFF2-40B4-BE49-F238E27FC236}">
                <a16:creationId xmlns:a16="http://schemas.microsoft.com/office/drawing/2014/main" id="{F58B71AC-4063-37A7-E98E-A8BE5E20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92" y="829734"/>
            <a:ext cx="4871273" cy="53889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E247F9-92E6-F884-7100-F23C09D2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66" y="1426464"/>
            <a:ext cx="6138333" cy="479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 4  All of them were filled with the Holy Spirit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All began to speak in other languages (tongues)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As the Spirit enabled them/ gave them the ability to…</a:t>
            </a:r>
          </a:p>
        </p:txBody>
      </p:sp>
    </p:spTree>
    <p:extLst>
      <p:ext uri="{BB962C8B-B14F-4D97-AF65-F5344CB8AC3E}">
        <p14:creationId xmlns:p14="http://schemas.microsoft.com/office/powerpoint/2010/main" val="79018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14E1-C1DD-2809-D4F3-984C8350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1194816"/>
            <a:ext cx="11018520" cy="5449824"/>
          </a:xfrm>
        </p:spPr>
        <p:txBody>
          <a:bodyPr>
            <a:normAutofit/>
          </a:bodyPr>
          <a:lstStyle/>
          <a:p>
            <a:r>
              <a:rPr lang="en-US" sz="2800" dirty="0"/>
              <a:t>V5	God-fearing Jews from every nation were in Jerusalem – celebrating the Feast of Pentecost/Thanksgiving</a:t>
            </a:r>
          </a:p>
          <a:p>
            <a:endParaRPr lang="en-US" sz="2800" dirty="0"/>
          </a:p>
          <a:p>
            <a:r>
              <a:rPr lang="en-US" sz="2800" dirty="0"/>
              <a:t>V6  They heard the sound</a:t>
            </a:r>
          </a:p>
          <a:p>
            <a:pPr lvl="1"/>
            <a:r>
              <a:rPr lang="en-US" sz="2800" dirty="0"/>
              <a:t>Crowds gathered in bewilderment (huh???)</a:t>
            </a:r>
          </a:p>
          <a:p>
            <a:pPr lvl="1"/>
            <a:r>
              <a:rPr lang="en-US" sz="2800" dirty="0"/>
              <a:t>Because each one heard their own language spoken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V7 They were utterly (completely) amazed asking</a:t>
            </a:r>
          </a:p>
          <a:p>
            <a:pPr marL="914400" lvl="2" indent="0">
              <a:buNone/>
            </a:pPr>
            <a:r>
              <a:rPr lang="en-US" sz="2800" dirty="0"/>
              <a:t>“Aren’t these speaking Galileans?”</a:t>
            </a:r>
          </a:p>
          <a:p>
            <a:pPr marL="914400" lvl="2" indent="0">
              <a:buNone/>
            </a:pPr>
            <a:r>
              <a:rPr lang="en-US" sz="2800" dirty="0"/>
              <a:t>“How do they know our language?”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1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B3C186-0B11-EC5E-877B-F745875F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321732"/>
            <a:ext cx="4786431" cy="634999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Acts 2: 9 – 11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15 Nations were there: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Parthians, Medes,</a:t>
            </a:r>
          </a:p>
          <a:p>
            <a:pPr marL="0" indent="0">
              <a:buNone/>
            </a:pPr>
            <a:r>
              <a:rPr lang="en-US" sz="2800" dirty="0"/>
              <a:t>Elamites, Mesopotamia,</a:t>
            </a:r>
          </a:p>
          <a:p>
            <a:pPr marL="0" indent="0">
              <a:buNone/>
            </a:pPr>
            <a:r>
              <a:rPr lang="en-US" sz="2800" dirty="0"/>
              <a:t>Judea, Cappadocia,</a:t>
            </a:r>
          </a:p>
          <a:p>
            <a:pPr marL="0" indent="0">
              <a:buNone/>
            </a:pPr>
            <a:r>
              <a:rPr lang="en-US" sz="2800" dirty="0"/>
              <a:t>Pontus, Asia, Phrygia,</a:t>
            </a:r>
          </a:p>
          <a:p>
            <a:pPr marL="0" indent="0">
              <a:buNone/>
            </a:pPr>
            <a:r>
              <a:rPr lang="en-US" sz="2800" dirty="0"/>
              <a:t>Pamphylia, Egypt, Libya- Cyrene, Rome, Cretans, &amp; Arabs</a:t>
            </a:r>
          </a:p>
        </p:txBody>
      </p:sp>
      <p:pic>
        <p:nvPicPr>
          <p:cNvPr id="5" name="Content Placeholder 4" descr="A map of the middle east&#10;&#10;Description automatically generated with low confidence">
            <a:extLst>
              <a:ext uri="{FF2B5EF4-FFF2-40B4-BE49-F238E27FC236}">
                <a16:creationId xmlns:a16="http://schemas.microsoft.com/office/drawing/2014/main" id="{42F7C149-40D2-82D0-CADD-6E1BBB25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9" y="321733"/>
            <a:ext cx="7033034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5EC3-3874-321D-C2AC-C90F13CC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4128"/>
            <a:ext cx="10820400" cy="5621277"/>
          </a:xfrm>
        </p:spPr>
        <p:txBody>
          <a:bodyPr>
            <a:normAutofit/>
          </a:bodyPr>
          <a:lstStyle/>
          <a:p>
            <a:r>
              <a:rPr lang="en-US" sz="2800" dirty="0"/>
              <a:t>People gathered there were both Jews and Jewish converts</a:t>
            </a:r>
          </a:p>
          <a:p>
            <a:endParaRPr lang="en-US" sz="2800" dirty="0"/>
          </a:p>
          <a:p>
            <a:r>
              <a:rPr lang="en-US" sz="2800" dirty="0"/>
              <a:t>They heard the 120+ filled with the Holy Spirit declaring the wonders of God</a:t>
            </a:r>
          </a:p>
          <a:p>
            <a:endParaRPr lang="en-US" sz="2800" dirty="0"/>
          </a:p>
          <a:p>
            <a:r>
              <a:rPr lang="en-US" sz="2800" dirty="0"/>
              <a:t>In their own language (Revelation 7)</a:t>
            </a:r>
          </a:p>
          <a:p>
            <a:endParaRPr lang="en-US" sz="2800" dirty="0"/>
          </a:p>
          <a:p>
            <a:r>
              <a:rPr lang="en-US" sz="2800" dirty="0"/>
              <a:t>V12 Amazed and perplexed, they asked, “What does this mean?”</a:t>
            </a:r>
          </a:p>
          <a:p>
            <a:endParaRPr lang="en-US" sz="2800" dirty="0"/>
          </a:p>
          <a:p>
            <a:r>
              <a:rPr lang="en-US" sz="2800" dirty="0"/>
              <a:t>V13 Others mocked, “They’re drunk!”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83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3178-88DE-7265-D16E-4070F9A5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866" y="764373"/>
            <a:ext cx="3598333" cy="1293028"/>
          </a:xfrm>
        </p:spPr>
        <p:txBody>
          <a:bodyPr>
            <a:normAutofit/>
          </a:bodyPr>
          <a:lstStyle/>
          <a:p>
            <a:r>
              <a:rPr lang="en-US" dirty="0"/>
              <a:t>Peter spoke: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FA5D2B-E7B0-5E24-3220-8E6C0DE8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764373"/>
            <a:ext cx="5571067" cy="56872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ECDC92-D3EB-2641-12C5-A79DC79B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056" y="2609088"/>
            <a:ext cx="5816600" cy="3048000"/>
          </a:xfrm>
        </p:spPr>
        <p:txBody>
          <a:bodyPr>
            <a:normAutofit/>
          </a:bodyPr>
          <a:lstStyle/>
          <a:p>
            <a:r>
              <a:rPr lang="en-US" sz="2800" dirty="0" err="1"/>
              <a:t>Vv</a:t>
            </a:r>
            <a:r>
              <a:rPr lang="en-US" sz="2800" dirty="0"/>
              <a:t> 14 – 15 “They are NOT drunk! It’s only 9:00 am!”</a:t>
            </a:r>
          </a:p>
          <a:p>
            <a:endParaRPr lang="en-US" sz="2800" dirty="0"/>
          </a:p>
          <a:p>
            <a:r>
              <a:rPr lang="en-US" sz="2800" dirty="0" err="1"/>
              <a:t>Vv</a:t>
            </a:r>
            <a:r>
              <a:rPr lang="en-US" sz="2800" dirty="0"/>
              <a:t> 16 – 21 He explains they are watching Joel 2: 28 – 32 fulfilled!</a:t>
            </a:r>
          </a:p>
        </p:txBody>
      </p:sp>
    </p:spTree>
    <p:extLst>
      <p:ext uri="{BB962C8B-B14F-4D97-AF65-F5344CB8AC3E}">
        <p14:creationId xmlns:p14="http://schemas.microsoft.com/office/powerpoint/2010/main" val="371435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759B06-A3ED-47D4-8CD7-FF068277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7025B-C374-417F-8D28-E056A1FE2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05FD6-6FE3-DED4-C31D-EA63FC00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64" y="281007"/>
            <a:ext cx="6751948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look at the Prophet Joel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D80639-CF05-806E-27FE-FED8A053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63" y="1754204"/>
            <a:ext cx="7200570" cy="4822789"/>
          </a:xfrm>
        </p:spPr>
        <p:txBody>
          <a:bodyPr>
            <a:normAutofit/>
          </a:bodyPr>
          <a:lstStyle/>
          <a:p>
            <a:r>
              <a:rPr lang="en-US" sz="2800" dirty="0"/>
              <a:t>Basically unknown background (7</a:t>
            </a:r>
            <a:r>
              <a:rPr lang="en-US" sz="2800" baseline="30000" dirty="0"/>
              <a:t>th</a:t>
            </a:r>
            <a:r>
              <a:rPr lang="en-US" sz="2800" dirty="0"/>
              <a:t> – 5</a:t>
            </a:r>
            <a:r>
              <a:rPr lang="en-US" sz="2800" baseline="30000" dirty="0"/>
              <a:t>th</a:t>
            </a:r>
            <a:r>
              <a:rPr lang="en-US" sz="2800" dirty="0"/>
              <a:t> century </a:t>
            </a:r>
            <a:r>
              <a:rPr lang="en-US" sz="2800" dirty="0" err="1"/>
              <a:t>bc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Lived in Judea – in Jerusalem area</a:t>
            </a:r>
          </a:p>
          <a:p>
            <a:endParaRPr lang="en-US" sz="2800" dirty="0"/>
          </a:p>
          <a:p>
            <a:r>
              <a:rPr lang="en-US" sz="2800" dirty="0"/>
              <a:t>His message: Restoration happens after judgement and repentance</a:t>
            </a:r>
          </a:p>
          <a:p>
            <a:endParaRPr lang="en-US" sz="2800" dirty="0"/>
          </a:p>
          <a:p>
            <a:r>
              <a:rPr lang="en-US" sz="2800" dirty="0"/>
              <a:t>Locust: 460 sq miles; 40 – 80 million bugs per mile; eat 432 million </a:t>
            </a:r>
            <a:r>
              <a:rPr lang="en-US" sz="2800" dirty="0" err="1"/>
              <a:t>lbs</a:t>
            </a:r>
            <a:r>
              <a:rPr lang="en-US" sz="2800" dirty="0"/>
              <a:t> per day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7183F3E8-5B76-4210-B693-CB19330BB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D16BF3-2577-D934-083E-78DC31483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5" r="35956"/>
          <a:stretch/>
        </p:blipFill>
        <p:spPr>
          <a:xfrm>
            <a:off x="7773722" y="1075590"/>
            <a:ext cx="2980266" cy="2612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02ECD-CC69-D3CA-C385-A6D66A8A0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2473">
            <a:off x="8859773" y="3881639"/>
            <a:ext cx="2488037" cy="2148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D05FA-0C3C-74C1-CB3D-2182409F411D}"/>
              </a:ext>
            </a:extLst>
          </p:cNvPr>
          <p:cNvSpPr txBox="1"/>
          <p:nvPr/>
        </p:nvSpPr>
        <p:spPr>
          <a:xfrm>
            <a:off x="6861686" y="6370295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Geographic info…</a:t>
            </a:r>
          </a:p>
        </p:txBody>
      </p:sp>
    </p:spTree>
    <p:extLst>
      <p:ext uri="{BB962C8B-B14F-4D97-AF65-F5344CB8AC3E}">
        <p14:creationId xmlns:p14="http://schemas.microsoft.com/office/powerpoint/2010/main" val="74981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6533-4D14-E577-CEB1-372C983A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88" y="865632"/>
            <a:ext cx="11164824" cy="5815584"/>
          </a:xfrm>
        </p:spPr>
        <p:txBody>
          <a:bodyPr>
            <a:normAutofit/>
          </a:bodyPr>
          <a:lstStyle/>
          <a:p>
            <a:r>
              <a:rPr lang="en-US" sz="2800" dirty="0"/>
              <a:t>The Message from Peter &amp; Joel: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God said, “In the last days </a:t>
            </a:r>
          </a:p>
          <a:p>
            <a:pPr marL="0" indent="0">
              <a:buNone/>
            </a:pPr>
            <a:r>
              <a:rPr lang="en-US" sz="2800" dirty="0"/>
              <a:t>	I will pour out My Spirit on all people...</a:t>
            </a:r>
          </a:p>
          <a:p>
            <a:pPr marL="0" indent="0">
              <a:buNone/>
            </a:pPr>
            <a:r>
              <a:rPr lang="en-US" sz="2800" dirty="0"/>
              <a:t>	Your sons and daughters will prophesy (tell future &amp; 			voice of God)</a:t>
            </a:r>
          </a:p>
          <a:p>
            <a:pPr marL="0" indent="0">
              <a:buNone/>
            </a:pPr>
            <a:r>
              <a:rPr lang="en-US" sz="2800" dirty="0"/>
              <a:t>	Your young men will see visions (full active spiritual power)</a:t>
            </a:r>
          </a:p>
          <a:p>
            <a:pPr marL="0" indent="0">
              <a:buNone/>
            </a:pPr>
            <a:r>
              <a:rPr lang="en-US" sz="2800" dirty="0"/>
              <a:t>	Your old men will dream dreams (wise ponderings)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And upon My servants, both men and women, I will pour out My Spirit in those days and they will prophesy…”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334795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82</TotalTime>
  <Words>455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Peter spoke:</vt:lpstr>
      <vt:lpstr>A look at the Prophet Joel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Smith</dc:creator>
  <cp:lastModifiedBy>JoAnn Smith</cp:lastModifiedBy>
  <cp:revision>1</cp:revision>
  <dcterms:created xsi:type="dcterms:W3CDTF">2023-05-06T16:42:40Z</dcterms:created>
  <dcterms:modified xsi:type="dcterms:W3CDTF">2023-05-06T18:05:13Z</dcterms:modified>
</cp:coreProperties>
</file>