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57" r:id="rId4"/>
    <p:sldId id="258" r:id="rId5"/>
    <p:sldId id="263" r:id="rId6"/>
    <p:sldId id="264" r:id="rId7"/>
    <p:sldId id="265" r:id="rId8"/>
    <p:sldId id="26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574"/>
  </p:normalViewPr>
  <p:slideViewPr>
    <p:cSldViewPr snapToGrid="0">
      <p:cViewPr varScale="1">
        <p:scale>
          <a:sx n="105" d="100"/>
          <a:sy n="105" d="100"/>
        </p:scale>
        <p:origin x="3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5/12/23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5/12/23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05352-C409-789C-13F5-744E22394D1A}"/>
              </a:ext>
            </a:extLst>
          </p:cNvPr>
          <p:cNvSpPr>
            <a:spLocks noGrp="1"/>
          </p:cNvSpPr>
          <p:nvPr>
            <p:ph type="ctrTitle"/>
          </p:nvPr>
        </p:nvSpPr>
        <p:spPr/>
        <p:txBody>
          <a:bodyPr/>
          <a:lstStyle/>
          <a:p>
            <a:pPr algn="ctr"/>
            <a:r>
              <a:rPr lang="en-US" dirty="0">
                <a:solidFill>
                  <a:schemeClr val="tx1"/>
                </a:solidFill>
              </a:rPr>
              <a:t>Call “Jesus”</a:t>
            </a:r>
          </a:p>
        </p:txBody>
      </p:sp>
      <p:sp>
        <p:nvSpPr>
          <p:cNvPr id="3" name="Subtitle 2">
            <a:extLst>
              <a:ext uri="{FF2B5EF4-FFF2-40B4-BE49-F238E27FC236}">
                <a16:creationId xmlns:a16="http://schemas.microsoft.com/office/drawing/2014/main" id="{8496D0C8-BA95-50FC-C831-9DF124DC3199}"/>
              </a:ext>
            </a:extLst>
          </p:cNvPr>
          <p:cNvSpPr>
            <a:spLocks noGrp="1"/>
          </p:cNvSpPr>
          <p:nvPr>
            <p:ph type="subTitle" idx="1"/>
          </p:nvPr>
        </p:nvSpPr>
        <p:spPr/>
        <p:txBody>
          <a:bodyPr>
            <a:normAutofit/>
          </a:bodyPr>
          <a:lstStyle/>
          <a:p>
            <a:pPr algn="ctr"/>
            <a:r>
              <a:rPr lang="en-US" sz="2800" dirty="0">
                <a:solidFill>
                  <a:schemeClr val="tx1"/>
                </a:solidFill>
              </a:rPr>
              <a:t>Acts 2: 21 - 47</a:t>
            </a:r>
          </a:p>
        </p:txBody>
      </p:sp>
    </p:spTree>
    <p:extLst>
      <p:ext uri="{BB962C8B-B14F-4D97-AF65-F5344CB8AC3E}">
        <p14:creationId xmlns:p14="http://schemas.microsoft.com/office/powerpoint/2010/main" val="3132359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F3178-88DE-7265-D16E-4070F9A5B138}"/>
              </a:ext>
            </a:extLst>
          </p:cNvPr>
          <p:cNvSpPr>
            <a:spLocks noGrp="1"/>
          </p:cNvSpPr>
          <p:nvPr>
            <p:ph type="title"/>
          </p:nvPr>
        </p:nvSpPr>
        <p:spPr>
          <a:xfrm>
            <a:off x="5909056" y="764373"/>
            <a:ext cx="5597143" cy="759627"/>
          </a:xfrm>
        </p:spPr>
        <p:txBody>
          <a:bodyPr>
            <a:normAutofit/>
          </a:bodyPr>
          <a:lstStyle/>
          <a:p>
            <a:r>
              <a:rPr lang="en-US" dirty="0">
                <a:solidFill>
                  <a:schemeClr val="tx1"/>
                </a:solidFill>
              </a:rPr>
              <a:t>Remember - Peter spoke:</a:t>
            </a:r>
          </a:p>
        </p:txBody>
      </p:sp>
      <p:pic>
        <p:nvPicPr>
          <p:cNvPr id="4" name="Content Placeholder 3">
            <a:extLst>
              <a:ext uri="{FF2B5EF4-FFF2-40B4-BE49-F238E27FC236}">
                <a16:creationId xmlns:a16="http://schemas.microsoft.com/office/drawing/2014/main" id="{E0FA5D2B-E7B0-5E24-3220-8E6C0DE812C4}"/>
              </a:ext>
            </a:extLst>
          </p:cNvPr>
          <p:cNvPicPr>
            <a:picLocks noChangeAspect="1"/>
          </p:cNvPicPr>
          <p:nvPr/>
        </p:nvPicPr>
        <p:blipFill>
          <a:blip r:embed="rId2"/>
          <a:stretch>
            <a:fillRect/>
          </a:stretch>
        </p:blipFill>
        <p:spPr>
          <a:xfrm>
            <a:off x="118533" y="764373"/>
            <a:ext cx="5571067" cy="5687227"/>
          </a:xfrm>
          <a:prstGeom prst="rect">
            <a:avLst/>
          </a:prstGeom>
        </p:spPr>
      </p:pic>
      <p:sp>
        <p:nvSpPr>
          <p:cNvPr id="8" name="Content Placeholder 7">
            <a:extLst>
              <a:ext uri="{FF2B5EF4-FFF2-40B4-BE49-F238E27FC236}">
                <a16:creationId xmlns:a16="http://schemas.microsoft.com/office/drawing/2014/main" id="{D1ECDC92-D3EB-2641-12C5-A79DC79B317D}"/>
              </a:ext>
            </a:extLst>
          </p:cNvPr>
          <p:cNvSpPr>
            <a:spLocks noGrp="1"/>
          </p:cNvSpPr>
          <p:nvPr>
            <p:ph idx="1"/>
          </p:nvPr>
        </p:nvSpPr>
        <p:spPr>
          <a:xfrm>
            <a:off x="5909056" y="2609088"/>
            <a:ext cx="5816600" cy="3048000"/>
          </a:xfrm>
        </p:spPr>
        <p:txBody>
          <a:bodyPr>
            <a:normAutofit/>
          </a:bodyPr>
          <a:lstStyle/>
          <a:p>
            <a:r>
              <a:rPr lang="en-US" sz="2800" dirty="0" err="1"/>
              <a:t>Vv</a:t>
            </a:r>
            <a:r>
              <a:rPr lang="en-US" sz="2800" dirty="0"/>
              <a:t> 14 – 15 “They are NOT drunk! It’s only 9:00 am!”</a:t>
            </a:r>
          </a:p>
          <a:p>
            <a:endParaRPr lang="en-US" sz="2800" dirty="0"/>
          </a:p>
          <a:p>
            <a:r>
              <a:rPr lang="en-US" sz="2800" dirty="0" err="1"/>
              <a:t>Vv</a:t>
            </a:r>
            <a:r>
              <a:rPr lang="en-US" sz="2800" dirty="0"/>
              <a:t> 16 – 21 He explains they are watching Joel 2: 28 – 32 fulfilled!</a:t>
            </a:r>
          </a:p>
        </p:txBody>
      </p:sp>
    </p:spTree>
    <p:extLst>
      <p:ext uri="{BB962C8B-B14F-4D97-AF65-F5344CB8AC3E}">
        <p14:creationId xmlns:p14="http://schemas.microsoft.com/office/powerpoint/2010/main" val="3714355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A89B9-9CF5-40DB-7E9A-EB557383D1E0}"/>
              </a:ext>
            </a:extLst>
          </p:cNvPr>
          <p:cNvSpPr>
            <a:spLocks noGrp="1"/>
          </p:cNvSpPr>
          <p:nvPr>
            <p:ph type="title"/>
          </p:nvPr>
        </p:nvSpPr>
        <p:spPr/>
        <p:txBody>
          <a:bodyPr>
            <a:normAutofit/>
          </a:bodyPr>
          <a:lstStyle/>
          <a:p>
            <a:pPr algn="ctr"/>
            <a:r>
              <a:rPr lang="en-US" sz="3200" dirty="0">
                <a:solidFill>
                  <a:schemeClr val="tx1"/>
                </a:solidFill>
              </a:rPr>
              <a:t>“And anyone who calls on the name of the Lord (Jesus) will be saved.” Acts 2:21</a:t>
            </a:r>
          </a:p>
        </p:txBody>
      </p:sp>
      <p:sp>
        <p:nvSpPr>
          <p:cNvPr id="3" name="Content Placeholder 2">
            <a:extLst>
              <a:ext uri="{FF2B5EF4-FFF2-40B4-BE49-F238E27FC236}">
                <a16:creationId xmlns:a16="http://schemas.microsoft.com/office/drawing/2014/main" id="{CA0AD2C1-682E-302D-4447-E95E399240B6}"/>
              </a:ext>
            </a:extLst>
          </p:cNvPr>
          <p:cNvSpPr>
            <a:spLocks noGrp="1"/>
          </p:cNvSpPr>
          <p:nvPr>
            <p:ph idx="1"/>
          </p:nvPr>
        </p:nvSpPr>
        <p:spPr>
          <a:xfrm>
            <a:off x="677334" y="2160589"/>
            <a:ext cx="9490794" cy="4349939"/>
          </a:xfrm>
        </p:spPr>
        <p:txBody>
          <a:bodyPr>
            <a:normAutofit/>
          </a:bodyPr>
          <a:lstStyle/>
          <a:p>
            <a:r>
              <a:rPr lang="en-US" sz="2800" dirty="0">
                <a:solidFill>
                  <a:schemeClr val="tx1"/>
                </a:solidFill>
              </a:rPr>
              <a:t>“Calls”</a:t>
            </a:r>
          </a:p>
          <a:p>
            <a:endParaRPr lang="en-US" sz="2800" dirty="0">
              <a:solidFill>
                <a:schemeClr val="tx1"/>
              </a:solidFill>
            </a:endParaRPr>
          </a:p>
          <a:p>
            <a:pPr lvl="1"/>
            <a:r>
              <a:rPr lang="en-US" sz="2600" dirty="0">
                <a:solidFill>
                  <a:schemeClr val="tx1"/>
                </a:solidFill>
              </a:rPr>
              <a:t>Strong ask (appeal) to someone over you</a:t>
            </a:r>
          </a:p>
          <a:p>
            <a:pPr lvl="1"/>
            <a:endParaRPr lang="en-US" sz="2600" dirty="0">
              <a:solidFill>
                <a:schemeClr val="tx1"/>
              </a:solidFill>
            </a:endParaRPr>
          </a:p>
          <a:p>
            <a:pPr lvl="1"/>
            <a:r>
              <a:rPr lang="en-US" sz="2600" dirty="0">
                <a:solidFill>
                  <a:schemeClr val="tx1"/>
                </a:solidFill>
              </a:rPr>
              <a:t>Distress shout or cry</a:t>
            </a:r>
          </a:p>
          <a:p>
            <a:pPr lvl="1"/>
            <a:endParaRPr lang="en-US" sz="2600" dirty="0">
              <a:solidFill>
                <a:schemeClr val="tx1"/>
              </a:solidFill>
            </a:endParaRPr>
          </a:p>
          <a:p>
            <a:pPr lvl="1"/>
            <a:r>
              <a:rPr lang="en-US" sz="2600" dirty="0">
                <a:solidFill>
                  <a:schemeClr val="tx1"/>
                </a:solidFill>
              </a:rPr>
              <a:t>Believe and confess with all your heart</a:t>
            </a:r>
          </a:p>
        </p:txBody>
      </p:sp>
      <p:sp>
        <p:nvSpPr>
          <p:cNvPr id="4" name="TextBox 3">
            <a:extLst>
              <a:ext uri="{FF2B5EF4-FFF2-40B4-BE49-F238E27FC236}">
                <a16:creationId xmlns:a16="http://schemas.microsoft.com/office/drawing/2014/main" id="{38A3DCD0-9380-B9E0-4119-67FBFCEAE645}"/>
              </a:ext>
            </a:extLst>
          </p:cNvPr>
          <p:cNvSpPr txBox="1"/>
          <p:nvPr/>
        </p:nvSpPr>
        <p:spPr>
          <a:xfrm>
            <a:off x="5543250" y="6217497"/>
            <a:ext cx="5124750" cy="523220"/>
          </a:xfrm>
          <a:prstGeom prst="rect">
            <a:avLst/>
          </a:prstGeom>
          <a:noFill/>
        </p:spPr>
        <p:txBody>
          <a:bodyPr wrap="square" rtlCol="0">
            <a:spAutoFit/>
          </a:bodyPr>
          <a:lstStyle/>
          <a:p>
            <a:r>
              <a:rPr lang="en-US" sz="2800" dirty="0"/>
              <a:t>Peter’s message continues …</a:t>
            </a:r>
          </a:p>
        </p:txBody>
      </p:sp>
    </p:spTree>
    <p:extLst>
      <p:ext uri="{BB962C8B-B14F-4D97-AF65-F5344CB8AC3E}">
        <p14:creationId xmlns:p14="http://schemas.microsoft.com/office/powerpoint/2010/main" val="1394766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F0DADC-D6D6-A789-F3DD-34709B04F2D3}"/>
              </a:ext>
            </a:extLst>
          </p:cNvPr>
          <p:cNvSpPr>
            <a:spLocks noGrp="1"/>
          </p:cNvSpPr>
          <p:nvPr>
            <p:ph idx="1"/>
          </p:nvPr>
        </p:nvSpPr>
        <p:spPr>
          <a:xfrm>
            <a:off x="677334" y="548640"/>
            <a:ext cx="10478346" cy="6022847"/>
          </a:xfrm>
        </p:spPr>
        <p:txBody>
          <a:bodyPr>
            <a:normAutofit lnSpcReduction="10000"/>
          </a:bodyPr>
          <a:lstStyle/>
          <a:p>
            <a:r>
              <a:rPr lang="en-US" sz="2800" dirty="0">
                <a:solidFill>
                  <a:schemeClr val="tx1"/>
                </a:solidFill>
              </a:rPr>
              <a:t>V22 God validated Jesus as the Messiah through the signs and wonders (miracles) Jesus did</a:t>
            </a:r>
          </a:p>
          <a:p>
            <a:r>
              <a:rPr lang="en-US" sz="2800" dirty="0">
                <a:solidFill>
                  <a:schemeClr val="tx1"/>
                </a:solidFill>
              </a:rPr>
              <a:t>V23 It was God’s deliberate plan to allow the wicked to crucify Jesus – our sins…</a:t>
            </a:r>
          </a:p>
          <a:p>
            <a:r>
              <a:rPr lang="en-US" sz="2800" dirty="0">
                <a:solidFill>
                  <a:schemeClr val="tx1"/>
                </a:solidFill>
              </a:rPr>
              <a:t>V24 But God raised Jesus up from the dead!</a:t>
            </a:r>
          </a:p>
          <a:p>
            <a:r>
              <a:rPr lang="en-US" sz="2800" dirty="0">
                <a:solidFill>
                  <a:schemeClr val="tx1"/>
                </a:solidFill>
              </a:rPr>
              <a:t>V25 – 35 Even King David prophesied about Jesus: Ps 16 &amp; 110</a:t>
            </a:r>
          </a:p>
          <a:p>
            <a:pPr lvl="1"/>
            <a:r>
              <a:rPr lang="en-US" sz="2600" dirty="0">
                <a:solidFill>
                  <a:schemeClr val="tx1"/>
                </a:solidFill>
              </a:rPr>
              <a:t>He will not be abandoned to the realm of death</a:t>
            </a:r>
          </a:p>
          <a:p>
            <a:pPr lvl="1"/>
            <a:r>
              <a:rPr lang="en-US" sz="2600" dirty="0">
                <a:solidFill>
                  <a:schemeClr val="tx1"/>
                </a:solidFill>
              </a:rPr>
              <a:t>His body will not decay (resurrection will…)</a:t>
            </a:r>
          </a:p>
          <a:p>
            <a:pPr lvl="1"/>
            <a:r>
              <a:rPr lang="en-US" sz="2600" dirty="0">
                <a:solidFill>
                  <a:schemeClr val="tx1"/>
                </a:solidFill>
              </a:rPr>
              <a:t>He will be seated at the “right hand of the Father” – a position of honor and authority.</a:t>
            </a:r>
          </a:p>
          <a:p>
            <a:pPr marL="457200" lvl="1" indent="0">
              <a:buNone/>
            </a:pPr>
            <a:endParaRPr lang="en-US" sz="2600" dirty="0">
              <a:solidFill>
                <a:schemeClr val="tx1"/>
              </a:solidFill>
            </a:endParaRPr>
          </a:p>
          <a:p>
            <a:pPr marL="457200" lvl="1" indent="0">
              <a:buNone/>
            </a:pPr>
            <a:r>
              <a:rPr lang="en-US" sz="2600" dirty="0">
                <a:solidFill>
                  <a:schemeClr val="tx1"/>
                </a:solidFill>
              </a:rPr>
              <a:t>V36 God has made this Jesus, Whom you have crucified, both Lord and Messiah!</a:t>
            </a:r>
          </a:p>
          <a:p>
            <a:endParaRPr lang="en-US" sz="2800" dirty="0">
              <a:solidFill>
                <a:schemeClr val="tx1"/>
              </a:solidFill>
            </a:endParaRPr>
          </a:p>
        </p:txBody>
      </p:sp>
    </p:spTree>
    <p:extLst>
      <p:ext uri="{BB962C8B-B14F-4D97-AF65-F5344CB8AC3E}">
        <p14:creationId xmlns:p14="http://schemas.microsoft.com/office/powerpoint/2010/main" val="147025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additive="base">
                                        <p:cTn id="4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86E6C-5485-531D-6752-88F96DE150E3}"/>
              </a:ext>
            </a:extLst>
          </p:cNvPr>
          <p:cNvSpPr>
            <a:spLocks noGrp="1"/>
          </p:cNvSpPr>
          <p:nvPr>
            <p:ph type="title"/>
          </p:nvPr>
        </p:nvSpPr>
        <p:spPr>
          <a:xfrm>
            <a:off x="421302" y="353568"/>
            <a:ext cx="9478602" cy="890016"/>
          </a:xfrm>
        </p:spPr>
        <p:txBody>
          <a:bodyPr/>
          <a:lstStyle/>
          <a:p>
            <a:r>
              <a:rPr lang="en-US" dirty="0">
                <a:solidFill>
                  <a:schemeClr val="tx1"/>
                </a:solidFill>
              </a:rPr>
              <a:t>Truth spoken will always cause a response…</a:t>
            </a:r>
          </a:p>
        </p:txBody>
      </p:sp>
      <p:sp>
        <p:nvSpPr>
          <p:cNvPr id="3" name="Content Placeholder 2">
            <a:extLst>
              <a:ext uri="{FF2B5EF4-FFF2-40B4-BE49-F238E27FC236}">
                <a16:creationId xmlns:a16="http://schemas.microsoft.com/office/drawing/2014/main" id="{F37DB227-AC27-21AE-4DBC-994E935AAD74}"/>
              </a:ext>
            </a:extLst>
          </p:cNvPr>
          <p:cNvSpPr>
            <a:spLocks noGrp="1"/>
          </p:cNvSpPr>
          <p:nvPr>
            <p:ph idx="1"/>
          </p:nvPr>
        </p:nvSpPr>
        <p:spPr>
          <a:xfrm>
            <a:off x="555414" y="1475232"/>
            <a:ext cx="10100394" cy="5029199"/>
          </a:xfrm>
        </p:spPr>
        <p:txBody>
          <a:bodyPr>
            <a:normAutofit lnSpcReduction="10000"/>
          </a:bodyPr>
          <a:lstStyle/>
          <a:p>
            <a:r>
              <a:rPr lang="en-US" sz="2800" dirty="0">
                <a:solidFill>
                  <a:schemeClr val="tx1"/>
                </a:solidFill>
              </a:rPr>
              <a:t>V37 learning this message… “They were cut to the heart…” </a:t>
            </a:r>
          </a:p>
          <a:p>
            <a:endParaRPr lang="en-US" sz="2800" dirty="0">
              <a:solidFill>
                <a:schemeClr val="tx1"/>
              </a:solidFill>
            </a:endParaRPr>
          </a:p>
          <a:p>
            <a:r>
              <a:rPr lang="en-US" sz="2800" dirty="0">
                <a:solidFill>
                  <a:schemeClr val="tx1"/>
                </a:solidFill>
              </a:rPr>
              <a:t>They cried out, “What shall we do?”</a:t>
            </a:r>
          </a:p>
          <a:p>
            <a:endParaRPr lang="en-US" sz="2800" dirty="0">
              <a:solidFill>
                <a:schemeClr val="tx1"/>
              </a:solidFill>
            </a:endParaRPr>
          </a:p>
          <a:p>
            <a:r>
              <a:rPr lang="en-US" sz="2800" dirty="0">
                <a:solidFill>
                  <a:schemeClr val="tx1"/>
                </a:solidFill>
              </a:rPr>
              <a:t>V38 Peter replied, “Repent, be baptized in Jesus’ name for forgiveness of your sins and you will receive the gift of the Holy Spirit…”</a:t>
            </a:r>
          </a:p>
          <a:p>
            <a:endParaRPr lang="en-US" sz="2800" dirty="0">
              <a:solidFill>
                <a:schemeClr val="tx1"/>
              </a:solidFill>
            </a:endParaRPr>
          </a:p>
          <a:p>
            <a:r>
              <a:rPr lang="en-US" sz="2800" dirty="0">
                <a:solidFill>
                  <a:schemeClr val="tx1"/>
                </a:solidFill>
              </a:rPr>
              <a:t>V39 “This promise is for you, your children and all who are a far off” (generations to come)</a:t>
            </a:r>
          </a:p>
        </p:txBody>
      </p:sp>
    </p:spTree>
    <p:extLst>
      <p:ext uri="{BB962C8B-B14F-4D97-AF65-F5344CB8AC3E}">
        <p14:creationId xmlns:p14="http://schemas.microsoft.com/office/powerpoint/2010/main" val="1876979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2" end="2"/>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p:cTn id="1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4" end="4"/>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CBD5A-69C1-50F3-55D8-11BF5CFDACB7}"/>
              </a:ext>
            </a:extLst>
          </p:cNvPr>
          <p:cNvSpPr>
            <a:spLocks noGrp="1"/>
          </p:cNvSpPr>
          <p:nvPr>
            <p:ph type="title"/>
          </p:nvPr>
        </p:nvSpPr>
        <p:spPr/>
        <p:txBody>
          <a:bodyPr>
            <a:normAutofit/>
          </a:bodyPr>
          <a:lstStyle/>
          <a:p>
            <a:pPr algn="ctr"/>
            <a:r>
              <a:rPr lang="en-US" sz="3200" dirty="0">
                <a:solidFill>
                  <a:schemeClr val="tx1"/>
                </a:solidFill>
              </a:rPr>
              <a:t>“And anyone who calls on the name of the Lord (Jesus) will be saved.” Acts 2:21</a:t>
            </a:r>
          </a:p>
        </p:txBody>
      </p:sp>
      <p:sp>
        <p:nvSpPr>
          <p:cNvPr id="3" name="Content Placeholder 2">
            <a:extLst>
              <a:ext uri="{FF2B5EF4-FFF2-40B4-BE49-F238E27FC236}">
                <a16:creationId xmlns:a16="http://schemas.microsoft.com/office/drawing/2014/main" id="{440E93C8-1EAA-09BF-D848-5A44EE09D02F}"/>
              </a:ext>
            </a:extLst>
          </p:cNvPr>
          <p:cNvSpPr>
            <a:spLocks noGrp="1"/>
          </p:cNvSpPr>
          <p:nvPr>
            <p:ph idx="1"/>
          </p:nvPr>
        </p:nvSpPr>
        <p:spPr>
          <a:xfrm>
            <a:off x="329184" y="1930401"/>
            <a:ext cx="10216896" cy="4604512"/>
          </a:xfrm>
        </p:spPr>
        <p:txBody>
          <a:bodyPr>
            <a:normAutofit/>
          </a:bodyPr>
          <a:lstStyle/>
          <a:p>
            <a:r>
              <a:rPr lang="en-US" sz="2800" dirty="0"/>
              <a:t>V41 3,000 saved that day</a:t>
            </a:r>
          </a:p>
          <a:p>
            <a:r>
              <a:rPr lang="en-US" sz="2800" dirty="0"/>
              <a:t>VV 42 – 47 “They devoted themselves to the apostles’ teaching and to fellowshipping, to breaking of bread (communion) and prayer. Everyone was filled with awe </a:t>
            </a:r>
            <a:r>
              <a:rPr lang="en-US" sz="2800" i="1" dirty="0"/>
              <a:t>at the miracles they saw,</a:t>
            </a:r>
            <a:r>
              <a:rPr lang="en-US" sz="2800" dirty="0"/>
              <a:t> … the believers were all together and had everything in common…they broke bread in their homes and ate together with glad and sincere hearts, praising God and enjoying the favor of all people. And the Lord added to their numbers daily those who were saved…”</a:t>
            </a:r>
            <a:endParaRPr lang="en-US" sz="2800" i="1" dirty="0"/>
          </a:p>
        </p:txBody>
      </p:sp>
    </p:spTree>
    <p:extLst>
      <p:ext uri="{BB962C8B-B14F-4D97-AF65-F5344CB8AC3E}">
        <p14:creationId xmlns:p14="http://schemas.microsoft.com/office/powerpoint/2010/main" val="48236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25FB6-8CEB-736B-AE51-BFB3E573C0D4}"/>
              </a:ext>
            </a:extLst>
          </p:cNvPr>
          <p:cNvSpPr>
            <a:spLocks noGrp="1"/>
          </p:cNvSpPr>
          <p:nvPr>
            <p:ph type="title"/>
          </p:nvPr>
        </p:nvSpPr>
        <p:spPr>
          <a:xfrm>
            <a:off x="677334" y="609600"/>
            <a:ext cx="8596668" cy="853440"/>
          </a:xfrm>
        </p:spPr>
        <p:txBody>
          <a:bodyPr/>
          <a:lstStyle/>
          <a:p>
            <a:pPr algn="ctr"/>
            <a:r>
              <a:rPr lang="en-US" dirty="0">
                <a:solidFill>
                  <a:schemeClr val="tx1"/>
                </a:solidFill>
              </a:rPr>
              <a:t>Fellowshipping – Koinonia </a:t>
            </a:r>
            <a:r>
              <a:rPr lang="en-US" sz="2800" dirty="0">
                <a:solidFill>
                  <a:schemeClr val="tx1"/>
                </a:solidFill>
              </a:rPr>
              <a:t>(</a:t>
            </a:r>
            <a:r>
              <a:rPr lang="en-US" sz="2800" dirty="0" err="1">
                <a:solidFill>
                  <a:schemeClr val="tx1"/>
                </a:solidFill>
              </a:rPr>
              <a:t>grk</a:t>
            </a:r>
            <a:r>
              <a:rPr lang="en-US" sz="2800" dirty="0">
                <a:solidFill>
                  <a:schemeClr val="tx1"/>
                </a:solidFill>
              </a:rPr>
              <a:t>)</a:t>
            </a:r>
          </a:p>
        </p:txBody>
      </p:sp>
      <p:sp>
        <p:nvSpPr>
          <p:cNvPr id="3" name="Content Placeholder 2">
            <a:extLst>
              <a:ext uri="{FF2B5EF4-FFF2-40B4-BE49-F238E27FC236}">
                <a16:creationId xmlns:a16="http://schemas.microsoft.com/office/drawing/2014/main" id="{32E3FDF6-F502-42BD-B2E3-A6E660FE9154}"/>
              </a:ext>
            </a:extLst>
          </p:cNvPr>
          <p:cNvSpPr>
            <a:spLocks noGrp="1"/>
          </p:cNvSpPr>
          <p:nvPr>
            <p:ph idx="1"/>
          </p:nvPr>
        </p:nvSpPr>
        <p:spPr>
          <a:xfrm>
            <a:off x="377952" y="1719072"/>
            <a:ext cx="10046208" cy="4864607"/>
          </a:xfrm>
        </p:spPr>
        <p:txBody>
          <a:bodyPr>
            <a:normAutofit/>
          </a:bodyPr>
          <a:lstStyle/>
          <a:p>
            <a:pPr marL="0" indent="0" algn="ctr">
              <a:buNone/>
            </a:pPr>
            <a:r>
              <a:rPr lang="en-US" sz="2800" dirty="0"/>
              <a:t>To Share</a:t>
            </a:r>
          </a:p>
          <a:p>
            <a:pPr marL="0" indent="0" algn="ctr">
              <a:buNone/>
            </a:pPr>
            <a:r>
              <a:rPr lang="en-US" sz="2800" dirty="0"/>
              <a:t>To Communicate with each other</a:t>
            </a:r>
          </a:p>
          <a:p>
            <a:pPr marL="0" indent="0" algn="ctr">
              <a:buNone/>
            </a:pPr>
            <a:r>
              <a:rPr lang="en-US" sz="2800" dirty="0"/>
              <a:t>To Contribute</a:t>
            </a:r>
          </a:p>
          <a:p>
            <a:pPr marL="0" indent="0" algn="ctr">
              <a:buNone/>
            </a:pPr>
            <a:r>
              <a:rPr lang="en-US" sz="2800" dirty="0"/>
              <a:t>To Give of yourself</a:t>
            </a:r>
          </a:p>
          <a:p>
            <a:pPr marL="0" indent="0" algn="ctr">
              <a:buNone/>
            </a:pPr>
            <a:r>
              <a:rPr lang="en-US" sz="2800" dirty="0"/>
              <a:t>To Participate</a:t>
            </a:r>
          </a:p>
          <a:p>
            <a:pPr marL="0" indent="0" algn="ctr">
              <a:buNone/>
            </a:pPr>
            <a:endParaRPr lang="en-US" sz="2800" dirty="0"/>
          </a:p>
          <a:p>
            <a:pPr marL="0" indent="0">
              <a:buNone/>
            </a:pPr>
            <a:r>
              <a:rPr lang="en-US" sz="2800" dirty="0"/>
              <a:t>To make oneself a partner and make another’s needs “my own” to relieve their pain…</a:t>
            </a:r>
          </a:p>
        </p:txBody>
      </p:sp>
    </p:spTree>
    <p:extLst>
      <p:ext uri="{BB962C8B-B14F-4D97-AF65-F5344CB8AC3E}">
        <p14:creationId xmlns:p14="http://schemas.microsoft.com/office/powerpoint/2010/main" val="3378895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6494F-A946-68CB-9857-31F8A9AB923C}"/>
              </a:ext>
            </a:extLst>
          </p:cNvPr>
          <p:cNvSpPr>
            <a:spLocks noGrp="1"/>
          </p:cNvSpPr>
          <p:nvPr>
            <p:ph type="title"/>
          </p:nvPr>
        </p:nvSpPr>
        <p:spPr>
          <a:xfrm>
            <a:off x="531030" y="274320"/>
            <a:ext cx="8596668" cy="745067"/>
          </a:xfrm>
        </p:spPr>
        <p:txBody>
          <a:bodyPr anchor="t">
            <a:normAutofit/>
          </a:bodyPr>
          <a:lstStyle/>
          <a:p>
            <a:pPr algn="ctr"/>
            <a:r>
              <a:rPr lang="en-US" sz="4000" b="1" dirty="0">
                <a:solidFill>
                  <a:srgbClr val="C00000"/>
                </a:solidFill>
              </a:rPr>
              <a:t>Mothers’ Day!</a:t>
            </a:r>
          </a:p>
        </p:txBody>
      </p:sp>
      <p:sp>
        <p:nvSpPr>
          <p:cNvPr id="3" name="Content Placeholder 2">
            <a:extLst>
              <a:ext uri="{FF2B5EF4-FFF2-40B4-BE49-F238E27FC236}">
                <a16:creationId xmlns:a16="http://schemas.microsoft.com/office/drawing/2014/main" id="{A2BB8B8C-CC4D-7171-7F30-479001C53DDC}"/>
              </a:ext>
            </a:extLst>
          </p:cNvPr>
          <p:cNvSpPr>
            <a:spLocks noGrp="1"/>
          </p:cNvSpPr>
          <p:nvPr>
            <p:ph idx="1"/>
          </p:nvPr>
        </p:nvSpPr>
        <p:spPr>
          <a:xfrm>
            <a:off x="158496" y="1354667"/>
            <a:ext cx="8043178" cy="5229013"/>
          </a:xfrm>
        </p:spPr>
        <p:txBody>
          <a:bodyPr>
            <a:noAutofit/>
          </a:bodyPr>
          <a:lstStyle/>
          <a:p>
            <a:r>
              <a:rPr lang="en-US" sz="2800" dirty="0"/>
              <a:t>Today – a perfect day to look at the Church – our church BDA – </a:t>
            </a:r>
          </a:p>
          <a:p>
            <a:r>
              <a:rPr lang="en-US" sz="2800" dirty="0"/>
              <a:t>The Church is pictured like a Lady – the Bride of Christ</a:t>
            </a:r>
          </a:p>
          <a:p>
            <a:r>
              <a:rPr lang="en-US" sz="2800" dirty="0"/>
              <a:t>The one whom God chooses to nurture, disciple, and grow His children to become fully whole and mature reflections of Jesus…</a:t>
            </a:r>
          </a:p>
          <a:p>
            <a:r>
              <a:rPr lang="en-US" sz="2800" dirty="0"/>
              <a:t>BDA’s Open Forums are designed as </a:t>
            </a:r>
            <a:r>
              <a:rPr lang="en-US" sz="2800"/>
              <a:t>beginning opportunities </a:t>
            </a:r>
            <a:r>
              <a:rPr lang="en-US" sz="2800" dirty="0"/>
              <a:t>to commit to healing and growing together in the likeness of Jesus… </a:t>
            </a:r>
          </a:p>
        </p:txBody>
      </p:sp>
      <p:pic>
        <p:nvPicPr>
          <p:cNvPr id="4" name="Picture 3">
            <a:extLst>
              <a:ext uri="{FF2B5EF4-FFF2-40B4-BE49-F238E27FC236}">
                <a16:creationId xmlns:a16="http://schemas.microsoft.com/office/drawing/2014/main" id="{67FFD58B-1C8B-6668-3EB2-8F11DF38869F}"/>
              </a:ext>
            </a:extLst>
          </p:cNvPr>
          <p:cNvPicPr>
            <a:picLocks noChangeAspect="1"/>
          </p:cNvPicPr>
          <p:nvPr/>
        </p:nvPicPr>
        <p:blipFill rotWithShape="1">
          <a:blip r:embed="rId2"/>
          <a:srcRect r="2" b="8586"/>
          <a:stretch/>
        </p:blipFill>
        <p:spPr>
          <a:xfrm rot="351812">
            <a:off x="8453796" y="1004127"/>
            <a:ext cx="3145536" cy="5096933"/>
          </a:xfrm>
          <a:prstGeom prst="rect">
            <a:avLst/>
          </a:prstGeom>
        </p:spPr>
      </p:pic>
    </p:spTree>
    <p:extLst>
      <p:ext uri="{BB962C8B-B14F-4D97-AF65-F5344CB8AC3E}">
        <p14:creationId xmlns:p14="http://schemas.microsoft.com/office/powerpoint/2010/main" val="331767766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81</TotalTime>
  <Words>520</Words>
  <Application>Microsoft Macintosh PowerPoint</Application>
  <PresentationFormat>Widescreen</PresentationFormat>
  <Paragraphs>48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Call “Jesus”</vt:lpstr>
      <vt:lpstr>Remember - Peter spoke:</vt:lpstr>
      <vt:lpstr>“And anyone who calls on the name of the Lord (Jesus) will be saved.” Acts 2:21</vt:lpstr>
      <vt:lpstr>PowerPoint Presentation</vt:lpstr>
      <vt:lpstr>Truth spoken will always cause a response…</vt:lpstr>
      <vt:lpstr>“And anyone who calls on the name of the Lord (Jesus) will be saved.” Acts 2:21</vt:lpstr>
      <vt:lpstr>Fellowshipping – Koinonia (grk)</vt:lpstr>
      <vt:lpstr>Mothers’ 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“Jesus”</dc:title>
  <dc:creator>JoAnn Smith</dc:creator>
  <cp:lastModifiedBy>JoAnn Smith</cp:lastModifiedBy>
  <cp:revision>2</cp:revision>
  <dcterms:created xsi:type="dcterms:W3CDTF">2023-05-12T17:43:18Z</dcterms:created>
  <dcterms:modified xsi:type="dcterms:W3CDTF">2023-05-12T19:04:49Z</dcterms:modified>
</cp:coreProperties>
</file>