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57" r:id="rId4"/>
    <p:sldId id="265" r:id="rId5"/>
    <p:sldId id="268" r:id="rId6"/>
    <p:sldId id="264" r:id="rId7"/>
    <p:sldId id="278" r:id="rId8"/>
    <p:sldId id="266" r:id="rId9"/>
    <p:sldId id="262" r:id="rId10"/>
    <p:sldId id="271" r:id="rId11"/>
    <p:sldId id="272" r:id="rId12"/>
    <p:sldId id="273" r:id="rId13"/>
    <p:sldId id="274" r:id="rId14"/>
    <p:sldId id="275" r:id="rId15"/>
    <p:sldId id="276" r:id="rId16"/>
    <p:sldId id="277"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5574"/>
  </p:normalViewPr>
  <p:slideViewPr>
    <p:cSldViewPr snapToGrid="0">
      <p:cViewPr varScale="1">
        <p:scale>
          <a:sx n="105" d="100"/>
          <a:sy n="105" d="100"/>
        </p:scale>
        <p:origin x="30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5/17/23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5/17/23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5/17/23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5/17/23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5/17/23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5/17/23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5/17/23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5/17/23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5/17/23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5/17/23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5/17/23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a:pPr/>
              <a:t>5/17/23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a:pPr/>
              <a:t>5/17/23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a:pPr/>
              <a:t>5/17/23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a:pPr/>
              <a:t>5/17/23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5/17/23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a:pPr/>
              <a:t>5/17/23</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a:pPr/>
              <a:t>5/17/23</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464C5-46B6-38A5-F4A1-179A4219E2B8}"/>
              </a:ext>
            </a:extLst>
          </p:cNvPr>
          <p:cNvSpPr>
            <a:spLocks noGrp="1"/>
          </p:cNvSpPr>
          <p:nvPr>
            <p:ph type="ctrTitle"/>
          </p:nvPr>
        </p:nvSpPr>
        <p:spPr/>
        <p:txBody>
          <a:bodyPr/>
          <a:lstStyle/>
          <a:p>
            <a:r>
              <a:rPr lang="en-US" dirty="0"/>
              <a:t>Tongues?? </a:t>
            </a:r>
            <a:br>
              <a:rPr lang="en-US" dirty="0"/>
            </a:br>
            <a:endParaRPr lang="en-US" dirty="0"/>
          </a:p>
        </p:txBody>
      </p:sp>
      <p:sp>
        <p:nvSpPr>
          <p:cNvPr id="3" name="Subtitle 2">
            <a:extLst>
              <a:ext uri="{FF2B5EF4-FFF2-40B4-BE49-F238E27FC236}">
                <a16:creationId xmlns:a16="http://schemas.microsoft.com/office/drawing/2014/main" id="{E2E38808-09B9-DD8D-118A-B5F53638878B}"/>
              </a:ext>
            </a:extLst>
          </p:cNvPr>
          <p:cNvSpPr>
            <a:spLocks noGrp="1"/>
          </p:cNvSpPr>
          <p:nvPr>
            <p:ph type="subTitle" idx="1"/>
          </p:nvPr>
        </p:nvSpPr>
        <p:spPr/>
        <p:txBody>
          <a:bodyPr>
            <a:normAutofit/>
          </a:bodyPr>
          <a:lstStyle/>
          <a:p>
            <a:r>
              <a:rPr lang="en-US" sz="2800" b="1" dirty="0"/>
              <a:t>?Only some speak in tongues?</a:t>
            </a:r>
          </a:p>
          <a:p>
            <a:r>
              <a:rPr lang="en-US" sz="2800" b="1" dirty="0"/>
              <a:t>?Gifts of the spirit same as prayer language?</a:t>
            </a:r>
          </a:p>
          <a:p>
            <a:r>
              <a:rPr lang="en-US" sz="2800" b="1" dirty="0"/>
              <a:t>?Charismatic gifts?</a:t>
            </a:r>
          </a:p>
        </p:txBody>
      </p:sp>
    </p:spTree>
    <p:extLst>
      <p:ext uri="{BB962C8B-B14F-4D97-AF65-F5344CB8AC3E}">
        <p14:creationId xmlns:p14="http://schemas.microsoft.com/office/powerpoint/2010/main" val="431044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EF8982E-02F0-4D24-85CB-98DEBCC32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 name="Rectangle 1">
            <a:extLst>
              <a:ext uri="{FF2B5EF4-FFF2-40B4-BE49-F238E27FC236}">
                <a16:creationId xmlns:a16="http://schemas.microsoft.com/office/drawing/2014/main" id="{9E4D9C64-5E74-FF03-B962-CD0E8F920B41}"/>
              </a:ext>
            </a:extLst>
          </p:cNvPr>
          <p:cNvSpPr>
            <a:spLocks noChangeArrowheads="1"/>
          </p:cNvSpPr>
          <p:nvPr/>
        </p:nvSpPr>
        <p:spPr bwMode="auto">
          <a:xfrm rot="16200000">
            <a:off x="-1904914" y="3167860"/>
            <a:ext cx="5743507" cy="6492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marL="0" marR="0" lvl="0" indent="0" algn="ctr" fontAlgn="base">
              <a:spcBef>
                <a:spcPct val="20000"/>
              </a:spcBef>
              <a:spcAft>
                <a:spcPts val="600"/>
              </a:spcAft>
              <a:buClr>
                <a:schemeClr val="tx1"/>
              </a:buClr>
              <a:buSzPct val="100000"/>
              <a:buFont typeface="Arial"/>
              <a:buChar char="•"/>
              <a:tabLst/>
            </a:pPr>
            <a:r>
              <a:rPr kumimoji="0" lang="en-US" altLang="en-US" sz="2800" b="1" i="0" u="none" strike="noStrike" cap="small" normalizeH="0" baseline="0" dirty="0">
                <a:ln w="3175" cmpd="sng">
                  <a:noFill/>
                </a:ln>
                <a:gradFill flip="none" rotWithShape="1">
                  <a:gsLst>
                    <a:gs pos="0">
                      <a:sysClr val="window" lastClr="FFFFFF"/>
                    </a:gs>
                    <a:gs pos="100000">
                      <a:sysClr val="window" lastClr="FFFFFF">
                        <a:lumMod val="75000"/>
                      </a:sys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FRUIT OF THE SPIRIT</a:t>
            </a:r>
            <a:endParaRPr kumimoji="0" lang="en-US" altLang="en-US" sz="2800" b="0" i="0" u="none" strike="noStrike" cap="small" normalizeH="0" baseline="0" dirty="0">
              <a:ln w="3175" cmpd="sng">
                <a:noFill/>
              </a:ln>
              <a:gradFill flip="none" rotWithShape="1">
                <a:gsLst>
                  <a:gs pos="0">
                    <a:sysClr val="window" lastClr="FFFFFF"/>
                  </a:gs>
                  <a:gs pos="100000">
                    <a:sysClr val="window" lastClr="FFFFFF">
                      <a:lumMod val="75000"/>
                    </a:sys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p:txBody>
      </p:sp>
      <p:sp>
        <p:nvSpPr>
          <p:cNvPr id="20" name="Rounded Rectangle 7">
            <a:extLst>
              <a:ext uri="{FF2B5EF4-FFF2-40B4-BE49-F238E27FC236}">
                <a16:creationId xmlns:a16="http://schemas.microsoft.com/office/drawing/2014/main" id="{2CB72970-2D5B-4516-9F76-B1220A77B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0994" y="620720"/>
            <a:ext cx="6929447" cy="5272133"/>
          </a:xfrm>
          <a:prstGeom prst="roundRect">
            <a:avLst>
              <a:gd name="adj" fmla="val 3812"/>
            </a:avLst>
          </a:prstGeom>
          <a:solidFill>
            <a:schemeClr val="bg1"/>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5" name="Table 4">
            <a:extLst>
              <a:ext uri="{FF2B5EF4-FFF2-40B4-BE49-F238E27FC236}">
                <a16:creationId xmlns:a16="http://schemas.microsoft.com/office/drawing/2014/main" id="{2BFE56C8-D416-338A-8751-A9391A03B8D1}"/>
              </a:ext>
            </a:extLst>
          </p:cNvPr>
          <p:cNvGraphicFramePr>
            <a:graphicFrameLocks noGrp="1"/>
          </p:cNvGraphicFramePr>
          <p:nvPr>
            <p:extLst>
              <p:ext uri="{D42A27DB-BD31-4B8C-83A1-F6EECF244321}">
                <p14:modId xmlns:p14="http://schemas.microsoft.com/office/powerpoint/2010/main" val="4031933680"/>
              </p:ext>
            </p:extLst>
          </p:nvPr>
        </p:nvGraphicFramePr>
        <p:xfrm>
          <a:off x="1645920" y="153225"/>
          <a:ext cx="10156613" cy="6613335"/>
        </p:xfrm>
        <a:graphic>
          <a:graphicData uri="http://schemas.openxmlformats.org/drawingml/2006/table">
            <a:tbl>
              <a:tblPr firstRow="1" firstCol="1" bandRow="1">
                <a:solidFill>
                  <a:srgbClr val="F2F2F2">
                    <a:alpha val="45098"/>
                  </a:srgbClr>
                </a:solidFill>
              </a:tblPr>
              <a:tblGrid>
                <a:gridCol w="2708343">
                  <a:extLst>
                    <a:ext uri="{9D8B030D-6E8A-4147-A177-3AD203B41FA5}">
                      <a16:colId xmlns:a16="http://schemas.microsoft.com/office/drawing/2014/main" val="89444481"/>
                    </a:ext>
                  </a:extLst>
                </a:gridCol>
                <a:gridCol w="7448270">
                  <a:extLst>
                    <a:ext uri="{9D8B030D-6E8A-4147-A177-3AD203B41FA5}">
                      <a16:colId xmlns:a16="http://schemas.microsoft.com/office/drawing/2014/main" val="1765699578"/>
                    </a:ext>
                  </a:extLst>
                </a:gridCol>
              </a:tblGrid>
              <a:tr h="637655">
                <a:tc>
                  <a:txBody>
                    <a:bodyPr/>
                    <a:lstStyle/>
                    <a:p>
                      <a:pPr marL="0" marR="0" algn="l" fontAlgn="t">
                        <a:spcBef>
                          <a:spcPts val="0"/>
                        </a:spcBef>
                        <a:spcAft>
                          <a:spcPts val="600"/>
                        </a:spcAft>
                      </a:pPr>
                      <a:r>
                        <a:rPr lang="en-US" sz="1700" b="0" i="0" u="none" strike="noStrike" cap="none" spc="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Fruit</a:t>
                      </a:r>
                      <a:endParaRPr lang="en-US" sz="1700" b="0" i="0" u="none" strike="noStrike" cap="none" spc="0">
                        <a:solidFill>
                          <a:schemeClr val="bg1"/>
                        </a:solidFill>
                        <a:effectLst/>
                        <a:latin typeface="Arial" panose="020B0604020202020204" pitchFamily="34" charset="0"/>
                      </a:endParaRPr>
                    </a:p>
                  </a:txBody>
                  <a:tcPr marL="112669" marR="112669" marT="111317" marB="0" anchor="ctr">
                    <a:lnL w="12700" cmpd="sng">
                      <a:noFill/>
                    </a:lnL>
                    <a:lnR w="12700" cmpd="sng">
                      <a:noFill/>
                    </a:lnR>
                    <a:lnT w="19050" cap="flat" cmpd="sng" algn="ctr">
                      <a:noFill/>
                      <a:prstDash val="solid"/>
                    </a:lnT>
                    <a:lnB w="38100" cmpd="sng">
                      <a:noFill/>
                    </a:lnB>
                    <a:solidFill>
                      <a:schemeClr val="tx1"/>
                    </a:solidFill>
                  </a:tcPr>
                </a:tc>
                <a:tc>
                  <a:txBody>
                    <a:bodyPr/>
                    <a:lstStyle/>
                    <a:p>
                      <a:pPr marL="0" marR="0" algn="l" fontAlgn="t">
                        <a:spcBef>
                          <a:spcPts val="0"/>
                        </a:spcBef>
                        <a:spcAft>
                          <a:spcPts val="600"/>
                        </a:spcAft>
                      </a:pPr>
                      <a:r>
                        <a:rPr lang="en-US" sz="1700" b="0" i="0" u="none" strike="noStrike" cap="none" spc="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Description</a:t>
                      </a:r>
                      <a:endParaRPr lang="en-US" sz="1700" b="0" i="0" u="none" strike="noStrike" cap="none" spc="0" dirty="0">
                        <a:solidFill>
                          <a:schemeClr val="bg1"/>
                        </a:solidFill>
                        <a:effectLst/>
                        <a:latin typeface="Arial" panose="020B0604020202020204" pitchFamily="34" charset="0"/>
                      </a:endParaRPr>
                    </a:p>
                  </a:txBody>
                  <a:tcPr marL="112669" marR="112669" marT="111317" marB="0"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1821911765"/>
                  </a:ext>
                </a:extLst>
              </a:tr>
              <a:tr h="1532414">
                <a:tc>
                  <a:txBody>
                    <a:bodyPr/>
                    <a:lstStyle/>
                    <a:p>
                      <a:pPr marL="0" marR="0" algn="l" fontAlgn="t">
                        <a:spcBef>
                          <a:spcPts val="0"/>
                        </a:spcBef>
                        <a:spcAft>
                          <a:spcPts val="600"/>
                        </a:spcAft>
                      </a:pPr>
                      <a:r>
                        <a:rPr lang="en-US" sz="2400" b="1" i="0" u="none" strike="noStrike" cap="none" spc="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Peace</a:t>
                      </a:r>
                      <a:endParaRPr lang="en-US" sz="2400" b="1" i="0" u="none" strike="noStrike" cap="none" spc="0" dirty="0">
                        <a:solidFill>
                          <a:schemeClr val="tx1"/>
                        </a:solidFill>
                        <a:effectLst/>
                        <a:latin typeface="Arial" panose="020B0604020202020204" pitchFamily="34" charset="0"/>
                      </a:endParaRPr>
                    </a:p>
                  </a:txBody>
                  <a:tcPr marL="112669" marR="112669" marT="111317"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marL="0" marR="0" algn="l" fontAlgn="t">
                        <a:spcBef>
                          <a:spcPts val="0"/>
                        </a:spcBef>
                        <a:spcAft>
                          <a:spcPts val="600"/>
                        </a:spcAft>
                      </a:pPr>
                      <a:r>
                        <a:rPr lang="en-US" sz="2400" b="0" i="0" u="none" strike="noStrike" cap="none" spc="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A lack of fear or anxiety – the product of our reconciliation with God and the product of a mind that is focused on God and not on circumstances.</a:t>
                      </a:r>
                      <a:endParaRPr lang="en-US" sz="2400" b="0" i="0" u="none" strike="noStrike" cap="none" spc="0" dirty="0">
                        <a:solidFill>
                          <a:schemeClr val="tx1"/>
                        </a:solidFill>
                        <a:effectLst/>
                        <a:latin typeface="Arial" panose="020B0604020202020204" pitchFamily="34" charset="0"/>
                      </a:endParaRPr>
                    </a:p>
                  </a:txBody>
                  <a:tcPr marL="112669" marR="112669" marT="111317"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78873890"/>
                  </a:ext>
                </a:extLst>
              </a:tr>
              <a:tr h="1263922">
                <a:tc>
                  <a:txBody>
                    <a:bodyPr/>
                    <a:lstStyle/>
                    <a:p>
                      <a:pPr marL="0" marR="0" algn="l" fontAlgn="t">
                        <a:spcBef>
                          <a:spcPts val="0"/>
                        </a:spcBef>
                        <a:spcAft>
                          <a:spcPts val="600"/>
                        </a:spcAft>
                      </a:pPr>
                      <a:r>
                        <a:rPr lang="en-US" sz="2400" b="1" i="0" u="none" strike="noStrike" cap="none" spc="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Self-control</a:t>
                      </a:r>
                      <a:endParaRPr lang="en-US" sz="2400" b="1" i="0" u="none" strike="noStrike" cap="none" spc="0" dirty="0">
                        <a:solidFill>
                          <a:schemeClr val="tx1"/>
                        </a:solidFill>
                        <a:effectLst/>
                        <a:latin typeface="Arial" panose="020B0604020202020204" pitchFamily="34" charset="0"/>
                      </a:endParaRPr>
                    </a:p>
                  </a:txBody>
                  <a:tcPr marL="112669" marR="112669" marT="111317"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marR="0" algn="l" fontAlgn="t">
                        <a:spcBef>
                          <a:spcPts val="0"/>
                        </a:spcBef>
                        <a:spcAft>
                          <a:spcPts val="600"/>
                        </a:spcAft>
                      </a:pPr>
                      <a:r>
                        <a:rPr lang="en-US" sz="2400" b="0" i="0" u="none" strike="noStrike" cap="none" spc="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A person exhibits this fruit when he or she can dominate his or her passions and desires, is faithful to vows, and is pure.</a:t>
                      </a:r>
                      <a:endParaRPr lang="en-US" sz="2400" b="0" i="0" u="none" strike="noStrike" cap="none" spc="0" dirty="0">
                        <a:solidFill>
                          <a:schemeClr val="tx1"/>
                        </a:solidFill>
                        <a:effectLst/>
                        <a:latin typeface="Arial" panose="020B0604020202020204" pitchFamily="34" charset="0"/>
                      </a:endParaRPr>
                    </a:p>
                  </a:txBody>
                  <a:tcPr marL="112669" marR="112669" marT="111317"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3269929313"/>
                  </a:ext>
                </a:extLst>
              </a:tr>
              <a:tr h="1573822">
                <a:tc>
                  <a:txBody>
                    <a:bodyPr/>
                    <a:lstStyle/>
                    <a:p>
                      <a:pPr marL="0" marR="0" algn="l" fontAlgn="t">
                        <a:spcBef>
                          <a:spcPts val="0"/>
                        </a:spcBef>
                        <a:spcAft>
                          <a:spcPts val="600"/>
                        </a:spcAft>
                      </a:pPr>
                      <a:r>
                        <a:rPr lang="en-US" sz="2400" b="1" i="0" u="none" strike="noStrike" cap="none" spc="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Love</a:t>
                      </a:r>
                      <a:endParaRPr lang="en-US" sz="2400" b="1" i="0" u="none" strike="noStrike" cap="none" spc="0">
                        <a:solidFill>
                          <a:schemeClr val="tx1"/>
                        </a:solidFill>
                        <a:effectLst/>
                        <a:latin typeface="Arial" panose="020B0604020202020204" pitchFamily="34" charset="0"/>
                      </a:endParaRPr>
                    </a:p>
                  </a:txBody>
                  <a:tcPr marL="112669" marR="112669" marT="111317"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marL="0" marR="0" algn="l" fontAlgn="t">
                        <a:spcBef>
                          <a:spcPts val="0"/>
                        </a:spcBef>
                        <a:spcAft>
                          <a:spcPts val="600"/>
                        </a:spcAft>
                      </a:pPr>
                      <a:r>
                        <a:rPr lang="en-US" sz="2400" b="0" i="0" u="none" strike="noStrike" cap="none" spc="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Agape – a love that looks out for the best interests of others without concern for whether the love will be rewarded or reciprocated. It is unselfish. It is proactive.</a:t>
                      </a:r>
                      <a:endParaRPr lang="en-US" sz="2400" b="0" i="0" u="none" strike="noStrike" cap="none" spc="0" dirty="0">
                        <a:solidFill>
                          <a:schemeClr val="tx1"/>
                        </a:solidFill>
                        <a:effectLst/>
                        <a:latin typeface="Arial" panose="020B0604020202020204" pitchFamily="34" charset="0"/>
                      </a:endParaRPr>
                    </a:p>
                  </a:txBody>
                  <a:tcPr marL="112669" marR="112669" marT="111317"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501998206"/>
                  </a:ext>
                </a:extLst>
              </a:tr>
              <a:tr h="1605522">
                <a:tc>
                  <a:txBody>
                    <a:bodyPr/>
                    <a:lstStyle/>
                    <a:p>
                      <a:pPr marL="0" marR="0" algn="l" fontAlgn="t">
                        <a:spcBef>
                          <a:spcPts val="0"/>
                        </a:spcBef>
                        <a:spcAft>
                          <a:spcPts val="600"/>
                        </a:spcAft>
                      </a:pPr>
                      <a:r>
                        <a:rPr lang="en-US" sz="2400" b="1" i="0" u="none" strike="noStrike" cap="none" spc="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Forbearance (long suffering)</a:t>
                      </a:r>
                      <a:endParaRPr lang="en-US" sz="2400" b="1" i="0" u="none" strike="noStrike" cap="none" spc="0">
                        <a:solidFill>
                          <a:schemeClr val="tx1"/>
                        </a:solidFill>
                        <a:effectLst/>
                        <a:latin typeface="Arial" panose="020B0604020202020204" pitchFamily="34" charset="0"/>
                      </a:endParaRPr>
                    </a:p>
                  </a:txBody>
                  <a:tcPr marL="112669" marR="112669" marT="111317"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marR="0" algn="l" fontAlgn="t">
                        <a:spcBef>
                          <a:spcPts val="0"/>
                        </a:spcBef>
                        <a:spcAft>
                          <a:spcPts val="600"/>
                        </a:spcAft>
                      </a:pPr>
                      <a:r>
                        <a:rPr lang="en-US" sz="2400" b="0" i="0" u="none" strike="noStrike" cap="none" spc="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An attribute of God that allows us to be patient with others. It is the ability to be “patient cheerfully” in trying circumstances. It is the ability to restrain from retaliating against others</a:t>
                      </a:r>
                      <a:endParaRPr lang="en-US" sz="2400" b="0" i="0" u="none" strike="noStrike" cap="none" spc="0" dirty="0">
                        <a:solidFill>
                          <a:schemeClr val="tx1"/>
                        </a:solidFill>
                        <a:effectLst/>
                        <a:latin typeface="Arial" panose="020B0604020202020204" pitchFamily="34" charset="0"/>
                      </a:endParaRPr>
                    </a:p>
                  </a:txBody>
                  <a:tcPr marL="112669" marR="112669" marT="111317"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1432063193"/>
                  </a:ext>
                </a:extLst>
              </a:tr>
            </a:tbl>
          </a:graphicData>
        </a:graphic>
      </p:graphicFrame>
    </p:spTree>
    <p:extLst>
      <p:ext uri="{BB962C8B-B14F-4D97-AF65-F5344CB8AC3E}">
        <p14:creationId xmlns:p14="http://schemas.microsoft.com/office/powerpoint/2010/main" val="354377513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3516BD-64C7-48EF-A342-9F00D167EE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a:noFill/>
          </a:ln>
          <a:effectLst>
            <a:outerShdw blurRad="1651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33A2BBFE-C446-F98B-2756-E9B0CC451AD1}"/>
              </a:ext>
            </a:extLst>
          </p:cNvPr>
          <p:cNvGraphicFramePr>
            <a:graphicFrameLocks noGrp="1"/>
          </p:cNvGraphicFramePr>
          <p:nvPr>
            <p:extLst>
              <p:ext uri="{D42A27DB-BD31-4B8C-83A1-F6EECF244321}">
                <p14:modId xmlns:p14="http://schemas.microsoft.com/office/powerpoint/2010/main" val="4064911055"/>
              </p:ext>
            </p:extLst>
          </p:nvPr>
        </p:nvGraphicFramePr>
        <p:xfrm>
          <a:off x="270933" y="304800"/>
          <a:ext cx="11683999" cy="6316133"/>
        </p:xfrm>
        <a:graphic>
          <a:graphicData uri="http://schemas.openxmlformats.org/drawingml/2006/table">
            <a:tbl>
              <a:tblPr firstRow="1" firstCol="1" bandRow="1">
                <a:tableStyleId>{5C22544A-7EE6-4342-B048-85BDC9FD1C3A}</a:tableStyleId>
              </a:tblPr>
              <a:tblGrid>
                <a:gridCol w="3113734">
                  <a:extLst>
                    <a:ext uri="{9D8B030D-6E8A-4147-A177-3AD203B41FA5}">
                      <a16:colId xmlns:a16="http://schemas.microsoft.com/office/drawing/2014/main" val="415046155"/>
                    </a:ext>
                  </a:extLst>
                </a:gridCol>
                <a:gridCol w="8570265">
                  <a:extLst>
                    <a:ext uri="{9D8B030D-6E8A-4147-A177-3AD203B41FA5}">
                      <a16:colId xmlns:a16="http://schemas.microsoft.com/office/drawing/2014/main" val="3680668369"/>
                    </a:ext>
                  </a:extLst>
                </a:gridCol>
              </a:tblGrid>
              <a:tr h="1532263">
                <a:tc>
                  <a:txBody>
                    <a:bodyPr/>
                    <a:lstStyle/>
                    <a:p>
                      <a:pPr marL="0" marR="0">
                        <a:spcBef>
                          <a:spcPts val="0"/>
                        </a:spcBef>
                        <a:spcAft>
                          <a:spcPts val="600"/>
                        </a:spcAft>
                      </a:pPr>
                      <a:r>
                        <a:rPr lang="en-US" sz="2000" dirty="0">
                          <a:effectLst/>
                        </a:rPr>
                        <a:t>Joy</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12816" marR="112816" marT="0" marB="0"/>
                </a:tc>
                <a:tc>
                  <a:txBody>
                    <a:bodyPr/>
                    <a:lstStyle/>
                    <a:p>
                      <a:pPr marL="0" marR="0">
                        <a:spcBef>
                          <a:spcPts val="0"/>
                        </a:spcBef>
                        <a:spcAft>
                          <a:spcPts val="600"/>
                        </a:spcAft>
                      </a:pPr>
                      <a:r>
                        <a:rPr lang="en-US" sz="2000" dirty="0">
                          <a:effectLst/>
                        </a:rPr>
                        <a:t>Not transitory happiness, or happiness that is dependent on circumstances, like its natural counterpart. It is first experienced in our salvation and is permanent as we abide in God. </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12816" marR="112816" marT="0" marB="0"/>
                </a:tc>
                <a:extLst>
                  <a:ext uri="{0D108BD9-81ED-4DB2-BD59-A6C34878D82A}">
                    <a16:rowId xmlns:a16="http://schemas.microsoft.com/office/drawing/2014/main" val="1230908831"/>
                  </a:ext>
                </a:extLst>
              </a:tr>
              <a:tr h="1209900">
                <a:tc>
                  <a:txBody>
                    <a:bodyPr/>
                    <a:lstStyle/>
                    <a:p>
                      <a:pPr marL="0" marR="0">
                        <a:spcBef>
                          <a:spcPts val="0"/>
                        </a:spcBef>
                        <a:spcAft>
                          <a:spcPts val="600"/>
                        </a:spcAft>
                      </a:pPr>
                      <a:r>
                        <a:rPr lang="en-US" sz="2000">
                          <a:effectLst/>
                        </a:rPr>
                        <a:t>Kindness</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txBody>
                  <a:tcPr marL="112816" marR="112816" marT="0" marB="0"/>
                </a:tc>
                <a:tc>
                  <a:txBody>
                    <a:bodyPr/>
                    <a:lstStyle/>
                    <a:p>
                      <a:pPr marL="0" marR="0">
                        <a:spcBef>
                          <a:spcPts val="0"/>
                        </a:spcBef>
                        <a:spcAft>
                          <a:spcPts val="600"/>
                        </a:spcAft>
                      </a:pPr>
                      <a:r>
                        <a:rPr lang="en-US" sz="2000">
                          <a:effectLst/>
                        </a:rPr>
                        <a:t>Not weakness, but strength. A desire never to offend others or to cause them pain. A desire to care for those who are hurt and to encourage the broken.</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txBody>
                  <a:tcPr marL="112816" marR="112816" marT="0" marB="0"/>
                </a:tc>
                <a:extLst>
                  <a:ext uri="{0D108BD9-81ED-4DB2-BD59-A6C34878D82A}">
                    <a16:rowId xmlns:a16="http://schemas.microsoft.com/office/drawing/2014/main" val="13923738"/>
                  </a:ext>
                </a:extLst>
              </a:tr>
              <a:tr h="1532263">
                <a:tc>
                  <a:txBody>
                    <a:bodyPr/>
                    <a:lstStyle/>
                    <a:p>
                      <a:pPr marL="0" marR="0">
                        <a:spcBef>
                          <a:spcPts val="0"/>
                        </a:spcBef>
                        <a:spcAft>
                          <a:spcPts val="600"/>
                        </a:spcAft>
                      </a:pPr>
                      <a:r>
                        <a:rPr lang="en-US" sz="2000">
                          <a:effectLst/>
                        </a:rPr>
                        <a:t>Goodness</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txBody>
                  <a:tcPr marL="112816" marR="112816" marT="0" marB="0"/>
                </a:tc>
                <a:tc>
                  <a:txBody>
                    <a:bodyPr/>
                    <a:lstStyle/>
                    <a:p>
                      <a:pPr marL="0" marR="0">
                        <a:spcBef>
                          <a:spcPts val="0"/>
                        </a:spcBef>
                        <a:spcAft>
                          <a:spcPts val="600"/>
                        </a:spcAft>
                      </a:pPr>
                      <a:r>
                        <a:rPr lang="en-US" sz="2000">
                          <a:effectLst/>
                        </a:rPr>
                        <a:t>The opposite of being judgmental. Characterized by being slow to criticize and by being jealous for what is good and truthful.  This fruit actively promotes that which is positive and beneficial to others.</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txBody>
                  <a:tcPr marL="112816" marR="112816" marT="0" marB="0"/>
                </a:tc>
                <a:extLst>
                  <a:ext uri="{0D108BD9-81ED-4DB2-BD59-A6C34878D82A}">
                    <a16:rowId xmlns:a16="http://schemas.microsoft.com/office/drawing/2014/main" val="2203922722"/>
                  </a:ext>
                </a:extLst>
              </a:tr>
              <a:tr h="831807">
                <a:tc>
                  <a:txBody>
                    <a:bodyPr/>
                    <a:lstStyle/>
                    <a:p>
                      <a:pPr marL="0" marR="0">
                        <a:spcBef>
                          <a:spcPts val="0"/>
                        </a:spcBef>
                        <a:spcAft>
                          <a:spcPts val="600"/>
                        </a:spcAft>
                      </a:pPr>
                      <a:r>
                        <a:rPr lang="en-US" sz="2000">
                          <a:effectLst/>
                        </a:rPr>
                        <a:t>Gentleness</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txBody>
                  <a:tcPr marL="112816" marR="112816" marT="0" marB="0"/>
                </a:tc>
                <a:tc>
                  <a:txBody>
                    <a:bodyPr/>
                    <a:lstStyle/>
                    <a:p>
                      <a:pPr marL="0" marR="0">
                        <a:spcBef>
                          <a:spcPts val="0"/>
                        </a:spcBef>
                        <a:spcAft>
                          <a:spcPts val="600"/>
                        </a:spcAft>
                      </a:pPr>
                      <a:r>
                        <a:rPr lang="en-US" sz="2000">
                          <a:effectLst/>
                        </a:rPr>
                        <a:t>This fruit characterizes a measured person: a person who exhibits humility that is strengthened by strong convictions.</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txBody>
                  <a:tcPr marL="112816" marR="112816" marT="0" marB="0"/>
                </a:tc>
                <a:extLst>
                  <a:ext uri="{0D108BD9-81ED-4DB2-BD59-A6C34878D82A}">
                    <a16:rowId xmlns:a16="http://schemas.microsoft.com/office/drawing/2014/main" val="2693052063"/>
                  </a:ext>
                </a:extLst>
              </a:tr>
              <a:tr h="1209900">
                <a:tc>
                  <a:txBody>
                    <a:bodyPr/>
                    <a:lstStyle/>
                    <a:p>
                      <a:pPr marL="0" marR="0">
                        <a:spcBef>
                          <a:spcPts val="0"/>
                        </a:spcBef>
                        <a:spcAft>
                          <a:spcPts val="600"/>
                        </a:spcAft>
                      </a:pPr>
                      <a:r>
                        <a:rPr lang="en-US" sz="2000">
                          <a:effectLst/>
                        </a:rPr>
                        <a:t>Faithfulness</a:t>
                      </a:r>
                      <a:endParaRPr lang="en-US" sz="2000">
                        <a:effectLst/>
                        <a:latin typeface="Cambria" panose="02040503050406030204" pitchFamily="18" charset="0"/>
                        <a:ea typeface="MS Mincho" panose="02020609040205080304" pitchFamily="49" charset="-128"/>
                        <a:cs typeface="Times New Roman" panose="02020603050405020304" pitchFamily="18" charset="0"/>
                      </a:endParaRPr>
                    </a:p>
                  </a:txBody>
                  <a:tcPr marL="112816" marR="112816" marT="0" marB="0"/>
                </a:tc>
                <a:tc>
                  <a:txBody>
                    <a:bodyPr/>
                    <a:lstStyle/>
                    <a:p>
                      <a:pPr marL="0" marR="0">
                        <a:spcBef>
                          <a:spcPts val="0"/>
                        </a:spcBef>
                        <a:spcAft>
                          <a:spcPts val="600"/>
                        </a:spcAft>
                      </a:pPr>
                      <a:r>
                        <a:rPr lang="en-US" sz="2000" dirty="0">
                          <a:effectLst/>
                        </a:rPr>
                        <a:t>This fruit speaks of extreme loyalty, and implies one who is constant, who has the utmost integrity, and one who is dependable and unchanging.</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112816" marR="112816" marT="0" marB="0"/>
                </a:tc>
                <a:extLst>
                  <a:ext uri="{0D108BD9-81ED-4DB2-BD59-A6C34878D82A}">
                    <a16:rowId xmlns:a16="http://schemas.microsoft.com/office/drawing/2014/main" val="2088233056"/>
                  </a:ext>
                </a:extLst>
              </a:tr>
            </a:tbl>
          </a:graphicData>
        </a:graphic>
      </p:graphicFrame>
    </p:spTree>
    <p:extLst>
      <p:ext uri="{BB962C8B-B14F-4D97-AF65-F5344CB8AC3E}">
        <p14:creationId xmlns:p14="http://schemas.microsoft.com/office/powerpoint/2010/main" val="3249007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7BB6CF0-C650-D1E6-FD60-2627E2C6001A}"/>
              </a:ext>
            </a:extLst>
          </p:cNvPr>
          <p:cNvSpPr>
            <a:spLocks noChangeArrowheads="1"/>
          </p:cNvSpPr>
          <p:nvPr/>
        </p:nvSpPr>
        <p:spPr bwMode="auto">
          <a:xfrm>
            <a:off x="355600" y="169334"/>
            <a:ext cx="11177639" cy="88053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algn="ctr" fontAlgn="base">
              <a:spcBef>
                <a:spcPct val="0"/>
              </a:spcBef>
              <a:spcAft>
                <a:spcPts val="600"/>
              </a:spcAft>
              <a:buClrTx/>
              <a:buSzTx/>
              <a:tabLst/>
            </a:pPr>
            <a:r>
              <a:rPr kumimoji="0" lang="en-US" altLang="en-US" sz="4000" b="1" i="0" u="none" strike="noStrike" cap="all" normalizeH="0" baseline="0"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GIFTS OF THE SPIRIT (1 CORINTHIANS 12)</a:t>
            </a:r>
            <a:endParaRPr kumimoji="0" lang="en-US" altLang="en-US" sz="4000" b="0" i="0" u="none" strike="noStrike" cap="all" normalizeH="0" baseline="0"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endParaRPr>
          </a:p>
        </p:txBody>
      </p:sp>
      <p:graphicFrame>
        <p:nvGraphicFramePr>
          <p:cNvPr id="2" name="Table 1">
            <a:extLst>
              <a:ext uri="{FF2B5EF4-FFF2-40B4-BE49-F238E27FC236}">
                <a16:creationId xmlns:a16="http://schemas.microsoft.com/office/drawing/2014/main" id="{1BD185CB-4182-6BFB-AEE7-995F23397CF5}"/>
              </a:ext>
            </a:extLst>
          </p:cNvPr>
          <p:cNvGraphicFramePr>
            <a:graphicFrameLocks noGrp="1"/>
          </p:cNvGraphicFramePr>
          <p:nvPr>
            <p:extLst>
              <p:ext uri="{D42A27DB-BD31-4B8C-83A1-F6EECF244321}">
                <p14:modId xmlns:p14="http://schemas.microsoft.com/office/powerpoint/2010/main" val="3112374118"/>
              </p:ext>
            </p:extLst>
          </p:nvPr>
        </p:nvGraphicFramePr>
        <p:xfrm>
          <a:off x="304800" y="1158241"/>
          <a:ext cx="11531599" cy="7747097"/>
        </p:xfrm>
        <a:graphic>
          <a:graphicData uri="http://schemas.openxmlformats.org/drawingml/2006/table">
            <a:tbl>
              <a:tblPr firstRow="1" firstCol="1" bandRow="1">
                <a:tableStyleId>{5C22544A-7EE6-4342-B048-85BDC9FD1C3A}</a:tableStyleId>
              </a:tblPr>
              <a:tblGrid>
                <a:gridCol w="2817756">
                  <a:extLst>
                    <a:ext uri="{9D8B030D-6E8A-4147-A177-3AD203B41FA5}">
                      <a16:colId xmlns:a16="http://schemas.microsoft.com/office/drawing/2014/main" val="3941190132"/>
                    </a:ext>
                  </a:extLst>
                </a:gridCol>
                <a:gridCol w="8713843">
                  <a:extLst>
                    <a:ext uri="{9D8B030D-6E8A-4147-A177-3AD203B41FA5}">
                      <a16:colId xmlns:a16="http://schemas.microsoft.com/office/drawing/2014/main" val="2056500521"/>
                    </a:ext>
                  </a:extLst>
                </a:gridCol>
              </a:tblGrid>
              <a:tr h="259981">
                <a:tc>
                  <a:txBody>
                    <a:bodyPr/>
                    <a:lstStyle/>
                    <a:p>
                      <a:pPr marL="0" marR="0">
                        <a:spcBef>
                          <a:spcPts val="0"/>
                        </a:spcBef>
                        <a:spcAft>
                          <a:spcPts val="600"/>
                        </a:spcAft>
                      </a:pPr>
                      <a:r>
                        <a:rPr lang="en-US" sz="2000" dirty="0">
                          <a:effectLst/>
                        </a:rPr>
                        <a:t>Gift</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7397" marR="57397" marT="0" marB="0"/>
                </a:tc>
                <a:tc>
                  <a:txBody>
                    <a:bodyPr/>
                    <a:lstStyle/>
                    <a:p>
                      <a:pPr marL="0" marR="0">
                        <a:spcBef>
                          <a:spcPts val="0"/>
                        </a:spcBef>
                        <a:spcAft>
                          <a:spcPts val="600"/>
                        </a:spcAft>
                      </a:pPr>
                      <a:r>
                        <a:rPr lang="en-US" sz="2000" dirty="0">
                          <a:effectLst/>
                        </a:rPr>
                        <a:t>Description</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7397" marR="57397" marT="0" marB="0"/>
                </a:tc>
                <a:extLst>
                  <a:ext uri="{0D108BD9-81ED-4DB2-BD59-A6C34878D82A}">
                    <a16:rowId xmlns:a16="http://schemas.microsoft.com/office/drawing/2014/main" val="3440271641"/>
                  </a:ext>
                </a:extLst>
              </a:tr>
              <a:tr h="271871">
                <a:tc>
                  <a:txBody>
                    <a:bodyPr/>
                    <a:lstStyle/>
                    <a:p>
                      <a:pPr marL="0" marR="0">
                        <a:spcBef>
                          <a:spcPts val="0"/>
                        </a:spcBef>
                        <a:spcAft>
                          <a:spcPts val="600"/>
                        </a:spcAft>
                      </a:pPr>
                      <a:r>
                        <a:rPr lang="en-US" sz="2000" dirty="0">
                          <a:effectLst/>
                        </a:rPr>
                        <a:t>Gifts of Knowledge</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7397" marR="57397" marT="0" marB="0"/>
                </a:tc>
                <a:tc>
                  <a:txBody>
                    <a:bodyPr/>
                    <a:lstStyle/>
                    <a:p>
                      <a:pPr marL="0" marR="0">
                        <a:spcBef>
                          <a:spcPts val="0"/>
                        </a:spcBef>
                        <a:spcAft>
                          <a:spcPts val="600"/>
                        </a:spcAft>
                      </a:pPr>
                      <a:r>
                        <a:rPr lang="en-US" sz="1200">
                          <a:effectLst/>
                        </a:rPr>
                        <a:t> </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57397" marR="57397" marT="0" marB="0"/>
                </a:tc>
                <a:extLst>
                  <a:ext uri="{0D108BD9-81ED-4DB2-BD59-A6C34878D82A}">
                    <a16:rowId xmlns:a16="http://schemas.microsoft.com/office/drawing/2014/main" val="4155095122"/>
                  </a:ext>
                </a:extLst>
              </a:tr>
              <a:tr h="4730495">
                <a:tc>
                  <a:txBody>
                    <a:bodyPr/>
                    <a:lstStyle/>
                    <a:p>
                      <a:pPr marL="0" marR="0" algn="ctr">
                        <a:spcBef>
                          <a:spcPts val="0"/>
                        </a:spcBef>
                        <a:spcAft>
                          <a:spcPts val="600"/>
                        </a:spcAft>
                      </a:pPr>
                      <a:r>
                        <a:rPr lang="en-US" sz="2800" dirty="0">
                          <a:effectLst/>
                        </a:rPr>
                        <a:t>Discernment of Spirits</a:t>
                      </a: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7397" marR="57397" marT="0" marB="0" anchor="ctr"/>
                </a:tc>
                <a:tc>
                  <a:txBody>
                    <a:bodyPr/>
                    <a:lstStyle/>
                    <a:p>
                      <a:pPr marL="0" marR="0">
                        <a:spcBef>
                          <a:spcPts val="0"/>
                        </a:spcBef>
                        <a:spcAft>
                          <a:spcPts val="600"/>
                        </a:spcAft>
                      </a:pPr>
                      <a:r>
                        <a:rPr lang="en-US" sz="2800" dirty="0">
                          <a:effectLst/>
                        </a:rPr>
                        <a:t>May imply the ability to detect impurity, or to differentiate between the Spirit of Christ and the spirit of Antichrist or the work of God from demonic activity.</a:t>
                      </a:r>
                    </a:p>
                    <a:p>
                      <a:pPr marL="0" marR="0">
                        <a:spcBef>
                          <a:spcPts val="0"/>
                        </a:spcBef>
                        <a:spcAft>
                          <a:spcPts val="600"/>
                        </a:spcAft>
                      </a:pPr>
                      <a:r>
                        <a:rPr lang="en-US" sz="2800" dirty="0">
                          <a:effectLst/>
                        </a:rPr>
                        <a:t>Examples of this gift in action:</a:t>
                      </a:r>
                    </a:p>
                    <a:p>
                      <a:pPr marL="388620" marR="0">
                        <a:spcBef>
                          <a:spcPts val="0"/>
                        </a:spcBef>
                        <a:spcAft>
                          <a:spcPts val="600"/>
                        </a:spcAft>
                      </a:pPr>
                      <a:r>
                        <a:rPr lang="en-US" sz="2800" dirty="0">
                          <a:effectLst/>
                        </a:rPr>
                        <a:t>Paul – </a:t>
                      </a:r>
                      <a:r>
                        <a:rPr lang="en-US" sz="2800" dirty="0" err="1">
                          <a:effectLst/>
                        </a:rPr>
                        <a:t>Elymas</a:t>
                      </a:r>
                      <a:r>
                        <a:rPr lang="en-US" sz="2800" dirty="0">
                          <a:effectLst/>
                        </a:rPr>
                        <a:t>, a child of Satan (Acts 13:6-12), the Philippian woman (Acts 16:16-19)</a:t>
                      </a:r>
                    </a:p>
                    <a:p>
                      <a:pPr marL="388620" marR="0">
                        <a:spcBef>
                          <a:spcPts val="0"/>
                        </a:spcBef>
                        <a:spcAft>
                          <a:spcPts val="600"/>
                        </a:spcAft>
                      </a:pPr>
                      <a:r>
                        <a:rPr lang="en-US" sz="2800" dirty="0">
                          <a:effectLst/>
                        </a:rPr>
                        <a:t>Peter – Ananias and Sapphira (Acts 5:1-4), Simon the sorcerer (Acts 8:20-23)</a:t>
                      </a:r>
                    </a:p>
                    <a:p>
                      <a:pPr marL="0" marR="0">
                        <a:spcBef>
                          <a:spcPts val="0"/>
                        </a:spcBef>
                        <a:spcAft>
                          <a:spcPts val="600"/>
                        </a:spcAft>
                      </a:pPr>
                      <a:r>
                        <a:rPr lang="en-US" sz="2800" dirty="0">
                          <a:effectLst/>
                        </a:rPr>
                        <a:t>A gift that will be needed in the last days (2 Thess. 2:9-12; 1 Tim. 4:1; Jude 3-4; Rev. 13:14)</a:t>
                      </a: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7397" marR="57397" marT="0" marB="0"/>
                </a:tc>
                <a:extLst>
                  <a:ext uri="{0D108BD9-81ED-4DB2-BD59-A6C34878D82A}">
                    <a16:rowId xmlns:a16="http://schemas.microsoft.com/office/drawing/2014/main" val="3346159023"/>
                  </a:ext>
                </a:extLst>
              </a:tr>
              <a:tr h="1696964">
                <a:tc>
                  <a:txBody>
                    <a:bodyPr/>
                    <a:lstStyle/>
                    <a:p>
                      <a:pPr marL="0" marR="0">
                        <a:spcBef>
                          <a:spcPts val="0"/>
                        </a:spcBef>
                        <a:spcAft>
                          <a:spcPts val="600"/>
                        </a:spcAft>
                      </a:pP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7397" marR="57397" marT="0" marB="0"/>
                </a:tc>
                <a:tc>
                  <a:txBody>
                    <a:bodyPr/>
                    <a:lstStyle/>
                    <a:p>
                      <a:pPr marL="0" marR="0">
                        <a:spcBef>
                          <a:spcPts val="0"/>
                        </a:spcBef>
                        <a:spcAft>
                          <a:spcPts val="600"/>
                        </a:spcAft>
                      </a:pP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7397" marR="57397" marT="0" marB="0"/>
                </a:tc>
                <a:extLst>
                  <a:ext uri="{0D108BD9-81ED-4DB2-BD59-A6C34878D82A}">
                    <a16:rowId xmlns:a16="http://schemas.microsoft.com/office/drawing/2014/main" val="3300191700"/>
                  </a:ext>
                </a:extLst>
              </a:tr>
              <a:tr h="441813">
                <a:tc>
                  <a:txBody>
                    <a:bodyPr/>
                    <a:lstStyle/>
                    <a:p>
                      <a:pPr marL="0" marR="0">
                        <a:spcBef>
                          <a:spcPts val="0"/>
                        </a:spcBef>
                        <a:spcAft>
                          <a:spcPts val="600"/>
                        </a:spcAft>
                      </a:pP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7397" marR="57397" marT="0" marB="0"/>
                </a:tc>
                <a:tc>
                  <a:txBody>
                    <a:bodyPr/>
                    <a:lstStyle/>
                    <a:p>
                      <a:pPr marL="0" marR="0">
                        <a:spcBef>
                          <a:spcPts val="0"/>
                        </a:spcBef>
                        <a:spcAft>
                          <a:spcPts val="600"/>
                        </a:spcAft>
                      </a:pP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7397" marR="57397" marT="0" marB="0"/>
                </a:tc>
                <a:extLst>
                  <a:ext uri="{0D108BD9-81ED-4DB2-BD59-A6C34878D82A}">
                    <a16:rowId xmlns:a16="http://schemas.microsoft.com/office/drawing/2014/main" val="1385796826"/>
                  </a:ext>
                </a:extLst>
              </a:tr>
            </a:tbl>
          </a:graphicData>
        </a:graphic>
      </p:graphicFrame>
    </p:spTree>
    <p:extLst>
      <p:ext uri="{BB962C8B-B14F-4D97-AF65-F5344CB8AC3E}">
        <p14:creationId xmlns:p14="http://schemas.microsoft.com/office/powerpoint/2010/main" val="1996050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516BD-64C7-48EF-A342-9F00D167EE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a:noFill/>
          </a:ln>
          <a:effectLst>
            <a:outerShdw blurRad="1651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189BE6CB-248D-7DF7-8714-F4EE4CD62BD2}"/>
              </a:ext>
            </a:extLst>
          </p:cNvPr>
          <p:cNvGraphicFramePr>
            <a:graphicFrameLocks noGrp="1"/>
          </p:cNvGraphicFramePr>
          <p:nvPr>
            <p:extLst>
              <p:ext uri="{D42A27DB-BD31-4B8C-83A1-F6EECF244321}">
                <p14:modId xmlns:p14="http://schemas.microsoft.com/office/powerpoint/2010/main" val="2103395778"/>
              </p:ext>
            </p:extLst>
          </p:nvPr>
        </p:nvGraphicFramePr>
        <p:xfrm>
          <a:off x="643467" y="643467"/>
          <a:ext cx="10905065" cy="5571066"/>
        </p:xfrm>
        <a:graphic>
          <a:graphicData uri="http://schemas.openxmlformats.org/drawingml/2006/table">
            <a:tbl>
              <a:tblPr firstRow="1" firstCol="1" bandRow="1">
                <a:noFill/>
                <a:tableStyleId>{5C22544A-7EE6-4342-B048-85BDC9FD1C3A}</a:tableStyleId>
              </a:tblPr>
              <a:tblGrid>
                <a:gridCol w="2120562">
                  <a:extLst>
                    <a:ext uri="{9D8B030D-6E8A-4147-A177-3AD203B41FA5}">
                      <a16:colId xmlns:a16="http://schemas.microsoft.com/office/drawing/2014/main" val="1554231165"/>
                    </a:ext>
                  </a:extLst>
                </a:gridCol>
                <a:gridCol w="8784503">
                  <a:extLst>
                    <a:ext uri="{9D8B030D-6E8A-4147-A177-3AD203B41FA5}">
                      <a16:colId xmlns:a16="http://schemas.microsoft.com/office/drawing/2014/main" val="1014356088"/>
                    </a:ext>
                  </a:extLst>
                </a:gridCol>
              </a:tblGrid>
              <a:tr h="4338279">
                <a:tc>
                  <a:txBody>
                    <a:bodyPr/>
                    <a:lstStyle/>
                    <a:p>
                      <a:pPr marL="0" marR="0">
                        <a:spcBef>
                          <a:spcPts val="0"/>
                        </a:spcBef>
                        <a:spcAft>
                          <a:spcPts val="600"/>
                        </a:spcAft>
                      </a:pPr>
                      <a:r>
                        <a:rPr lang="en-US" sz="2100" b="1" cap="none" spc="0">
                          <a:solidFill>
                            <a:srgbClr val="FFFFFF"/>
                          </a:solidFill>
                          <a:effectLst/>
                        </a:rPr>
                        <a:t>Word of Knowledge</a:t>
                      </a:r>
                      <a:endParaRPr lang="en-US" sz="2100" b="1" cap="none" spc="0">
                        <a:solidFill>
                          <a:srgbClr val="FFFFFF"/>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01293" marR="180776" marT="180776" marB="180776">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marL="0" marR="0">
                        <a:spcBef>
                          <a:spcPts val="0"/>
                        </a:spcBef>
                        <a:spcAft>
                          <a:spcPts val="600"/>
                        </a:spcAft>
                      </a:pPr>
                      <a:r>
                        <a:rPr lang="en-US" sz="2100" b="1" cap="none" spc="0">
                          <a:solidFill>
                            <a:srgbClr val="FFFFFF"/>
                          </a:solidFill>
                          <a:effectLst/>
                        </a:rPr>
                        <a:t>The ability to speak out a fact, either one that was previously unknown or one that is an example of exceptional knowledge. It is the granting by God to a Spirit-filled believer of some special knowledge that will build up, fortify, and encourage the Church.</a:t>
                      </a:r>
                    </a:p>
                    <a:p>
                      <a:pPr marL="388620" marR="0">
                        <a:spcBef>
                          <a:spcPts val="0"/>
                        </a:spcBef>
                        <a:spcAft>
                          <a:spcPts val="600"/>
                        </a:spcAft>
                      </a:pPr>
                      <a:r>
                        <a:rPr lang="en-US" sz="2100" b="1" cap="none" spc="0">
                          <a:solidFill>
                            <a:srgbClr val="FFFFFF"/>
                          </a:solidFill>
                          <a:effectLst/>
                        </a:rPr>
                        <a:t>Jesus (John 1:48; 4:18; 11:4)</a:t>
                      </a:r>
                    </a:p>
                    <a:p>
                      <a:pPr marL="388620" marR="0">
                        <a:spcBef>
                          <a:spcPts val="0"/>
                        </a:spcBef>
                        <a:spcAft>
                          <a:spcPts val="600"/>
                        </a:spcAft>
                      </a:pPr>
                      <a:r>
                        <a:rPr lang="en-US" sz="2100" b="1" cap="none" spc="0">
                          <a:solidFill>
                            <a:srgbClr val="FFFFFF"/>
                          </a:solidFill>
                          <a:effectLst/>
                        </a:rPr>
                        <a:t>Elisha (2 Kings 5:25; 6:8-12)</a:t>
                      </a:r>
                    </a:p>
                    <a:p>
                      <a:pPr marL="0" marR="0">
                        <a:spcBef>
                          <a:spcPts val="0"/>
                        </a:spcBef>
                        <a:spcAft>
                          <a:spcPts val="600"/>
                        </a:spcAft>
                      </a:pPr>
                      <a:r>
                        <a:rPr lang="en-US" sz="2100" b="1" cap="none" spc="0">
                          <a:solidFill>
                            <a:srgbClr val="FFFFFF"/>
                          </a:solidFill>
                          <a:effectLst/>
                        </a:rPr>
                        <a:t>Samuel (1 Samuel 9:15-16; 10:2, 21-22).</a:t>
                      </a:r>
                    </a:p>
                    <a:p>
                      <a:pPr marL="0" marR="0">
                        <a:spcBef>
                          <a:spcPts val="0"/>
                        </a:spcBef>
                        <a:spcAft>
                          <a:spcPts val="600"/>
                        </a:spcAft>
                      </a:pPr>
                      <a:endParaRPr lang="en-US" sz="2100" b="1" cap="none" spc="0">
                        <a:solidFill>
                          <a:srgbClr val="FFFFFF"/>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01293" marR="180776" marT="180776" marB="180776" anchor="b">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2788086034"/>
                  </a:ext>
                </a:extLst>
              </a:tr>
              <a:tr h="1232787">
                <a:tc>
                  <a:txBody>
                    <a:bodyPr/>
                    <a:lstStyle/>
                    <a:p>
                      <a:pPr marL="0" marR="0">
                        <a:spcBef>
                          <a:spcPts val="0"/>
                        </a:spcBef>
                        <a:spcAft>
                          <a:spcPts val="600"/>
                        </a:spcAft>
                      </a:pPr>
                      <a:r>
                        <a:rPr lang="en-US" sz="2100" b="1" cap="none" spc="0">
                          <a:solidFill>
                            <a:srgbClr val="FFFFFF"/>
                          </a:solidFill>
                          <a:effectLst/>
                        </a:rPr>
                        <a:t>Word of Wisdom</a:t>
                      </a:r>
                      <a:endParaRPr lang="en-US" sz="2100" b="1" cap="none" spc="0">
                        <a:solidFill>
                          <a:srgbClr val="FFFFFF"/>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01293" marR="180776" marT="180776" marB="18077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noFill/>
                      <a:prstDash val="solid"/>
                    </a:lnB>
                    <a:solidFill>
                      <a:srgbClr val="636B68">
                        <a:alpha val="69804"/>
                      </a:srgbClr>
                    </a:solidFill>
                  </a:tcPr>
                </a:tc>
                <a:tc>
                  <a:txBody>
                    <a:bodyPr/>
                    <a:lstStyle/>
                    <a:p>
                      <a:pPr marL="0" marR="0">
                        <a:spcBef>
                          <a:spcPts val="0"/>
                        </a:spcBef>
                        <a:spcAft>
                          <a:spcPts val="600"/>
                        </a:spcAft>
                      </a:pPr>
                      <a:r>
                        <a:rPr lang="en-US" sz="2100" b="1" cap="none" spc="0" dirty="0">
                          <a:solidFill>
                            <a:schemeClr val="bg1"/>
                          </a:solidFill>
                          <a:effectLst/>
                        </a:rPr>
                        <a:t>The ability to apply knowledge to a specific need. The practical use of wisdom.</a:t>
                      </a:r>
                      <a:endParaRPr lang="en-US" sz="2100" b="1" cap="none" spc="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01293" marR="180776" marT="180776" marB="180776">
                    <a:lnL w="38100" cap="flat" cmpd="sng" algn="ctr">
                      <a:solidFill>
                        <a:srgbClr val="FFFFFF"/>
                      </a:solidFill>
                      <a:prstDash val="solid"/>
                    </a:lnL>
                    <a:lnR w="38100" cap="flat" cmpd="sng" algn="ctr">
                      <a:noFill/>
                      <a:prstDash val="solid"/>
                    </a:lnR>
                    <a:lnT w="38100" cap="flat" cmpd="sng" algn="ctr">
                      <a:solidFill>
                        <a:srgbClr val="FFFFFF"/>
                      </a:solidFill>
                      <a:prstDash val="solid"/>
                    </a:lnT>
                    <a:lnB w="12700" cmpd="sng">
                      <a:noFill/>
                      <a:prstDash val="solid"/>
                    </a:lnB>
                    <a:solidFill>
                      <a:srgbClr val="878E8B">
                        <a:alpha val="14902"/>
                      </a:srgbClr>
                    </a:solidFill>
                  </a:tcPr>
                </a:tc>
                <a:extLst>
                  <a:ext uri="{0D108BD9-81ED-4DB2-BD59-A6C34878D82A}">
                    <a16:rowId xmlns:a16="http://schemas.microsoft.com/office/drawing/2014/main" val="2784074038"/>
                  </a:ext>
                </a:extLst>
              </a:tr>
            </a:tbl>
          </a:graphicData>
        </a:graphic>
      </p:graphicFrame>
    </p:spTree>
    <p:extLst>
      <p:ext uri="{BB962C8B-B14F-4D97-AF65-F5344CB8AC3E}">
        <p14:creationId xmlns:p14="http://schemas.microsoft.com/office/powerpoint/2010/main" val="1564455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4351127-68FD-C508-23C4-AB377CE8F2C2}"/>
              </a:ext>
            </a:extLst>
          </p:cNvPr>
          <p:cNvGraphicFramePr>
            <a:graphicFrameLocks noGrp="1"/>
          </p:cNvGraphicFramePr>
          <p:nvPr>
            <p:extLst>
              <p:ext uri="{D42A27DB-BD31-4B8C-83A1-F6EECF244321}">
                <p14:modId xmlns:p14="http://schemas.microsoft.com/office/powerpoint/2010/main" val="2934964437"/>
              </p:ext>
            </p:extLst>
          </p:nvPr>
        </p:nvGraphicFramePr>
        <p:xfrm>
          <a:off x="170688" y="125307"/>
          <a:ext cx="11850624" cy="6753058"/>
        </p:xfrm>
        <a:graphic>
          <a:graphicData uri="http://schemas.openxmlformats.org/drawingml/2006/table">
            <a:tbl>
              <a:tblPr firstRow="1" firstCol="1" bandRow="1">
                <a:tableStyleId>{5C22544A-7EE6-4342-B048-85BDC9FD1C3A}</a:tableStyleId>
              </a:tblPr>
              <a:tblGrid>
                <a:gridCol w="3174275">
                  <a:extLst>
                    <a:ext uri="{9D8B030D-6E8A-4147-A177-3AD203B41FA5}">
                      <a16:colId xmlns:a16="http://schemas.microsoft.com/office/drawing/2014/main" val="267413461"/>
                    </a:ext>
                  </a:extLst>
                </a:gridCol>
                <a:gridCol w="8676349">
                  <a:extLst>
                    <a:ext uri="{9D8B030D-6E8A-4147-A177-3AD203B41FA5}">
                      <a16:colId xmlns:a16="http://schemas.microsoft.com/office/drawing/2014/main" val="3067718808"/>
                    </a:ext>
                  </a:extLst>
                </a:gridCol>
              </a:tblGrid>
              <a:tr h="665435">
                <a:tc>
                  <a:txBody>
                    <a:bodyPr/>
                    <a:lstStyle/>
                    <a:p>
                      <a:pPr marL="0" marR="0">
                        <a:spcBef>
                          <a:spcPts val="0"/>
                        </a:spcBef>
                        <a:spcAft>
                          <a:spcPts val="600"/>
                        </a:spcAft>
                      </a:pP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sz="1200" dirty="0">
                          <a:effectLst/>
                        </a:rPr>
                        <a:t> </a:t>
                      </a:r>
                      <a:r>
                        <a:rPr lang="en-US" sz="2800" dirty="0">
                          <a:effectLst/>
                        </a:rPr>
                        <a:t>Gifts of Signs, Wonders, and Miracles</a:t>
                      </a: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600"/>
                        </a:spcAft>
                      </a:pP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4047321819"/>
                  </a:ext>
                </a:extLst>
              </a:tr>
              <a:tr h="2802366">
                <a:tc>
                  <a:txBody>
                    <a:bodyPr/>
                    <a:lstStyle/>
                    <a:p>
                      <a:pPr marL="0" marR="0">
                        <a:spcBef>
                          <a:spcPts val="0"/>
                        </a:spcBef>
                        <a:spcAft>
                          <a:spcPts val="600"/>
                        </a:spcAft>
                      </a:pPr>
                      <a:r>
                        <a:rPr lang="en-US" sz="3200" dirty="0">
                          <a:effectLst/>
                        </a:rPr>
                        <a:t>Faith</a:t>
                      </a:r>
                      <a:endParaRPr lang="en-US" sz="3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600"/>
                        </a:spcAft>
                      </a:pPr>
                      <a:r>
                        <a:rPr lang="en-US" sz="2400" dirty="0">
                          <a:effectLst/>
                        </a:rPr>
                        <a:t>Although faith is necessary for salvation (Rom. 1:17; Eph. 2:8), the faith that is a spoken of in 1 Corinthians 12 is a special gift of the Holy Spirit.</a:t>
                      </a:r>
                    </a:p>
                    <a:p>
                      <a:pPr marL="0" marR="0">
                        <a:spcBef>
                          <a:spcPts val="0"/>
                        </a:spcBef>
                        <a:spcAft>
                          <a:spcPts val="600"/>
                        </a:spcAft>
                      </a:pPr>
                      <a:r>
                        <a:rPr lang="en-US" sz="2400" dirty="0">
                          <a:effectLst/>
                        </a:rPr>
                        <a:t>It is the faith to turn vision into reality, and which will inspire others to believe in and to trust God more.</a:t>
                      </a:r>
                    </a:p>
                    <a:p>
                      <a:pPr marL="388620" marR="0">
                        <a:spcBef>
                          <a:spcPts val="0"/>
                        </a:spcBef>
                        <a:spcAft>
                          <a:spcPts val="600"/>
                        </a:spcAft>
                      </a:pPr>
                      <a:r>
                        <a:rPr lang="en-US" sz="2400" dirty="0">
                          <a:effectLst/>
                        </a:rPr>
                        <a:t>Jesus raising Lazarus from the dead (John 11)</a:t>
                      </a: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532925993"/>
                  </a:ext>
                </a:extLst>
              </a:tr>
              <a:tr h="3264892">
                <a:tc>
                  <a:txBody>
                    <a:bodyPr/>
                    <a:lstStyle/>
                    <a:p>
                      <a:pPr marL="0" marR="0">
                        <a:spcBef>
                          <a:spcPts val="0"/>
                        </a:spcBef>
                        <a:spcAft>
                          <a:spcPts val="600"/>
                        </a:spcAft>
                      </a:pPr>
                      <a:r>
                        <a:rPr lang="en-US" sz="2800" dirty="0">
                          <a:effectLst/>
                        </a:rPr>
                        <a:t>Healings</a:t>
                      </a: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600"/>
                        </a:spcAft>
                      </a:pPr>
                      <a:r>
                        <a:rPr lang="en-US" sz="2400" dirty="0">
                          <a:effectLst/>
                        </a:rPr>
                        <a:t>The use by God of people with faith to believe in the healing of the sick.</a:t>
                      </a:r>
                    </a:p>
                    <a:p>
                      <a:pPr marL="0" marR="0">
                        <a:spcBef>
                          <a:spcPts val="0"/>
                        </a:spcBef>
                        <a:spcAft>
                          <a:spcPts val="600"/>
                        </a:spcAft>
                      </a:pPr>
                      <a:r>
                        <a:rPr lang="en-US" sz="2400" dirty="0">
                          <a:effectLst/>
                        </a:rPr>
                        <a:t>Can be through the laying on of hands (Mark 8:22-25) or by the speaking of words of healing (Acts 9:40).</a:t>
                      </a:r>
                    </a:p>
                    <a:p>
                      <a:pPr marL="0" marR="0">
                        <a:spcBef>
                          <a:spcPts val="0"/>
                        </a:spcBef>
                        <a:spcAft>
                          <a:spcPts val="600"/>
                        </a:spcAft>
                      </a:pPr>
                      <a:r>
                        <a:rPr lang="en-US" sz="2400" dirty="0">
                          <a:effectLst/>
                        </a:rPr>
                        <a:t>Can be used for physical healing, healing of emotional scars, grief, and relationships.</a:t>
                      </a:r>
                    </a:p>
                    <a:p>
                      <a:pPr marL="0" marR="0">
                        <a:spcBef>
                          <a:spcPts val="0"/>
                        </a:spcBef>
                        <a:spcAft>
                          <a:spcPts val="600"/>
                        </a:spcAft>
                      </a:pPr>
                      <a:r>
                        <a:rPr lang="en-US" sz="2400" dirty="0">
                          <a:effectLst/>
                        </a:rPr>
                        <a:t>Pray “according to your will,” not “if it be your will.”</a:t>
                      </a:r>
                    </a:p>
                    <a:p>
                      <a:pPr marL="0" marR="0">
                        <a:spcBef>
                          <a:spcPts val="0"/>
                        </a:spcBef>
                        <a:spcAft>
                          <a:spcPts val="600"/>
                        </a:spcAft>
                      </a:pPr>
                      <a:r>
                        <a:rPr lang="en-US" sz="2400" dirty="0">
                          <a:effectLst/>
                        </a:rPr>
                        <a:t> </a:t>
                      </a: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123088261"/>
                  </a:ext>
                </a:extLst>
              </a:tr>
            </a:tbl>
          </a:graphicData>
        </a:graphic>
      </p:graphicFrame>
    </p:spTree>
    <p:extLst>
      <p:ext uri="{BB962C8B-B14F-4D97-AF65-F5344CB8AC3E}">
        <p14:creationId xmlns:p14="http://schemas.microsoft.com/office/powerpoint/2010/main" val="3694872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6E25B16-2472-D4A8-99E6-01AD01704B28}"/>
              </a:ext>
            </a:extLst>
          </p:cNvPr>
          <p:cNvGraphicFramePr>
            <a:graphicFrameLocks noGrp="1"/>
          </p:cNvGraphicFramePr>
          <p:nvPr>
            <p:extLst>
              <p:ext uri="{D42A27DB-BD31-4B8C-83A1-F6EECF244321}">
                <p14:modId xmlns:p14="http://schemas.microsoft.com/office/powerpoint/2010/main" val="3972862151"/>
              </p:ext>
            </p:extLst>
          </p:nvPr>
        </p:nvGraphicFramePr>
        <p:xfrm>
          <a:off x="203200" y="203200"/>
          <a:ext cx="11684000" cy="6483473"/>
        </p:xfrm>
        <a:graphic>
          <a:graphicData uri="http://schemas.openxmlformats.org/drawingml/2006/table">
            <a:tbl>
              <a:tblPr firstRow="1" firstCol="1" bandRow="1">
                <a:tableStyleId>{5C22544A-7EE6-4342-B048-85BDC9FD1C3A}</a:tableStyleId>
              </a:tblPr>
              <a:tblGrid>
                <a:gridCol w="3129643">
                  <a:extLst>
                    <a:ext uri="{9D8B030D-6E8A-4147-A177-3AD203B41FA5}">
                      <a16:colId xmlns:a16="http://schemas.microsoft.com/office/drawing/2014/main" val="3825265853"/>
                    </a:ext>
                  </a:extLst>
                </a:gridCol>
                <a:gridCol w="8554357">
                  <a:extLst>
                    <a:ext uri="{9D8B030D-6E8A-4147-A177-3AD203B41FA5}">
                      <a16:colId xmlns:a16="http://schemas.microsoft.com/office/drawing/2014/main" val="2998533515"/>
                    </a:ext>
                  </a:extLst>
                </a:gridCol>
              </a:tblGrid>
              <a:tr h="2909286">
                <a:tc>
                  <a:txBody>
                    <a:bodyPr/>
                    <a:lstStyle/>
                    <a:p>
                      <a:pPr marL="0" marR="0">
                        <a:spcBef>
                          <a:spcPts val="0"/>
                        </a:spcBef>
                        <a:spcAft>
                          <a:spcPts val="600"/>
                        </a:spcAft>
                      </a:pPr>
                      <a:r>
                        <a:rPr lang="en-US" sz="2400">
                          <a:effectLst/>
                        </a:rPr>
                        <a:t>Working of Miracles</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600"/>
                        </a:spcAft>
                      </a:pPr>
                      <a:r>
                        <a:rPr lang="en-US" sz="2400">
                          <a:effectLst/>
                        </a:rPr>
                        <a:t>A miracle is a sign from God that He is still on the throne. It speaks of His omnipotence.</a:t>
                      </a:r>
                    </a:p>
                    <a:p>
                      <a:pPr marL="388620" marR="0">
                        <a:spcBef>
                          <a:spcPts val="0"/>
                        </a:spcBef>
                        <a:spcAft>
                          <a:spcPts val="600"/>
                        </a:spcAft>
                      </a:pPr>
                      <a:r>
                        <a:rPr lang="en-US" sz="2400">
                          <a:effectLst/>
                        </a:rPr>
                        <a:t>Jesus at the wedding feast in Cana of Galilee (John 2), the Apostles after Pentecost (Acts 2:43; 5:12). </a:t>
                      </a:r>
                    </a:p>
                    <a:p>
                      <a:pPr marL="0" marR="0">
                        <a:spcBef>
                          <a:spcPts val="0"/>
                        </a:spcBef>
                        <a:spcAft>
                          <a:spcPts val="600"/>
                        </a:spcAft>
                      </a:pPr>
                      <a:r>
                        <a:rPr lang="en-US" sz="2400">
                          <a:effectLst/>
                        </a:rPr>
                        <a:t>Usually, if not always, the working of a miracle opens the door for evangelism (Acts 5:12-16).</a:t>
                      </a:r>
                      <a:endParaRPr lang="en-US" sz="24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915925763"/>
                  </a:ext>
                </a:extLst>
              </a:tr>
              <a:tr h="802263">
                <a:tc>
                  <a:txBody>
                    <a:bodyPr/>
                    <a:lstStyle/>
                    <a:p>
                      <a:pPr marL="0" marR="0">
                        <a:spcBef>
                          <a:spcPts val="0"/>
                        </a:spcBef>
                        <a:spcAft>
                          <a:spcPts val="600"/>
                        </a:spcAft>
                      </a:pP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lang="en-US" sz="2400" dirty="0">
                          <a:effectLst/>
                        </a:rPr>
                        <a:t> </a:t>
                      </a:r>
                      <a:r>
                        <a:rPr lang="en-US" sz="2400" b="1" i="1" dirty="0">
                          <a:effectLst/>
                        </a:rPr>
                        <a:t>Speaking Gifts</a:t>
                      </a:r>
                      <a:endParaRPr lang="en-US" sz="2400" b="1" i="1"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600"/>
                        </a:spcAft>
                      </a:pP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357903620"/>
                  </a:ext>
                </a:extLst>
              </a:tr>
              <a:tr h="2766467">
                <a:tc>
                  <a:txBody>
                    <a:bodyPr/>
                    <a:lstStyle/>
                    <a:p>
                      <a:pPr marL="0" marR="0">
                        <a:spcBef>
                          <a:spcPts val="0"/>
                        </a:spcBef>
                        <a:spcAft>
                          <a:spcPts val="600"/>
                        </a:spcAft>
                      </a:pPr>
                      <a:r>
                        <a:rPr lang="en-US" sz="2400" dirty="0">
                          <a:effectLst/>
                        </a:rPr>
                        <a:t>Tongues</a:t>
                      </a: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600"/>
                        </a:spcAft>
                      </a:pPr>
                      <a:r>
                        <a:rPr lang="en-US" sz="2400" dirty="0">
                          <a:effectLst/>
                        </a:rPr>
                        <a:t>A message from God, through the Spirit, in an unintelligible language. A manifestation of the Holy Spirit’s presence in the life of a believer or in the Church. The use of the gift of tongues is not discouraged, but is inferior to the gift of prophecy, which requires no interpretation (1 Cor. 14:1-5). Distinguished from praying in tongues, which is for private prayer.</a:t>
                      </a: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905473723"/>
                  </a:ext>
                </a:extLst>
              </a:tr>
            </a:tbl>
          </a:graphicData>
        </a:graphic>
      </p:graphicFrame>
    </p:spTree>
    <p:extLst>
      <p:ext uri="{BB962C8B-B14F-4D97-AF65-F5344CB8AC3E}">
        <p14:creationId xmlns:p14="http://schemas.microsoft.com/office/powerpoint/2010/main" val="3123254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7C48A30-C53D-3E18-9F83-962DE4871966}"/>
              </a:ext>
            </a:extLst>
          </p:cNvPr>
          <p:cNvGraphicFramePr>
            <a:graphicFrameLocks noGrp="1"/>
          </p:cNvGraphicFramePr>
          <p:nvPr>
            <p:extLst>
              <p:ext uri="{D42A27DB-BD31-4B8C-83A1-F6EECF244321}">
                <p14:modId xmlns:p14="http://schemas.microsoft.com/office/powerpoint/2010/main" val="2409018481"/>
              </p:ext>
            </p:extLst>
          </p:nvPr>
        </p:nvGraphicFramePr>
        <p:xfrm>
          <a:off x="207264" y="106680"/>
          <a:ext cx="11730736" cy="6751320"/>
        </p:xfrm>
        <a:graphic>
          <a:graphicData uri="http://schemas.openxmlformats.org/drawingml/2006/table">
            <a:tbl>
              <a:tblPr firstRow="1" firstCol="1" bandRow="1">
                <a:tableStyleId>{5C22544A-7EE6-4342-B048-85BDC9FD1C3A}</a:tableStyleId>
              </a:tblPr>
              <a:tblGrid>
                <a:gridCol w="3142162">
                  <a:extLst>
                    <a:ext uri="{9D8B030D-6E8A-4147-A177-3AD203B41FA5}">
                      <a16:colId xmlns:a16="http://schemas.microsoft.com/office/drawing/2014/main" val="167123733"/>
                    </a:ext>
                  </a:extLst>
                </a:gridCol>
                <a:gridCol w="8588574">
                  <a:extLst>
                    <a:ext uri="{9D8B030D-6E8A-4147-A177-3AD203B41FA5}">
                      <a16:colId xmlns:a16="http://schemas.microsoft.com/office/drawing/2014/main" val="181952838"/>
                    </a:ext>
                  </a:extLst>
                </a:gridCol>
              </a:tblGrid>
              <a:tr h="3460044">
                <a:tc>
                  <a:txBody>
                    <a:bodyPr/>
                    <a:lstStyle/>
                    <a:p>
                      <a:pPr marL="0" marR="0">
                        <a:spcBef>
                          <a:spcPts val="0"/>
                        </a:spcBef>
                        <a:spcAft>
                          <a:spcPts val="600"/>
                        </a:spcAft>
                      </a:pPr>
                      <a:r>
                        <a:rPr lang="en-US" sz="2400" dirty="0">
                          <a:effectLst/>
                        </a:rPr>
                        <a:t>Interpretation of Tongues</a:t>
                      </a: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600"/>
                        </a:spcAft>
                      </a:pPr>
                      <a:r>
                        <a:rPr lang="en-US" sz="2400" b="1" dirty="0">
                          <a:effectLst/>
                        </a:rPr>
                        <a:t>Used in conjunction with the public use of tongues. </a:t>
                      </a:r>
                    </a:p>
                    <a:p>
                      <a:pPr marL="0" marR="0">
                        <a:spcBef>
                          <a:spcPts val="0"/>
                        </a:spcBef>
                        <a:spcAft>
                          <a:spcPts val="600"/>
                        </a:spcAft>
                      </a:pPr>
                      <a:r>
                        <a:rPr lang="en-US" sz="2400" b="1" dirty="0">
                          <a:effectLst/>
                        </a:rPr>
                        <a:t>The purpose is to clarify the message in tongues so that all in the Church may benefit (1 Cor. 14:5). </a:t>
                      </a:r>
                    </a:p>
                    <a:p>
                      <a:pPr marL="0" marR="0">
                        <a:spcBef>
                          <a:spcPts val="0"/>
                        </a:spcBef>
                        <a:spcAft>
                          <a:spcPts val="600"/>
                        </a:spcAft>
                      </a:pPr>
                      <a:r>
                        <a:rPr lang="en-US" sz="2400" b="1" dirty="0">
                          <a:effectLst/>
                        </a:rPr>
                        <a:t>Can be interpreted by the one who gave the message in tongues (1 Cor. 14:13) or by someone else present (1 Cor. 12:10, 30; 14:5). </a:t>
                      </a:r>
                    </a:p>
                    <a:p>
                      <a:pPr marL="0" marR="0">
                        <a:spcBef>
                          <a:spcPts val="0"/>
                        </a:spcBef>
                        <a:spcAft>
                          <a:spcPts val="600"/>
                        </a:spcAft>
                      </a:pPr>
                      <a:r>
                        <a:rPr lang="en-US" sz="2400" b="1" dirty="0">
                          <a:effectLst/>
                        </a:rPr>
                        <a:t>The message could be to God (praise?) (1 Cor. 14:2) or could be revelation, prophecy, a word of knowledge, or teaching (1 Cor. 14:6).</a:t>
                      </a:r>
                      <a:endParaRPr lang="en-US" sz="2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050028535"/>
                  </a:ext>
                </a:extLst>
              </a:tr>
              <a:tr h="3175452">
                <a:tc>
                  <a:txBody>
                    <a:bodyPr/>
                    <a:lstStyle/>
                    <a:p>
                      <a:pPr marL="0" marR="0">
                        <a:spcBef>
                          <a:spcPts val="0"/>
                        </a:spcBef>
                        <a:spcAft>
                          <a:spcPts val="600"/>
                        </a:spcAft>
                      </a:pPr>
                      <a:r>
                        <a:rPr lang="en-US" sz="2400" dirty="0">
                          <a:effectLst/>
                        </a:rPr>
                        <a:t>Prophecy</a:t>
                      </a: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600"/>
                        </a:spcAft>
                      </a:pPr>
                      <a:r>
                        <a:rPr lang="en-US" sz="2400" b="1" dirty="0">
                          <a:effectLst/>
                        </a:rPr>
                        <a:t>The ability to speak the message of God in the immediate context. </a:t>
                      </a:r>
                    </a:p>
                    <a:p>
                      <a:pPr marL="0" marR="0">
                        <a:spcBef>
                          <a:spcPts val="0"/>
                        </a:spcBef>
                        <a:spcAft>
                          <a:spcPts val="600"/>
                        </a:spcAft>
                      </a:pPr>
                      <a:r>
                        <a:rPr lang="en-US" sz="2400" b="1" dirty="0">
                          <a:effectLst/>
                        </a:rPr>
                        <a:t>The power and calling to act as God’s mouthpiece. </a:t>
                      </a:r>
                    </a:p>
                    <a:p>
                      <a:pPr marL="0" marR="0">
                        <a:spcBef>
                          <a:spcPts val="0"/>
                        </a:spcBef>
                        <a:spcAft>
                          <a:spcPts val="600"/>
                        </a:spcAft>
                      </a:pPr>
                      <a:r>
                        <a:rPr lang="en-US" sz="2400" b="1" dirty="0">
                          <a:effectLst/>
                        </a:rPr>
                        <a:t>The gift of prophecy has two primary goals:</a:t>
                      </a:r>
                    </a:p>
                    <a:p>
                      <a:pPr marL="331470" marR="0">
                        <a:spcBef>
                          <a:spcPts val="0"/>
                        </a:spcBef>
                        <a:spcAft>
                          <a:spcPts val="600"/>
                        </a:spcAft>
                      </a:pPr>
                      <a:r>
                        <a:rPr lang="en-US" sz="2400" b="1" u="sng" dirty="0">
                          <a:effectLst/>
                        </a:rPr>
                        <a:t>Forthtelling</a:t>
                      </a:r>
                      <a:r>
                        <a:rPr lang="en-US" sz="2400" b="1" dirty="0">
                          <a:effectLst/>
                        </a:rPr>
                        <a:t> – to encourage, build up, edify, rebuke, correct, challenge.</a:t>
                      </a:r>
                    </a:p>
                    <a:p>
                      <a:pPr marL="331470" marR="0">
                        <a:spcBef>
                          <a:spcPts val="0"/>
                        </a:spcBef>
                        <a:spcAft>
                          <a:spcPts val="600"/>
                        </a:spcAft>
                      </a:pPr>
                      <a:r>
                        <a:rPr lang="en-US" sz="2400" b="1" u="sng" dirty="0">
                          <a:effectLst/>
                        </a:rPr>
                        <a:t>Foretelling</a:t>
                      </a:r>
                      <a:r>
                        <a:rPr lang="en-US" sz="2400" b="1" dirty="0">
                          <a:effectLst/>
                        </a:rPr>
                        <a:t> – to instruct people about the future and to prepare them for it.</a:t>
                      </a:r>
                      <a:endParaRPr lang="en-US" sz="2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694135166"/>
                  </a:ext>
                </a:extLst>
              </a:tr>
            </a:tbl>
          </a:graphicData>
        </a:graphic>
      </p:graphicFrame>
    </p:spTree>
    <p:extLst>
      <p:ext uri="{BB962C8B-B14F-4D97-AF65-F5344CB8AC3E}">
        <p14:creationId xmlns:p14="http://schemas.microsoft.com/office/powerpoint/2010/main" val="1871232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BD3ED2-B0E6-45A2-ABD5-ECF31BC3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2D2D1E8-4ABF-4B6B-B39D-40B080B61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160" y="0"/>
            <a:ext cx="9369421" cy="6857999"/>
          </a:xfrm>
          <a:prstGeom prst="rect">
            <a:avLst/>
          </a:prstGeom>
          <a:gradFill flip="none" rotWithShape="1">
            <a:gsLst>
              <a:gs pos="10000">
                <a:schemeClr val="bg2">
                  <a:lumMod val="60000"/>
                  <a:lumOff val="40000"/>
                  <a:alpha val="40000"/>
                </a:schemeClr>
              </a:gs>
              <a:gs pos="70000">
                <a:schemeClr val="bg2">
                  <a:alpha val="0"/>
                </a:schemeClr>
              </a:gs>
              <a:gs pos="0">
                <a:schemeClr val="bg2">
                  <a:lumMod val="40000"/>
                  <a:lumOff val="60000"/>
                  <a:alpha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BC7AB4B5-66A5-48D1-BD88-C60A16ED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88489"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algn="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A2C0AA-B7E1-2109-3899-184AB08D1E23}"/>
              </a:ext>
            </a:extLst>
          </p:cNvPr>
          <p:cNvSpPr>
            <a:spLocks noGrp="1"/>
          </p:cNvSpPr>
          <p:nvPr>
            <p:ph type="title"/>
          </p:nvPr>
        </p:nvSpPr>
        <p:spPr>
          <a:xfrm>
            <a:off x="962022" y="643467"/>
            <a:ext cx="4340023" cy="5571064"/>
          </a:xfrm>
        </p:spPr>
        <p:txBody>
          <a:bodyPr anchor="ctr">
            <a:normAutofit/>
          </a:bodyPr>
          <a:lstStyle/>
          <a:p>
            <a:r>
              <a:rPr lang="en-US" sz="4400" dirty="0"/>
              <a:t>Jesus said:</a:t>
            </a:r>
          </a:p>
        </p:txBody>
      </p:sp>
      <p:sp>
        <p:nvSpPr>
          <p:cNvPr id="3" name="Content Placeholder 2"/>
          <p:cNvSpPr>
            <a:spLocks noGrp="1"/>
          </p:cNvSpPr>
          <p:nvPr>
            <p:ph idx="1"/>
          </p:nvPr>
        </p:nvSpPr>
        <p:spPr>
          <a:xfrm>
            <a:off x="6287350" y="643467"/>
            <a:ext cx="5721769" cy="5571064"/>
          </a:xfrm>
        </p:spPr>
        <p:txBody>
          <a:bodyPr>
            <a:noAutofit/>
          </a:bodyPr>
          <a:lstStyle/>
          <a:p>
            <a:r>
              <a:rPr lang="en-US" sz="2800" b="1" u="sng" dirty="0"/>
              <a:t>John 7: 38-39 </a:t>
            </a:r>
            <a:r>
              <a:rPr lang="en-US" sz="2800" b="1" dirty="0"/>
              <a:t>“Whoever believes in Me, as Scripture has said, ‘rivers of living water will flow from within them’…by this He meant the Spirit, Whom …later </a:t>
            </a:r>
            <a:r>
              <a:rPr lang="en-US" sz="2800" b="1" i="1" dirty="0"/>
              <a:t>we</a:t>
            </a:r>
            <a:r>
              <a:rPr lang="en-US" sz="2800" b="1" dirty="0"/>
              <a:t> would receive.”</a:t>
            </a:r>
          </a:p>
          <a:p>
            <a:r>
              <a:rPr lang="en-US" sz="2800" b="1" u="sng" dirty="0"/>
              <a:t>John 14: 16 -17</a:t>
            </a:r>
            <a:r>
              <a:rPr lang="en-US" sz="2800" b="1" dirty="0"/>
              <a:t>, “ I will send to you another Advocate…”</a:t>
            </a:r>
          </a:p>
          <a:p>
            <a:r>
              <a:rPr lang="en-US" sz="2800" b="1" u="sng" dirty="0"/>
              <a:t>John 16: 13-15 </a:t>
            </a:r>
            <a:r>
              <a:rPr lang="en-US" sz="2800" b="1" dirty="0"/>
              <a:t>“…The Spirit of Truth comes and He will guide you…”</a:t>
            </a:r>
          </a:p>
        </p:txBody>
      </p:sp>
    </p:spTree>
    <p:extLst>
      <p:ext uri="{BB962C8B-B14F-4D97-AF65-F5344CB8AC3E}">
        <p14:creationId xmlns:p14="http://schemas.microsoft.com/office/powerpoint/2010/main" val="25375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7D51BF-3312-F88F-C2C0-2C4A6E2B2AC7}"/>
              </a:ext>
            </a:extLst>
          </p:cNvPr>
          <p:cNvSpPr>
            <a:spLocks noGrp="1"/>
          </p:cNvSpPr>
          <p:nvPr>
            <p:ph type="title"/>
          </p:nvPr>
        </p:nvSpPr>
        <p:spPr>
          <a:xfrm>
            <a:off x="1751012" y="4363271"/>
            <a:ext cx="8676222" cy="1066801"/>
          </a:xfrm>
        </p:spPr>
        <p:txBody>
          <a:bodyPr vert="horz" lIns="91440" tIns="45720" rIns="91440" bIns="45720" rtlCol="0" anchor="b">
            <a:normAutofit/>
          </a:bodyPr>
          <a:lstStyle/>
          <a:p>
            <a:pPr algn="ctr">
              <a:lnSpc>
                <a:spcPct val="90000"/>
              </a:lnSpc>
            </a:pPr>
            <a:r>
              <a:rPr lang="en-US" sz="3400" b="1" dirty="0">
                <a:effectLst>
                  <a:glow rad="38100">
                    <a:schemeClr val="bg1">
                      <a:lumMod val="65000"/>
                      <a:lumOff val="35000"/>
                      <a:alpha val="50000"/>
                    </a:schemeClr>
                  </a:glow>
                  <a:outerShdw blurRad="28575" dist="31750" dir="13200000" algn="tl" rotWithShape="0">
                    <a:srgbClr val="000000">
                      <a:alpha val="25000"/>
                    </a:srgbClr>
                  </a:outerShdw>
                </a:effectLst>
              </a:rPr>
              <a:t>Baptism/infilling of the holy spirit</a:t>
            </a:r>
            <a:br>
              <a:rPr lang="en-US" sz="3400" b="1"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3400" b="1" dirty="0">
                <a:effectLst>
                  <a:glow rad="38100">
                    <a:schemeClr val="bg1">
                      <a:lumMod val="65000"/>
                      <a:lumOff val="35000"/>
                      <a:alpha val="50000"/>
                    </a:schemeClr>
                  </a:glow>
                  <a:outerShdw blurRad="28575" dist="31750" dir="13200000" algn="tl" rotWithShape="0">
                    <a:srgbClr val="000000">
                      <a:alpha val="25000"/>
                    </a:srgbClr>
                  </a:outerShdw>
                </a:effectLst>
              </a:rPr>
              <a:t>Acts 2</a:t>
            </a:r>
          </a:p>
        </p:txBody>
      </p:sp>
      <p:pic>
        <p:nvPicPr>
          <p:cNvPr id="18" name="Picture 17" descr="Burning match">
            <a:extLst>
              <a:ext uri="{FF2B5EF4-FFF2-40B4-BE49-F238E27FC236}">
                <a16:creationId xmlns:a16="http://schemas.microsoft.com/office/drawing/2014/main" id="{C6022D29-D740-A939-B144-589A418B1540}"/>
              </a:ext>
            </a:extLst>
          </p:cNvPr>
          <p:cNvPicPr>
            <a:picLocks noChangeAspect="1"/>
          </p:cNvPicPr>
          <p:nvPr/>
        </p:nvPicPr>
        <p:blipFill rotWithShape="1">
          <a:blip r:embed="rId3"/>
          <a:srcRect t="19841" b="27247"/>
          <a:stretch/>
        </p:blipFill>
        <p:spPr>
          <a:xfrm>
            <a:off x="954881" y="640080"/>
            <a:ext cx="10277615" cy="3602736"/>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926351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1792" y="1438818"/>
            <a:ext cx="11155680" cy="5088677"/>
          </a:xfrm>
        </p:spPr>
        <p:txBody>
          <a:bodyPr>
            <a:normAutofit/>
          </a:bodyPr>
          <a:lstStyle/>
          <a:p>
            <a:pPr marL="0" indent="0">
              <a:buNone/>
            </a:pPr>
            <a:r>
              <a:rPr lang="en-US" sz="3200" b="1" dirty="0"/>
              <a:t>All believers are entitled to and should ardently expect and earnestly seek the promise of the Father, the baptism in the Holy Spirit and fire, according to the command of our Lord Jesus Christ. This was the normal experience of all the early Christian church. With it comes the enduement of power for life and service, the bestowment of the gifts and their uses in the work of the ministry (Luke 24:49; Acts1: 4&amp;8; Acts 2; I Cor. 12:1-31). </a:t>
            </a:r>
          </a:p>
          <a:p>
            <a:endParaRPr lang="en-US" dirty="0"/>
          </a:p>
        </p:txBody>
      </p:sp>
      <p:sp>
        <p:nvSpPr>
          <p:cNvPr id="6" name="Title 6"/>
          <p:cNvSpPr>
            <a:spLocks noGrp="1"/>
          </p:cNvSpPr>
          <p:nvPr>
            <p:ph type="title"/>
          </p:nvPr>
        </p:nvSpPr>
        <p:spPr>
          <a:xfrm>
            <a:off x="1939926" y="330505"/>
            <a:ext cx="8308975" cy="821268"/>
          </a:xfrm>
        </p:spPr>
        <p:txBody>
          <a:bodyPr/>
          <a:lstStyle/>
          <a:p>
            <a:pPr algn="ctr"/>
            <a:r>
              <a:rPr lang="en-US" dirty="0">
                <a:solidFill>
                  <a:schemeClr val="tx1"/>
                </a:solidFill>
              </a:rPr>
              <a:t>#7 The Baptism in the Holy Spirit</a:t>
            </a:r>
          </a:p>
        </p:txBody>
      </p:sp>
    </p:spTree>
    <p:extLst>
      <p:ext uri="{BB962C8B-B14F-4D97-AF65-F5344CB8AC3E}">
        <p14:creationId xmlns:p14="http://schemas.microsoft.com/office/powerpoint/2010/main" val="1511666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BD3ED2-B0E6-45A2-ABD5-ECF31BC3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2D2D1E8-4ABF-4B6B-B39D-40B080B61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160" y="0"/>
            <a:ext cx="9369421" cy="6857999"/>
          </a:xfrm>
          <a:prstGeom prst="rect">
            <a:avLst/>
          </a:prstGeom>
          <a:gradFill flip="none" rotWithShape="1">
            <a:gsLst>
              <a:gs pos="10000">
                <a:schemeClr val="bg2">
                  <a:lumMod val="60000"/>
                  <a:lumOff val="40000"/>
                  <a:alpha val="40000"/>
                </a:schemeClr>
              </a:gs>
              <a:gs pos="70000">
                <a:schemeClr val="bg2">
                  <a:alpha val="0"/>
                </a:schemeClr>
              </a:gs>
              <a:gs pos="0">
                <a:schemeClr val="bg2">
                  <a:lumMod val="40000"/>
                  <a:lumOff val="60000"/>
                  <a:alpha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Freeform: Shape 11">
            <a:extLst>
              <a:ext uri="{FF2B5EF4-FFF2-40B4-BE49-F238E27FC236}">
                <a16:creationId xmlns:a16="http://schemas.microsoft.com/office/drawing/2014/main" id="{BC7AB4B5-66A5-48D1-BD88-C60A16ED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88489"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algn="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A2C0AA-B7E1-2109-3899-184AB08D1E23}"/>
              </a:ext>
            </a:extLst>
          </p:cNvPr>
          <p:cNvSpPr>
            <a:spLocks noGrp="1"/>
          </p:cNvSpPr>
          <p:nvPr>
            <p:ph type="title"/>
          </p:nvPr>
        </p:nvSpPr>
        <p:spPr>
          <a:xfrm>
            <a:off x="962022" y="643467"/>
            <a:ext cx="4340023" cy="5571064"/>
          </a:xfrm>
        </p:spPr>
        <p:txBody>
          <a:bodyPr anchor="ctr">
            <a:normAutofit/>
          </a:bodyPr>
          <a:lstStyle/>
          <a:p>
            <a:r>
              <a:rPr lang="en-US" sz="4400" dirty="0"/>
              <a:t>Jesus said:</a:t>
            </a:r>
          </a:p>
        </p:txBody>
      </p:sp>
      <p:sp>
        <p:nvSpPr>
          <p:cNvPr id="3" name="Content Placeholder 2"/>
          <p:cNvSpPr>
            <a:spLocks noGrp="1"/>
          </p:cNvSpPr>
          <p:nvPr>
            <p:ph idx="1"/>
          </p:nvPr>
        </p:nvSpPr>
        <p:spPr>
          <a:xfrm>
            <a:off x="6287352" y="389467"/>
            <a:ext cx="5396648" cy="6146800"/>
          </a:xfrm>
        </p:spPr>
        <p:txBody>
          <a:bodyPr>
            <a:normAutofit/>
          </a:bodyPr>
          <a:lstStyle/>
          <a:p>
            <a:r>
              <a:rPr lang="en-US" sz="2800" b="1" dirty="0"/>
              <a:t>John 7: 38-39 “Whoever believes in Me, as Scripture has said, ‘rivers of living water will flow from within them’…by this He meant the Spirit, Whom …later would receive.”</a:t>
            </a:r>
          </a:p>
          <a:p>
            <a:r>
              <a:rPr lang="en-US" sz="2800" b="1" dirty="0"/>
              <a:t>John 14: 16 -17, “ I will send to you another Advocate…”</a:t>
            </a:r>
          </a:p>
          <a:p>
            <a:r>
              <a:rPr lang="en-US" sz="2800" b="1" dirty="0"/>
              <a:t>John 16: 13-15 “…The Spirit of Truth comes and He will guide you…”</a:t>
            </a:r>
          </a:p>
        </p:txBody>
      </p:sp>
    </p:spTree>
    <p:extLst>
      <p:ext uri="{BB962C8B-B14F-4D97-AF65-F5344CB8AC3E}">
        <p14:creationId xmlns:p14="http://schemas.microsoft.com/office/powerpoint/2010/main" val="25724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568" y="1076004"/>
            <a:ext cx="11484864" cy="860260"/>
          </a:xfrm>
        </p:spPr>
        <p:txBody>
          <a:bodyPr>
            <a:normAutofit/>
          </a:bodyPr>
          <a:lstStyle/>
          <a:p>
            <a:pPr algn="ctr"/>
            <a:r>
              <a:rPr lang="en-US" b="1" dirty="0">
                <a:solidFill>
                  <a:schemeClr val="tx1"/>
                </a:solidFill>
              </a:rPr>
              <a:t>#8 Initial Physical Evidence of the Baptism</a:t>
            </a:r>
          </a:p>
        </p:txBody>
      </p:sp>
      <p:sp>
        <p:nvSpPr>
          <p:cNvPr id="3" name="Content Placeholder 2"/>
          <p:cNvSpPr>
            <a:spLocks noGrp="1"/>
          </p:cNvSpPr>
          <p:nvPr>
            <p:ph idx="1"/>
          </p:nvPr>
        </p:nvSpPr>
        <p:spPr>
          <a:xfrm>
            <a:off x="560832" y="2182368"/>
            <a:ext cx="11301984" cy="4066032"/>
          </a:xfrm>
        </p:spPr>
        <p:txBody>
          <a:bodyPr>
            <a:normAutofit/>
          </a:bodyPr>
          <a:lstStyle/>
          <a:p>
            <a:r>
              <a:rPr lang="en-US" sz="3600" dirty="0"/>
              <a:t>The baptism of believers in the Holy Spirit is witnessed by the initial physical evidence of speaking in other tongues (languages) as the Spirit of God gives them utterance (ability) – Acts 2:4</a:t>
            </a:r>
          </a:p>
        </p:txBody>
      </p:sp>
    </p:spTree>
    <p:extLst>
      <p:ext uri="{BB962C8B-B14F-4D97-AF65-F5344CB8AC3E}">
        <p14:creationId xmlns:p14="http://schemas.microsoft.com/office/powerpoint/2010/main" val="327075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Signs of the Out Pouring:</a:t>
            </a:r>
          </a:p>
        </p:txBody>
      </p:sp>
      <p:sp>
        <p:nvSpPr>
          <p:cNvPr id="3" name="Content Placeholder 2"/>
          <p:cNvSpPr>
            <a:spLocks noGrp="1"/>
          </p:cNvSpPr>
          <p:nvPr>
            <p:ph idx="1"/>
          </p:nvPr>
        </p:nvSpPr>
        <p:spPr/>
        <p:txBody>
          <a:bodyPr>
            <a:normAutofit/>
          </a:bodyPr>
          <a:lstStyle/>
          <a:p>
            <a:r>
              <a:rPr lang="en-US" sz="3600" dirty="0"/>
              <a:t>Acts 2- the 120 </a:t>
            </a:r>
          </a:p>
          <a:p>
            <a:r>
              <a:rPr lang="en-US" sz="3600" dirty="0"/>
              <a:t>Acts 10: 46 – Cornelius’ Household</a:t>
            </a:r>
          </a:p>
          <a:p>
            <a:r>
              <a:rPr lang="en-US" sz="3600" dirty="0"/>
              <a:t>Acts 19: 6 – Believers in Ephesus </a:t>
            </a:r>
          </a:p>
          <a:p>
            <a:r>
              <a:rPr lang="en-US" sz="3600" dirty="0"/>
              <a:t>I Cor. 14 – Paul himself testifies</a:t>
            </a:r>
          </a:p>
        </p:txBody>
      </p:sp>
    </p:spTree>
    <p:extLst>
      <p:ext uri="{BB962C8B-B14F-4D97-AF65-F5344CB8AC3E}">
        <p14:creationId xmlns:p14="http://schemas.microsoft.com/office/powerpoint/2010/main" val="330259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C0300D52-650C-350F-9EE4-38BCACBF0FCE}"/>
              </a:ext>
            </a:extLst>
          </p:cNvPr>
          <p:cNvGraphicFramePr>
            <a:graphicFrameLocks noChangeAspect="1"/>
          </p:cNvGraphicFramePr>
          <p:nvPr>
            <p:extLst>
              <p:ext uri="{D42A27DB-BD31-4B8C-83A1-F6EECF244321}">
                <p14:modId xmlns:p14="http://schemas.microsoft.com/office/powerpoint/2010/main" val="1848232888"/>
              </p:ext>
            </p:extLst>
          </p:nvPr>
        </p:nvGraphicFramePr>
        <p:xfrm>
          <a:off x="1121664" y="182880"/>
          <a:ext cx="9838944" cy="6522720"/>
        </p:xfrm>
        <a:graphic>
          <a:graphicData uri="http://schemas.openxmlformats.org/presentationml/2006/ole">
            <mc:AlternateContent xmlns:mc="http://schemas.openxmlformats.org/markup-compatibility/2006">
              <mc:Choice xmlns:v="urn:schemas-microsoft-com:vml" Requires="v">
                <p:oleObj name="Document" r:id="rId2" imgW="5943600" imgH="8178800" progId="Word.Document.12">
                  <p:embed/>
                </p:oleObj>
              </mc:Choice>
              <mc:Fallback>
                <p:oleObj name="Document" r:id="rId2" imgW="5943600" imgH="8178800" progId="Word.Document.12">
                  <p:embed/>
                  <p:pic>
                    <p:nvPicPr>
                      <p:cNvPr id="0" name=""/>
                      <p:cNvPicPr/>
                      <p:nvPr/>
                    </p:nvPicPr>
                    <p:blipFill>
                      <a:blip r:embed="rId3"/>
                      <a:stretch>
                        <a:fillRect/>
                      </a:stretch>
                    </p:blipFill>
                    <p:spPr>
                      <a:xfrm>
                        <a:off x="1121664" y="182880"/>
                        <a:ext cx="9838944" cy="6522720"/>
                      </a:xfrm>
                      <a:prstGeom prst="rect">
                        <a:avLst/>
                      </a:prstGeom>
                    </p:spPr>
                  </p:pic>
                </p:oleObj>
              </mc:Fallback>
            </mc:AlternateContent>
          </a:graphicData>
        </a:graphic>
      </p:graphicFrame>
    </p:spTree>
    <p:extLst>
      <p:ext uri="{BB962C8B-B14F-4D97-AF65-F5344CB8AC3E}">
        <p14:creationId xmlns:p14="http://schemas.microsoft.com/office/powerpoint/2010/main" val="2926506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80483B-C932-EF84-7E2D-FD03EE6D8EFA}"/>
              </a:ext>
            </a:extLst>
          </p:cNvPr>
          <p:cNvSpPr>
            <a:spLocks noGrp="1"/>
          </p:cNvSpPr>
          <p:nvPr>
            <p:ph type="title"/>
          </p:nvPr>
        </p:nvSpPr>
        <p:spPr>
          <a:xfrm>
            <a:off x="513524" y="390144"/>
            <a:ext cx="11314176" cy="1109472"/>
          </a:xfrm>
        </p:spPr>
        <p:txBody>
          <a:bodyPr/>
          <a:lstStyle/>
          <a:p>
            <a:pPr algn="ctr"/>
            <a:r>
              <a:rPr lang="en-US" dirty="0"/>
              <a:t>Speaking in tongues works in 2 basic ways:</a:t>
            </a:r>
          </a:p>
        </p:txBody>
      </p:sp>
      <p:sp>
        <p:nvSpPr>
          <p:cNvPr id="5" name="Text Placeholder 4">
            <a:extLst>
              <a:ext uri="{FF2B5EF4-FFF2-40B4-BE49-F238E27FC236}">
                <a16:creationId xmlns:a16="http://schemas.microsoft.com/office/drawing/2014/main" id="{012472B9-9064-7E20-DDB5-6FC141C5DD48}"/>
              </a:ext>
            </a:extLst>
          </p:cNvPr>
          <p:cNvSpPr>
            <a:spLocks noGrp="1"/>
          </p:cNvSpPr>
          <p:nvPr>
            <p:ph type="body" idx="1"/>
          </p:nvPr>
        </p:nvSpPr>
        <p:spPr>
          <a:xfrm>
            <a:off x="365761" y="1564958"/>
            <a:ext cx="5266944" cy="824674"/>
          </a:xfrm>
        </p:spPr>
        <p:txBody>
          <a:bodyPr/>
          <a:lstStyle/>
          <a:p>
            <a:pPr algn="ctr"/>
            <a:r>
              <a:rPr lang="en-US" b="1" dirty="0"/>
              <a:t>Personal growth – prayer language</a:t>
            </a:r>
          </a:p>
        </p:txBody>
      </p:sp>
      <p:sp>
        <p:nvSpPr>
          <p:cNvPr id="6" name="Content Placeholder 5">
            <a:extLst>
              <a:ext uri="{FF2B5EF4-FFF2-40B4-BE49-F238E27FC236}">
                <a16:creationId xmlns:a16="http://schemas.microsoft.com/office/drawing/2014/main" id="{FF0A6CA2-55E0-74F1-BA3B-3B353B575F51}"/>
              </a:ext>
            </a:extLst>
          </p:cNvPr>
          <p:cNvSpPr>
            <a:spLocks noGrp="1"/>
          </p:cNvSpPr>
          <p:nvPr>
            <p:ph sz="half" idx="2"/>
          </p:nvPr>
        </p:nvSpPr>
        <p:spPr>
          <a:xfrm>
            <a:off x="545464" y="2609088"/>
            <a:ext cx="4876800" cy="3858768"/>
          </a:xfrm>
        </p:spPr>
        <p:txBody>
          <a:bodyPr>
            <a:normAutofit/>
          </a:bodyPr>
          <a:lstStyle/>
          <a:p>
            <a:r>
              <a:rPr lang="en-US" sz="2800" u="sng" dirty="0"/>
              <a:t>Eph 5: 18 – 20</a:t>
            </a:r>
            <a:r>
              <a:rPr lang="en-US" sz="2800" dirty="0"/>
              <a:t>, “Speaking in tongues…always giving thanks to god…”</a:t>
            </a:r>
          </a:p>
          <a:p>
            <a:endParaRPr lang="en-US" sz="2800" dirty="0"/>
          </a:p>
          <a:p>
            <a:r>
              <a:rPr lang="en-US" sz="2800" u="sng" dirty="0"/>
              <a:t>Rom 8: 26 – 27</a:t>
            </a:r>
            <a:r>
              <a:rPr lang="en-US" sz="2800" dirty="0"/>
              <a:t>, “the Spirit helps us…the Spirit Himself intercedes for us through wordless groans…” </a:t>
            </a:r>
          </a:p>
        </p:txBody>
      </p:sp>
      <p:sp>
        <p:nvSpPr>
          <p:cNvPr id="7" name="Text Placeholder 6">
            <a:extLst>
              <a:ext uri="{FF2B5EF4-FFF2-40B4-BE49-F238E27FC236}">
                <a16:creationId xmlns:a16="http://schemas.microsoft.com/office/drawing/2014/main" id="{BB2BCEE1-9781-582D-A5EA-E74C15D95A5C}"/>
              </a:ext>
            </a:extLst>
          </p:cNvPr>
          <p:cNvSpPr>
            <a:spLocks noGrp="1"/>
          </p:cNvSpPr>
          <p:nvPr>
            <p:ph type="body" sz="quarter" idx="3"/>
          </p:nvPr>
        </p:nvSpPr>
        <p:spPr>
          <a:xfrm>
            <a:off x="6170612" y="1499616"/>
            <a:ext cx="5507864" cy="824674"/>
          </a:xfrm>
        </p:spPr>
        <p:txBody>
          <a:bodyPr/>
          <a:lstStyle/>
          <a:p>
            <a:pPr algn="ctr"/>
            <a:r>
              <a:rPr lang="en-US" b="1" dirty="0"/>
              <a:t>Charismatic Giftings for the Body</a:t>
            </a:r>
          </a:p>
        </p:txBody>
      </p:sp>
      <p:sp>
        <p:nvSpPr>
          <p:cNvPr id="8" name="Content Placeholder 7">
            <a:extLst>
              <a:ext uri="{FF2B5EF4-FFF2-40B4-BE49-F238E27FC236}">
                <a16:creationId xmlns:a16="http://schemas.microsoft.com/office/drawing/2014/main" id="{DFA5F341-9D13-B604-4C8D-043CFA668A68}"/>
              </a:ext>
            </a:extLst>
          </p:cNvPr>
          <p:cNvSpPr>
            <a:spLocks noGrp="1"/>
          </p:cNvSpPr>
          <p:nvPr>
            <p:ph sz="quarter" idx="4"/>
          </p:nvPr>
        </p:nvSpPr>
        <p:spPr>
          <a:xfrm>
            <a:off x="6170612" y="2609088"/>
            <a:ext cx="5507864" cy="3858768"/>
          </a:xfrm>
        </p:spPr>
        <p:txBody>
          <a:bodyPr>
            <a:normAutofit/>
          </a:bodyPr>
          <a:lstStyle/>
          <a:p>
            <a:r>
              <a:rPr lang="en-US" sz="2800" dirty="0"/>
              <a:t>Gifts of the Holy Spirit’s power</a:t>
            </a:r>
          </a:p>
          <a:p>
            <a:endParaRPr lang="en-US" sz="2800" dirty="0"/>
          </a:p>
          <a:p>
            <a:r>
              <a:rPr lang="en-US" sz="2800" dirty="0"/>
              <a:t>Defined in I Corinthians 12</a:t>
            </a:r>
          </a:p>
          <a:p>
            <a:endParaRPr lang="en-US" sz="2800" dirty="0"/>
          </a:p>
          <a:p>
            <a:r>
              <a:rPr lang="en-US" sz="2800" dirty="0"/>
              <a:t>How practiced defined in I Corinthians 13 &amp;14</a:t>
            </a:r>
          </a:p>
          <a:p>
            <a:endParaRPr lang="en-US" sz="2800" dirty="0"/>
          </a:p>
          <a:p>
            <a:endParaRPr lang="en-US" sz="2800" dirty="0"/>
          </a:p>
        </p:txBody>
      </p:sp>
    </p:spTree>
    <p:extLst>
      <p:ext uri="{BB962C8B-B14F-4D97-AF65-F5344CB8AC3E}">
        <p14:creationId xmlns:p14="http://schemas.microsoft.com/office/powerpoint/2010/main" val="2171557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075938" y="1920087"/>
            <a:ext cx="4401749" cy="4650508"/>
          </a:xfrm>
        </p:spPr>
        <p:txBody>
          <a:bodyPr>
            <a:normAutofit fontScale="92500" lnSpcReduction="10000"/>
          </a:bodyPr>
          <a:lstStyle/>
          <a:p>
            <a:pPr>
              <a:buNone/>
            </a:pPr>
            <a:endParaRPr lang="en-US" dirty="0"/>
          </a:p>
          <a:p>
            <a:pPr>
              <a:buNone/>
            </a:pPr>
            <a:r>
              <a:rPr lang="en-US" sz="2600" b="1" dirty="0"/>
              <a:t>Discerning of spirits</a:t>
            </a:r>
          </a:p>
          <a:p>
            <a:pPr>
              <a:buNone/>
            </a:pPr>
            <a:r>
              <a:rPr lang="en-US" sz="2600" b="1" dirty="0"/>
              <a:t>Knowledge</a:t>
            </a:r>
          </a:p>
          <a:p>
            <a:pPr>
              <a:buNone/>
            </a:pPr>
            <a:r>
              <a:rPr lang="en-US" sz="2600" b="1" dirty="0"/>
              <a:t>Wisdom</a:t>
            </a:r>
          </a:p>
          <a:p>
            <a:pPr>
              <a:buNone/>
            </a:pPr>
            <a:r>
              <a:rPr lang="en-US" sz="2600" b="1" dirty="0"/>
              <a:t>Faith</a:t>
            </a:r>
          </a:p>
          <a:p>
            <a:pPr>
              <a:buNone/>
            </a:pPr>
            <a:r>
              <a:rPr lang="en-US" sz="2600" b="1" dirty="0"/>
              <a:t>Healing</a:t>
            </a:r>
          </a:p>
          <a:p>
            <a:pPr>
              <a:buNone/>
            </a:pPr>
            <a:r>
              <a:rPr lang="en-US" sz="2600" b="1" dirty="0"/>
              <a:t>Miraculous powers</a:t>
            </a:r>
          </a:p>
          <a:p>
            <a:pPr>
              <a:buNone/>
            </a:pPr>
            <a:r>
              <a:rPr lang="en-US" sz="2600" b="1" dirty="0"/>
              <a:t>Prophesy</a:t>
            </a:r>
          </a:p>
          <a:p>
            <a:pPr>
              <a:buNone/>
            </a:pPr>
            <a:r>
              <a:rPr lang="en-US" sz="2600" b="1" dirty="0"/>
              <a:t>Tongues</a:t>
            </a:r>
          </a:p>
          <a:p>
            <a:pPr>
              <a:buNone/>
            </a:pPr>
            <a:r>
              <a:rPr lang="en-US" sz="2600" b="1" dirty="0"/>
              <a:t>Interpretation of Tongues</a:t>
            </a:r>
          </a:p>
        </p:txBody>
      </p:sp>
      <p:sp>
        <p:nvSpPr>
          <p:cNvPr id="6" name="Content Placeholder 5"/>
          <p:cNvSpPr>
            <a:spLocks noGrp="1"/>
          </p:cNvSpPr>
          <p:nvPr>
            <p:ph sz="half" idx="2"/>
          </p:nvPr>
        </p:nvSpPr>
        <p:spPr>
          <a:xfrm>
            <a:off x="6173788" y="1897033"/>
            <a:ext cx="5725604" cy="4729616"/>
          </a:xfrm>
        </p:spPr>
        <p:txBody>
          <a:bodyPr>
            <a:normAutofit fontScale="92500" lnSpcReduction="10000"/>
          </a:bodyPr>
          <a:lstStyle/>
          <a:p>
            <a:r>
              <a:rPr lang="en-US" sz="2400" b="1" dirty="0"/>
              <a:t>Common good (12:7)</a:t>
            </a:r>
          </a:p>
          <a:p>
            <a:r>
              <a:rPr lang="en-US" sz="2400" b="1" dirty="0"/>
              <a:t>Prophesy – strength, encouragement, &amp; comfort</a:t>
            </a:r>
          </a:p>
          <a:p>
            <a:r>
              <a:rPr lang="en-US" sz="2400" b="1" dirty="0"/>
              <a:t>Tongues + Interpretation = Prophesy</a:t>
            </a:r>
          </a:p>
          <a:p>
            <a:r>
              <a:rPr lang="en-US" sz="2400" b="1" dirty="0"/>
              <a:t>Purpose = build up the Church (v.12)</a:t>
            </a:r>
          </a:p>
          <a:p>
            <a:r>
              <a:rPr lang="en-US" sz="2400" b="1" dirty="0"/>
              <a:t>Tongues for unbelievers</a:t>
            </a:r>
          </a:p>
          <a:p>
            <a:r>
              <a:rPr lang="en-US" sz="2400" b="1" dirty="0"/>
              <a:t>Prophesies for believers</a:t>
            </a:r>
          </a:p>
          <a:p>
            <a:r>
              <a:rPr lang="en-US" sz="2400" b="1" dirty="0"/>
              <a:t>Be orderly, eager to prophesy, &amp; do not forbid tongues</a:t>
            </a:r>
          </a:p>
        </p:txBody>
      </p:sp>
      <p:sp>
        <p:nvSpPr>
          <p:cNvPr id="7" name="Smiley Face 6"/>
          <p:cNvSpPr/>
          <p:nvPr/>
        </p:nvSpPr>
        <p:spPr>
          <a:xfrm>
            <a:off x="4694357" y="1037636"/>
            <a:ext cx="1443903" cy="1241678"/>
          </a:xfrm>
          <a:prstGeom prst="smileyFace">
            <a:avLst>
              <a:gd name="adj" fmla="val 465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urved Down Arrow 7"/>
          <p:cNvSpPr/>
          <p:nvPr/>
        </p:nvSpPr>
        <p:spPr>
          <a:xfrm>
            <a:off x="6509528" y="1281190"/>
            <a:ext cx="1216152" cy="73152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Curved Down Arrow 13"/>
          <p:cNvSpPr/>
          <p:nvPr/>
        </p:nvSpPr>
        <p:spPr>
          <a:xfrm flipH="1">
            <a:off x="3276813" y="1292715"/>
            <a:ext cx="1216152" cy="73152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389201" y="1400498"/>
            <a:ext cx="2000299" cy="523220"/>
          </a:xfrm>
          <a:prstGeom prst="rect">
            <a:avLst/>
          </a:prstGeom>
          <a:noFill/>
        </p:spPr>
        <p:txBody>
          <a:bodyPr wrap="square" rtlCol="0">
            <a:spAutoFit/>
          </a:bodyPr>
          <a:lstStyle/>
          <a:p>
            <a:r>
              <a:rPr lang="en-US" sz="2800" dirty="0"/>
              <a:t>I Cor 12</a:t>
            </a:r>
          </a:p>
        </p:txBody>
      </p:sp>
      <p:sp>
        <p:nvSpPr>
          <p:cNvPr id="16" name="TextBox 15"/>
          <p:cNvSpPr txBox="1"/>
          <p:nvPr/>
        </p:nvSpPr>
        <p:spPr>
          <a:xfrm>
            <a:off x="8351520" y="1396866"/>
            <a:ext cx="1859281" cy="523220"/>
          </a:xfrm>
          <a:prstGeom prst="rect">
            <a:avLst/>
          </a:prstGeom>
          <a:noFill/>
        </p:spPr>
        <p:txBody>
          <a:bodyPr wrap="square" rtlCol="0">
            <a:spAutoFit/>
          </a:bodyPr>
          <a:lstStyle/>
          <a:p>
            <a:pPr algn="r"/>
            <a:r>
              <a:rPr lang="en-US" sz="2800" dirty="0"/>
              <a:t>I Cor 14</a:t>
            </a:r>
          </a:p>
        </p:txBody>
      </p:sp>
      <p:sp>
        <p:nvSpPr>
          <p:cNvPr id="17" name="TextBox 16"/>
          <p:cNvSpPr txBox="1"/>
          <p:nvPr/>
        </p:nvSpPr>
        <p:spPr>
          <a:xfrm>
            <a:off x="1865376" y="266716"/>
            <a:ext cx="7303008" cy="584776"/>
          </a:xfrm>
          <a:prstGeom prst="rect">
            <a:avLst/>
          </a:prstGeom>
          <a:noFill/>
        </p:spPr>
        <p:txBody>
          <a:bodyPr wrap="square" rtlCol="0">
            <a:spAutoFit/>
          </a:bodyPr>
          <a:lstStyle/>
          <a:p>
            <a:pPr algn="ctr"/>
            <a:r>
              <a:rPr lang="en-US" sz="3200" dirty="0"/>
              <a:t>I Corinthians 13</a:t>
            </a:r>
          </a:p>
        </p:txBody>
      </p:sp>
      <p:sp>
        <p:nvSpPr>
          <p:cNvPr id="2" name="TextBox 1">
            <a:extLst>
              <a:ext uri="{FF2B5EF4-FFF2-40B4-BE49-F238E27FC236}">
                <a16:creationId xmlns:a16="http://schemas.microsoft.com/office/drawing/2014/main" id="{A50C1513-754B-C820-0BF3-9F50E0379E82}"/>
              </a:ext>
            </a:extLst>
          </p:cNvPr>
          <p:cNvSpPr txBox="1"/>
          <p:nvPr/>
        </p:nvSpPr>
        <p:spPr>
          <a:xfrm rot="21012571">
            <a:off x="693859" y="460323"/>
            <a:ext cx="3174897" cy="461665"/>
          </a:xfrm>
          <a:prstGeom prst="rect">
            <a:avLst/>
          </a:prstGeom>
          <a:noFill/>
        </p:spPr>
        <p:txBody>
          <a:bodyPr wrap="square" rtlCol="0">
            <a:spAutoFit/>
          </a:bodyPr>
          <a:lstStyle/>
          <a:p>
            <a:r>
              <a:rPr lang="en-US" sz="2400" dirty="0"/>
              <a:t>“Charismatic Gifts”</a:t>
            </a:r>
          </a:p>
        </p:txBody>
      </p:sp>
      <p:sp>
        <p:nvSpPr>
          <p:cNvPr id="3" name="TextBox 2">
            <a:extLst>
              <a:ext uri="{FF2B5EF4-FFF2-40B4-BE49-F238E27FC236}">
                <a16:creationId xmlns:a16="http://schemas.microsoft.com/office/drawing/2014/main" id="{E87CD0AA-ADA3-71CD-F6A4-B82064D9A5F6}"/>
              </a:ext>
            </a:extLst>
          </p:cNvPr>
          <p:cNvSpPr txBox="1"/>
          <p:nvPr/>
        </p:nvSpPr>
        <p:spPr>
          <a:xfrm rot="420122">
            <a:off x="7204546" y="412430"/>
            <a:ext cx="3927678" cy="461665"/>
          </a:xfrm>
          <a:prstGeom prst="rect">
            <a:avLst/>
          </a:prstGeom>
          <a:noFill/>
        </p:spPr>
        <p:txBody>
          <a:bodyPr wrap="none" rtlCol="0">
            <a:spAutoFit/>
          </a:bodyPr>
          <a:lstStyle/>
          <a:p>
            <a:r>
              <a:rPr lang="en-US" sz="2400" dirty="0"/>
              <a:t>“Fruit of the Spirit” – Gal 5</a:t>
            </a:r>
          </a:p>
        </p:txBody>
      </p:sp>
      <p:sp>
        <p:nvSpPr>
          <p:cNvPr id="9" name="TextBox 8">
            <a:extLst>
              <a:ext uri="{FF2B5EF4-FFF2-40B4-BE49-F238E27FC236}">
                <a16:creationId xmlns:a16="http://schemas.microsoft.com/office/drawing/2014/main" id="{24CBECE4-E826-F7F3-0E0B-E8BAB9C8DBA3}"/>
              </a:ext>
            </a:extLst>
          </p:cNvPr>
          <p:cNvSpPr txBox="1"/>
          <p:nvPr/>
        </p:nvSpPr>
        <p:spPr>
          <a:xfrm>
            <a:off x="8576417" y="1957692"/>
            <a:ext cx="1859281" cy="461665"/>
          </a:xfrm>
          <a:prstGeom prst="rect">
            <a:avLst/>
          </a:prstGeom>
          <a:noFill/>
        </p:spPr>
        <p:txBody>
          <a:bodyPr wrap="square" rtlCol="0">
            <a:spAutoFit/>
          </a:bodyPr>
          <a:lstStyle/>
          <a:p>
            <a:r>
              <a:rPr lang="en-US" sz="2400" dirty="0"/>
              <a:t>How work?</a:t>
            </a:r>
          </a:p>
        </p:txBody>
      </p:sp>
      <p:sp>
        <p:nvSpPr>
          <p:cNvPr id="10" name="TextBox 9">
            <a:extLst>
              <a:ext uri="{FF2B5EF4-FFF2-40B4-BE49-F238E27FC236}">
                <a16:creationId xmlns:a16="http://schemas.microsoft.com/office/drawing/2014/main" id="{96D7849D-F023-7928-44A8-FB73A011021F}"/>
              </a:ext>
            </a:extLst>
          </p:cNvPr>
          <p:cNvSpPr txBox="1"/>
          <p:nvPr/>
        </p:nvSpPr>
        <p:spPr>
          <a:xfrm>
            <a:off x="147765" y="1870962"/>
            <a:ext cx="2109873" cy="400110"/>
          </a:xfrm>
          <a:prstGeom prst="rect">
            <a:avLst/>
          </a:prstGeom>
          <a:noFill/>
        </p:spPr>
        <p:txBody>
          <a:bodyPr wrap="none" rtlCol="0">
            <a:spAutoFit/>
          </a:bodyPr>
          <a:lstStyle/>
          <a:p>
            <a:r>
              <a:rPr lang="en-US" sz="2000" dirty="0"/>
              <a:t>What are they?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accel="50000" decel="50000" fill="hold" grpId="0"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accel="50000" decel="50000" fill="hold" grpId="0" nodeType="click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 calcmode="lin" valueType="num">
                                      <p:cBhvr additive="base">
                                        <p:cTn id="5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accel="50000" decel="50000" fill="hold" grpId="0" nodeType="clickEffect">
                                  <p:stCondLst>
                                    <p:cond delay="0"/>
                                  </p:stCondLst>
                                  <p:childTnLst>
                                    <p:set>
                                      <p:cBhvr>
                                        <p:cTn id="60" dur="1" fill="hold">
                                          <p:stCondLst>
                                            <p:cond delay="0"/>
                                          </p:stCondLst>
                                        </p:cTn>
                                        <p:tgtEl>
                                          <p:spTgt spid="6">
                                            <p:txEl>
                                              <p:pRg st="0" end="0"/>
                                            </p:txEl>
                                          </p:spTgt>
                                        </p:tgtEl>
                                        <p:attrNameLst>
                                          <p:attrName>style.visibility</p:attrName>
                                        </p:attrNameLst>
                                      </p:cBhvr>
                                      <p:to>
                                        <p:strVal val="visible"/>
                                      </p:to>
                                    </p:set>
                                    <p:anim calcmode="lin" valueType="num">
                                      <p:cBhvr additive="base">
                                        <p:cTn id="6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accel="50000" decel="50000" fill="hold" grpId="0" nodeType="clickEffect">
                                  <p:stCondLst>
                                    <p:cond delay="0"/>
                                  </p:stCondLst>
                                  <p:childTnLst>
                                    <p:set>
                                      <p:cBhvr>
                                        <p:cTn id="66" dur="1" fill="hold">
                                          <p:stCondLst>
                                            <p:cond delay="0"/>
                                          </p:stCondLst>
                                        </p:cTn>
                                        <p:tgtEl>
                                          <p:spTgt spid="6">
                                            <p:txEl>
                                              <p:pRg st="1" end="1"/>
                                            </p:txEl>
                                          </p:spTgt>
                                        </p:tgtEl>
                                        <p:attrNameLst>
                                          <p:attrName>style.visibility</p:attrName>
                                        </p:attrNameLst>
                                      </p:cBhvr>
                                      <p:to>
                                        <p:strVal val="visible"/>
                                      </p:to>
                                    </p:set>
                                    <p:anim calcmode="lin" valueType="num">
                                      <p:cBhvr additive="base">
                                        <p:cTn id="6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accel="50000" decel="50000" fill="hold" grpId="0" nodeType="clickEffect">
                                  <p:stCondLst>
                                    <p:cond delay="0"/>
                                  </p:stCondLst>
                                  <p:childTnLst>
                                    <p:set>
                                      <p:cBhvr>
                                        <p:cTn id="72" dur="1" fill="hold">
                                          <p:stCondLst>
                                            <p:cond delay="0"/>
                                          </p:stCondLst>
                                        </p:cTn>
                                        <p:tgtEl>
                                          <p:spTgt spid="6">
                                            <p:txEl>
                                              <p:pRg st="2" end="2"/>
                                            </p:txEl>
                                          </p:spTgt>
                                        </p:tgtEl>
                                        <p:attrNameLst>
                                          <p:attrName>style.visibility</p:attrName>
                                        </p:attrNameLst>
                                      </p:cBhvr>
                                      <p:to>
                                        <p:strVal val="visible"/>
                                      </p:to>
                                    </p:set>
                                    <p:anim calcmode="lin" valueType="num">
                                      <p:cBhvr additive="base">
                                        <p:cTn id="7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accel="50000" decel="50000" fill="hold" grpId="0" nodeType="clickEffect">
                                  <p:stCondLst>
                                    <p:cond delay="0"/>
                                  </p:stCondLst>
                                  <p:childTnLst>
                                    <p:set>
                                      <p:cBhvr>
                                        <p:cTn id="78" dur="1" fill="hold">
                                          <p:stCondLst>
                                            <p:cond delay="0"/>
                                          </p:stCondLst>
                                        </p:cTn>
                                        <p:tgtEl>
                                          <p:spTgt spid="6">
                                            <p:txEl>
                                              <p:pRg st="3" end="3"/>
                                            </p:txEl>
                                          </p:spTgt>
                                        </p:tgtEl>
                                        <p:attrNameLst>
                                          <p:attrName>style.visibility</p:attrName>
                                        </p:attrNameLst>
                                      </p:cBhvr>
                                      <p:to>
                                        <p:strVal val="visible"/>
                                      </p:to>
                                    </p:set>
                                    <p:anim calcmode="lin" valueType="num">
                                      <p:cBhvr additive="base">
                                        <p:cTn id="7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accel="50000" decel="50000" fill="hold" grpId="0" nodeType="clickEffect">
                                  <p:stCondLst>
                                    <p:cond delay="0"/>
                                  </p:stCondLst>
                                  <p:childTnLst>
                                    <p:set>
                                      <p:cBhvr>
                                        <p:cTn id="84" dur="1" fill="hold">
                                          <p:stCondLst>
                                            <p:cond delay="0"/>
                                          </p:stCondLst>
                                        </p:cTn>
                                        <p:tgtEl>
                                          <p:spTgt spid="6">
                                            <p:txEl>
                                              <p:pRg st="4" end="4"/>
                                            </p:txEl>
                                          </p:spTgt>
                                        </p:tgtEl>
                                        <p:attrNameLst>
                                          <p:attrName>style.visibility</p:attrName>
                                        </p:attrNameLst>
                                      </p:cBhvr>
                                      <p:to>
                                        <p:strVal val="visible"/>
                                      </p:to>
                                    </p:set>
                                    <p:anim calcmode="lin" valueType="num">
                                      <p:cBhvr additive="base">
                                        <p:cTn id="8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accel="50000" decel="50000" fill="hold" grpId="0" nodeType="clickEffect">
                                  <p:stCondLst>
                                    <p:cond delay="0"/>
                                  </p:stCondLst>
                                  <p:childTnLst>
                                    <p:set>
                                      <p:cBhvr>
                                        <p:cTn id="90" dur="1" fill="hold">
                                          <p:stCondLst>
                                            <p:cond delay="0"/>
                                          </p:stCondLst>
                                        </p:cTn>
                                        <p:tgtEl>
                                          <p:spTgt spid="6">
                                            <p:txEl>
                                              <p:pRg st="5" end="5"/>
                                            </p:txEl>
                                          </p:spTgt>
                                        </p:tgtEl>
                                        <p:attrNameLst>
                                          <p:attrName>style.visibility</p:attrName>
                                        </p:attrNameLst>
                                      </p:cBhvr>
                                      <p:to>
                                        <p:strVal val="visible"/>
                                      </p:to>
                                    </p:set>
                                    <p:anim calcmode="lin" valueType="num">
                                      <p:cBhvr additive="base">
                                        <p:cTn id="9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accel="50000" decel="50000" fill="hold" grpId="0" nodeType="clickEffect">
                                  <p:stCondLst>
                                    <p:cond delay="0"/>
                                  </p:stCondLst>
                                  <p:childTnLst>
                                    <p:set>
                                      <p:cBhvr>
                                        <p:cTn id="96" dur="1" fill="hold">
                                          <p:stCondLst>
                                            <p:cond delay="0"/>
                                          </p:stCondLst>
                                        </p:cTn>
                                        <p:tgtEl>
                                          <p:spTgt spid="6">
                                            <p:txEl>
                                              <p:pRg st="6" end="6"/>
                                            </p:txEl>
                                          </p:spTgt>
                                        </p:tgtEl>
                                        <p:attrNameLst>
                                          <p:attrName>style.visibility</p:attrName>
                                        </p:attrNameLst>
                                      </p:cBhvr>
                                      <p:to>
                                        <p:strVal val="visible"/>
                                      </p:to>
                                    </p:set>
                                    <p:anim calcmode="lin" valueType="num">
                                      <p:cBhvr additive="base">
                                        <p:cTn id="9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125</TotalTime>
  <Words>1510</Words>
  <Application>Microsoft Macintosh PowerPoint</Application>
  <PresentationFormat>Widescreen</PresentationFormat>
  <Paragraphs>125</Paragraphs>
  <Slides>17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Arial</vt:lpstr>
      <vt:lpstr>Cambria</vt:lpstr>
      <vt:lpstr>Century Gothic</vt:lpstr>
      <vt:lpstr>Times New Roman</vt:lpstr>
      <vt:lpstr>Mesh</vt:lpstr>
      <vt:lpstr>Microsoft Word Document</vt:lpstr>
      <vt:lpstr>Tongues??  </vt:lpstr>
      <vt:lpstr>Baptism/infilling of the holy spirit Acts 2</vt:lpstr>
      <vt:lpstr>#7 The Baptism in the Holy Spirit</vt:lpstr>
      <vt:lpstr>Jesus said:</vt:lpstr>
      <vt:lpstr>#8 Initial Physical Evidence of the Baptism</vt:lpstr>
      <vt:lpstr>Signs of the Out Pouring:</vt:lpstr>
      <vt:lpstr>PowerPoint Presentation</vt:lpstr>
      <vt:lpstr>Speaking in tongues works in 2 basic ways: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Jesus said: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Tongues??  </dc:title>
  <dc:creator>JoAnn Smith</dc:creator>
  <cp:lastModifiedBy>JoAnn Smith</cp:lastModifiedBy>
  <cp:revision>5</cp:revision>
  <dcterms:created xsi:type="dcterms:W3CDTF">2023-05-03T17:49:25Z</dcterms:created>
  <dcterms:modified xsi:type="dcterms:W3CDTF">2023-05-17T21:57:37Z</dcterms:modified>
</cp:coreProperties>
</file>