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5/27/23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5/27/23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33C7-52E7-B57D-481B-B4BA72DB8CC1}"/>
              </a:ext>
            </a:extLst>
          </p:cNvPr>
          <p:cNvSpPr>
            <a:spLocks noGrp="1"/>
          </p:cNvSpPr>
          <p:nvPr>
            <p:ph type="ctrTitle"/>
          </p:nvPr>
        </p:nvSpPr>
        <p:spPr/>
        <p:txBody>
          <a:bodyPr/>
          <a:lstStyle/>
          <a:p>
            <a:pPr algn="ctr"/>
            <a:r>
              <a:rPr lang="en-US" dirty="0"/>
              <a:t>“No Other Name…”</a:t>
            </a:r>
          </a:p>
        </p:txBody>
      </p:sp>
      <p:sp>
        <p:nvSpPr>
          <p:cNvPr id="3" name="Subtitle 2">
            <a:extLst>
              <a:ext uri="{FF2B5EF4-FFF2-40B4-BE49-F238E27FC236}">
                <a16:creationId xmlns:a16="http://schemas.microsoft.com/office/drawing/2014/main" id="{9AD3EFEB-3A80-2DA6-4B72-22B69BF9557F}"/>
              </a:ext>
            </a:extLst>
          </p:cNvPr>
          <p:cNvSpPr>
            <a:spLocks noGrp="1"/>
          </p:cNvSpPr>
          <p:nvPr>
            <p:ph type="subTitle" idx="1"/>
          </p:nvPr>
        </p:nvSpPr>
        <p:spPr/>
        <p:txBody>
          <a:bodyPr>
            <a:normAutofit/>
          </a:bodyPr>
          <a:lstStyle/>
          <a:p>
            <a:pPr algn="ctr"/>
            <a:r>
              <a:rPr lang="en-US" sz="2800" dirty="0">
                <a:solidFill>
                  <a:schemeClr val="tx1"/>
                </a:solidFill>
              </a:rPr>
              <a:t>Acts 4: 1 - 22</a:t>
            </a:r>
          </a:p>
        </p:txBody>
      </p:sp>
    </p:spTree>
    <p:extLst>
      <p:ext uri="{BB962C8B-B14F-4D97-AF65-F5344CB8AC3E}">
        <p14:creationId xmlns:p14="http://schemas.microsoft.com/office/powerpoint/2010/main" val="3998959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EEC4FF-82F8-739B-40C4-0150A8B28805}"/>
              </a:ext>
            </a:extLst>
          </p:cNvPr>
          <p:cNvSpPr>
            <a:spLocks noGrp="1"/>
          </p:cNvSpPr>
          <p:nvPr>
            <p:ph type="title"/>
          </p:nvPr>
        </p:nvSpPr>
        <p:spPr>
          <a:xfrm>
            <a:off x="1374412" y="1973411"/>
            <a:ext cx="8825657" cy="2911178"/>
          </a:xfrm>
        </p:spPr>
        <p:txBody>
          <a:bodyPr anchor="t"/>
          <a:lstStyle/>
          <a:p>
            <a:pPr algn="ctr"/>
            <a:r>
              <a:rPr lang="en-US" sz="4800" dirty="0"/>
              <a:t>Do you believe He is the same yesterday, today, and forever?</a:t>
            </a:r>
          </a:p>
        </p:txBody>
      </p:sp>
    </p:spTree>
    <p:extLst>
      <p:ext uri="{BB962C8B-B14F-4D97-AF65-F5344CB8AC3E}">
        <p14:creationId xmlns:p14="http://schemas.microsoft.com/office/powerpoint/2010/main" val="383507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19089-16E2-0B8B-22B9-A5806D304AE4}"/>
              </a:ext>
            </a:extLst>
          </p:cNvPr>
          <p:cNvSpPr>
            <a:spLocks noGrp="1"/>
          </p:cNvSpPr>
          <p:nvPr>
            <p:ph type="title"/>
          </p:nvPr>
        </p:nvSpPr>
        <p:spPr>
          <a:xfrm>
            <a:off x="646111" y="109728"/>
            <a:ext cx="9404723" cy="1560576"/>
          </a:xfrm>
        </p:spPr>
        <p:txBody>
          <a:bodyPr/>
          <a:lstStyle/>
          <a:p>
            <a:pPr algn="ctr"/>
            <a:br>
              <a:rPr lang="en-US" dirty="0"/>
            </a:br>
            <a:r>
              <a:rPr lang="en-US" dirty="0"/>
              <a:t>Background and the Story:</a:t>
            </a:r>
          </a:p>
        </p:txBody>
      </p:sp>
      <p:sp>
        <p:nvSpPr>
          <p:cNvPr id="3" name="Content Placeholder 2">
            <a:extLst>
              <a:ext uri="{FF2B5EF4-FFF2-40B4-BE49-F238E27FC236}">
                <a16:creationId xmlns:a16="http://schemas.microsoft.com/office/drawing/2014/main" id="{BCB37858-66D6-2DC1-76F1-AB9918D731A8}"/>
              </a:ext>
            </a:extLst>
          </p:cNvPr>
          <p:cNvSpPr>
            <a:spLocks noGrp="1"/>
          </p:cNvSpPr>
          <p:nvPr>
            <p:ph idx="1"/>
          </p:nvPr>
        </p:nvSpPr>
        <p:spPr>
          <a:xfrm>
            <a:off x="548640" y="2052918"/>
            <a:ext cx="10911840" cy="4299114"/>
          </a:xfrm>
        </p:spPr>
        <p:txBody>
          <a:bodyPr>
            <a:normAutofit lnSpcReduction="10000"/>
          </a:bodyPr>
          <a:lstStyle/>
          <a:p>
            <a:r>
              <a:rPr lang="en-US" sz="2800" dirty="0"/>
              <a:t>Chapter 3 – A man, lame from birth – now 40 years old -  healed in Jesus’ name</a:t>
            </a:r>
          </a:p>
          <a:p>
            <a:endParaRPr lang="en-US" sz="2800" dirty="0"/>
          </a:p>
          <a:p>
            <a:r>
              <a:rPr lang="en-US" sz="2800" dirty="0"/>
              <a:t>Sanhedrin members – who condemned Jesus, were there: Annas, Caiaphas and others</a:t>
            </a:r>
          </a:p>
          <a:p>
            <a:pPr marL="0" indent="0">
              <a:buNone/>
            </a:pPr>
            <a:endParaRPr lang="en-US" sz="2800" dirty="0"/>
          </a:p>
          <a:p>
            <a:r>
              <a:rPr lang="en-US" sz="2800" dirty="0"/>
              <a:t>Problem: 1. Sadducees did not believe in a resurrection from the dead and 2. Peter and John were naming Jesus as the Messiah. </a:t>
            </a:r>
          </a:p>
        </p:txBody>
      </p:sp>
    </p:spTree>
    <p:extLst>
      <p:ext uri="{BB962C8B-B14F-4D97-AF65-F5344CB8AC3E}">
        <p14:creationId xmlns:p14="http://schemas.microsoft.com/office/powerpoint/2010/main" val="61120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D6E6D-84C1-5E7F-023B-009EFB9C96C2}"/>
              </a:ext>
            </a:extLst>
          </p:cNvPr>
          <p:cNvSpPr>
            <a:spLocks noGrp="1"/>
          </p:cNvSpPr>
          <p:nvPr>
            <p:ph type="title"/>
          </p:nvPr>
        </p:nvSpPr>
        <p:spPr/>
        <p:txBody>
          <a:bodyPr/>
          <a:lstStyle/>
          <a:p>
            <a:pPr algn="ctr"/>
            <a:r>
              <a:rPr lang="en-US" dirty="0"/>
              <a:t>”By what power or name did you </a:t>
            </a:r>
            <a:r>
              <a:rPr lang="en-US"/>
              <a:t>do this?” </a:t>
            </a:r>
            <a:r>
              <a:rPr lang="en-US" sz="3200"/>
              <a:t> (v7)</a:t>
            </a:r>
            <a:endParaRPr lang="en-US"/>
          </a:p>
        </p:txBody>
      </p:sp>
      <p:sp>
        <p:nvSpPr>
          <p:cNvPr id="3" name="Content Placeholder 2">
            <a:extLst>
              <a:ext uri="{FF2B5EF4-FFF2-40B4-BE49-F238E27FC236}">
                <a16:creationId xmlns:a16="http://schemas.microsoft.com/office/drawing/2014/main" id="{45487BF5-A39E-6A2E-5D73-0DE99D6170AA}"/>
              </a:ext>
            </a:extLst>
          </p:cNvPr>
          <p:cNvSpPr>
            <a:spLocks noGrp="1"/>
          </p:cNvSpPr>
          <p:nvPr>
            <p:ph idx="1"/>
          </p:nvPr>
        </p:nvSpPr>
        <p:spPr>
          <a:xfrm>
            <a:off x="646111" y="2052918"/>
            <a:ext cx="10521761" cy="4195481"/>
          </a:xfrm>
        </p:spPr>
        <p:txBody>
          <a:bodyPr anchor="ctr">
            <a:normAutofit/>
          </a:bodyPr>
          <a:lstStyle/>
          <a:p>
            <a:pPr marL="0" indent="0" algn="ctr">
              <a:buNone/>
            </a:pPr>
            <a:r>
              <a:rPr lang="en-US" sz="9600" dirty="0"/>
              <a:t>Jesus!</a:t>
            </a:r>
          </a:p>
        </p:txBody>
      </p:sp>
    </p:spTree>
    <p:extLst>
      <p:ext uri="{BB962C8B-B14F-4D97-AF65-F5344CB8AC3E}">
        <p14:creationId xmlns:p14="http://schemas.microsoft.com/office/powerpoint/2010/main" val="271067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4C0266-D48F-58E4-F4E1-ED46A445B597}"/>
              </a:ext>
            </a:extLst>
          </p:cNvPr>
          <p:cNvSpPr>
            <a:spLocks noGrp="1"/>
          </p:cNvSpPr>
          <p:nvPr>
            <p:ph idx="1"/>
          </p:nvPr>
        </p:nvSpPr>
        <p:spPr>
          <a:xfrm>
            <a:off x="627888" y="400812"/>
            <a:ext cx="10936224" cy="6056376"/>
          </a:xfrm>
        </p:spPr>
        <p:txBody>
          <a:bodyPr>
            <a:normAutofit lnSpcReduction="10000"/>
          </a:bodyPr>
          <a:lstStyle/>
          <a:p>
            <a:pPr marL="0" indent="0" algn="ctr">
              <a:buNone/>
            </a:pPr>
            <a:r>
              <a:rPr lang="en-US" sz="3200" dirty="0"/>
              <a:t>																				#1</a:t>
            </a:r>
          </a:p>
          <a:p>
            <a:pPr marL="0" indent="0">
              <a:buNone/>
            </a:pPr>
            <a:r>
              <a:rPr lang="en-US" sz="3200" dirty="0"/>
              <a:t>V12 “Salvation is found in no one else, for there is  </a:t>
            </a:r>
            <a:r>
              <a:rPr lang="en-US" sz="3200" u="sng" dirty="0"/>
              <a:t>no</a:t>
            </a:r>
            <a:r>
              <a:rPr lang="en-US" sz="3200" dirty="0"/>
              <a:t> other name given in heaven by which we must be saved.”</a:t>
            </a:r>
          </a:p>
          <a:p>
            <a:pPr marL="0" indent="0">
              <a:buNone/>
            </a:pPr>
            <a:endParaRPr lang="en-US" sz="3200" dirty="0"/>
          </a:p>
          <a:p>
            <a:pPr marL="0" indent="0">
              <a:buNone/>
            </a:pPr>
            <a:r>
              <a:rPr lang="en-US" sz="3200" u="sng" dirty="0"/>
              <a:t>What does being “saved” mean</a:t>
            </a:r>
            <a:r>
              <a:rPr lang="en-US" sz="3200" dirty="0"/>
              <a:t>?</a:t>
            </a:r>
          </a:p>
          <a:p>
            <a:pPr marL="0" indent="0">
              <a:buNone/>
            </a:pPr>
            <a:r>
              <a:rPr lang="en-US" sz="3200" dirty="0"/>
              <a:t>*Jesus forgives my sins – John 14:6, Rom 3:23 &amp; 6:23</a:t>
            </a:r>
          </a:p>
          <a:p>
            <a:pPr marL="0" indent="0">
              <a:buNone/>
            </a:pPr>
            <a:r>
              <a:rPr lang="en-US" sz="3200" dirty="0"/>
              <a:t>*“Born again” – old things passed away (II Cor 5: 17)</a:t>
            </a:r>
          </a:p>
          <a:p>
            <a:pPr marL="0" indent="0">
              <a:buNone/>
            </a:pPr>
            <a:r>
              <a:rPr lang="en-US" sz="3200" dirty="0"/>
              <a:t>*Jesus in charge of my life – Gal 2:20 “I have been crucified with Christ and I no longer live, but Christ lives in me.” Living a life of obedience to His Word…</a:t>
            </a:r>
          </a:p>
          <a:p>
            <a:pPr marL="0" indent="0">
              <a:buNone/>
            </a:pPr>
            <a:endParaRPr lang="en-US" sz="3200" dirty="0"/>
          </a:p>
        </p:txBody>
      </p:sp>
    </p:spTree>
    <p:extLst>
      <p:ext uri="{BB962C8B-B14F-4D97-AF65-F5344CB8AC3E}">
        <p14:creationId xmlns:p14="http://schemas.microsoft.com/office/powerpoint/2010/main" val="159622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A0BA6-0832-94AA-D03A-5FFB20B65A43}"/>
              </a:ext>
            </a:extLst>
          </p:cNvPr>
          <p:cNvSpPr>
            <a:spLocks noGrp="1"/>
          </p:cNvSpPr>
          <p:nvPr>
            <p:ph type="title"/>
          </p:nvPr>
        </p:nvSpPr>
        <p:spPr>
          <a:xfrm>
            <a:off x="646111" y="452718"/>
            <a:ext cx="10509569" cy="949362"/>
          </a:xfrm>
        </p:spPr>
        <p:txBody>
          <a:bodyPr/>
          <a:lstStyle/>
          <a:p>
            <a:pPr algn="ctr"/>
            <a:r>
              <a:rPr lang="en-US" sz="3200" dirty="0"/>
              <a:t>V 13 Ordinary men</a:t>
            </a:r>
          </a:p>
        </p:txBody>
      </p:sp>
      <p:sp>
        <p:nvSpPr>
          <p:cNvPr id="3" name="Content Placeholder 2">
            <a:extLst>
              <a:ext uri="{FF2B5EF4-FFF2-40B4-BE49-F238E27FC236}">
                <a16:creationId xmlns:a16="http://schemas.microsoft.com/office/drawing/2014/main" id="{846A96A3-AE87-FACD-6FD3-9203A7344DA7}"/>
              </a:ext>
            </a:extLst>
          </p:cNvPr>
          <p:cNvSpPr>
            <a:spLocks noGrp="1"/>
          </p:cNvSpPr>
          <p:nvPr>
            <p:ph idx="1"/>
          </p:nvPr>
        </p:nvSpPr>
        <p:spPr>
          <a:xfrm>
            <a:off x="890016" y="1674966"/>
            <a:ext cx="10265664" cy="4195481"/>
          </a:xfrm>
        </p:spPr>
        <p:txBody>
          <a:bodyPr>
            <a:normAutofit lnSpcReduction="10000"/>
          </a:bodyPr>
          <a:lstStyle/>
          <a:p>
            <a:pPr marL="0" indent="0">
              <a:buNone/>
            </a:pPr>
            <a:r>
              <a:rPr lang="en-US" sz="2800" dirty="0"/>
              <a:t>“When they (Sanhedrin) saw the courage of Peter and John and realized that they were unschooled, ordinary men, they were astonished and they took note that these men had been with Jesus.” (The miracle could not be denied.)</a:t>
            </a:r>
          </a:p>
          <a:p>
            <a:pPr marL="0" indent="0" algn="ctr">
              <a:buNone/>
            </a:pPr>
            <a:r>
              <a:rPr lang="en-US" sz="2800" dirty="0"/>
              <a:t>How could this be? These guys were:</a:t>
            </a:r>
          </a:p>
          <a:p>
            <a:pPr>
              <a:buFont typeface="Wingdings" pitchFamily="2" charset="2"/>
              <a:buChar char="v"/>
            </a:pPr>
            <a:r>
              <a:rPr lang="en-US" sz="2800" dirty="0"/>
              <a:t>Unschooled – basic education (5 </a:t>
            </a:r>
            <a:r>
              <a:rPr lang="en-US" sz="2800" dirty="0" err="1"/>
              <a:t>yrs</a:t>
            </a:r>
            <a:r>
              <a:rPr lang="en-US" sz="2800" dirty="0"/>
              <a:t> old – 12 </a:t>
            </a:r>
            <a:r>
              <a:rPr lang="en-US" sz="2800" dirty="0" err="1"/>
              <a:t>yrs</a:t>
            </a:r>
            <a:r>
              <a:rPr lang="en-US" sz="2800" dirty="0"/>
              <a:t> old)</a:t>
            </a:r>
          </a:p>
          <a:p>
            <a:pPr>
              <a:buFont typeface="Wingdings" pitchFamily="2" charset="2"/>
              <a:buChar char="v"/>
            </a:pPr>
            <a:r>
              <a:rPr lang="en-US" sz="2800" dirty="0"/>
              <a:t>Ordinary men – just “good ole boys”, fishermen</a:t>
            </a:r>
          </a:p>
          <a:p>
            <a:pPr>
              <a:buFont typeface="Wingdings" pitchFamily="2" charset="2"/>
              <a:buChar char="v"/>
            </a:pPr>
            <a:r>
              <a:rPr lang="en-US" sz="2800" dirty="0"/>
              <a:t>Noticed that they had been with Jesus</a:t>
            </a:r>
          </a:p>
        </p:txBody>
      </p:sp>
      <p:sp>
        <p:nvSpPr>
          <p:cNvPr id="4" name="TextBox 3">
            <a:extLst>
              <a:ext uri="{FF2B5EF4-FFF2-40B4-BE49-F238E27FC236}">
                <a16:creationId xmlns:a16="http://schemas.microsoft.com/office/drawing/2014/main" id="{BDE84C51-7579-98E0-C4BB-50446C9A450C}"/>
              </a:ext>
            </a:extLst>
          </p:cNvPr>
          <p:cNvSpPr txBox="1"/>
          <p:nvPr/>
        </p:nvSpPr>
        <p:spPr>
          <a:xfrm>
            <a:off x="10424160" y="221885"/>
            <a:ext cx="646176" cy="461665"/>
          </a:xfrm>
          <a:prstGeom prst="rect">
            <a:avLst/>
          </a:prstGeom>
          <a:noFill/>
        </p:spPr>
        <p:txBody>
          <a:bodyPr wrap="square" rtlCol="0">
            <a:spAutoFit/>
          </a:bodyPr>
          <a:lstStyle/>
          <a:p>
            <a:r>
              <a:rPr lang="en-US" sz="2400" dirty="0"/>
              <a:t>#2</a:t>
            </a:r>
          </a:p>
        </p:txBody>
      </p:sp>
    </p:spTree>
    <p:extLst>
      <p:ext uri="{BB962C8B-B14F-4D97-AF65-F5344CB8AC3E}">
        <p14:creationId xmlns:p14="http://schemas.microsoft.com/office/powerpoint/2010/main" val="193328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C4E81-0B3B-0443-9C45-E254014D7641}"/>
              </a:ext>
            </a:extLst>
          </p:cNvPr>
          <p:cNvSpPr>
            <a:spLocks noGrp="1"/>
          </p:cNvSpPr>
          <p:nvPr>
            <p:ph type="title"/>
          </p:nvPr>
        </p:nvSpPr>
        <p:spPr>
          <a:xfrm>
            <a:off x="609535" y="245454"/>
            <a:ext cx="9404723" cy="1400530"/>
          </a:xfrm>
        </p:spPr>
        <p:txBody>
          <a:bodyPr/>
          <a:lstStyle/>
          <a:p>
            <a:pPr algn="ctr"/>
            <a:r>
              <a:rPr lang="en-US" dirty="0"/>
              <a:t>There is no other name!</a:t>
            </a:r>
            <a:br>
              <a:rPr lang="en-US" dirty="0"/>
            </a:br>
            <a:r>
              <a:rPr lang="en-US" dirty="0"/>
              <a:t>Jesus!</a:t>
            </a:r>
          </a:p>
        </p:txBody>
      </p:sp>
      <p:sp>
        <p:nvSpPr>
          <p:cNvPr id="3" name="Content Placeholder 2">
            <a:extLst>
              <a:ext uri="{FF2B5EF4-FFF2-40B4-BE49-F238E27FC236}">
                <a16:creationId xmlns:a16="http://schemas.microsoft.com/office/drawing/2014/main" id="{00705A80-3D56-AD05-7758-EC1600676C7D}"/>
              </a:ext>
            </a:extLst>
          </p:cNvPr>
          <p:cNvSpPr>
            <a:spLocks noGrp="1"/>
          </p:cNvSpPr>
          <p:nvPr>
            <p:ph idx="1"/>
          </p:nvPr>
        </p:nvSpPr>
        <p:spPr>
          <a:xfrm>
            <a:off x="365760" y="1645984"/>
            <a:ext cx="11180064" cy="4966562"/>
          </a:xfrm>
        </p:spPr>
        <p:txBody>
          <a:bodyPr>
            <a:normAutofit/>
          </a:bodyPr>
          <a:lstStyle/>
          <a:p>
            <a:r>
              <a:rPr lang="en-US" sz="2800" dirty="0"/>
              <a:t>It is Jesus Who sends the Holy Spirit to fill us to overflowing</a:t>
            </a:r>
          </a:p>
          <a:p>
            <a:endParaRPr lang="en-US" sz="2800" dirty="0"/>
          </a:p>
          <a:p>
            <a:r>
              <a:rPr lang="en-US" sz="2800" dirty="0"/>
              <a:t>It is Jesus Who heals the sick</a:t>
            </a:r>
          </a:p>
          <a:p>
            <a:endParaRPr lang="en-US" sz="2800" dirty="0"/>
          </a:p>
          <a:p>
            <a:r>
              <a:rPr lang="en-US" sz="2800" dirty="0"/>
              <a:t>It is Jesus Who is anointed to: proclaim good news…bind the broken hearted…proclaim freedom to the captives…release prisoners from darkness…” (Isaiah 61)</a:t>
            </a:r>
          </a:p>
          <a:p>
            <a:pPr marL="0" indent="0">
              <a:buNone/>
            </a:pPr>
            <a:endParaRPr lang="en-US" sz="2800" dirty="0"/>
          </a:p>
          <a:p>
            <a:pPr marL="0" indent="0" algn="ctr">
              <a:buNone/>
            </a:pPr>
            <a:r>
              <a:rPr lang="en-US" sz="3200" dirty="0"/>
              <a:t>And He lives in us! Col 2:8-10</a:t>
            </a:r>
          </a:p>
        </p:txBody>
      </p:sp>
    </p:spTree>
    <p:extLst>
      <p:ext uri="{BB962C8B-B14F-4D97-AF65-F5344CB8AC3E}">
        <p14:creationId xmlns:p14="http://schemas.microsoft.com/office/powerpoint/2010/main" val="357967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A6C4-6FFC-5214-407D-8DBE1123853A}"/>
              </a:ext>
            </a:extLst>
          </p:cNvPr>
          <p:cNvSpPr>
            <a:spLocks noGrp="1"/>
          </p:cNvSpPr>
          <p:nvPr>
            <p:ph type="title"/>
          </p:nvPr>
        </p:nvSpPr>
        <p:spPr/>
        <p:txBody>
          <a:bodyPr/>
          <a:lstStyle/>
          <a:p>
            <a:pPr algn="ctr"/>
            <a:r>
              <a:rPr lang="en-US" sz="3200" dirty="0"/>
              <a:t>Sanhedrin told Peter and John – “Stop teaching and preaching Jesus!</a:t>
            </a:r>
          </a:p>
        </p:txBody>
      </p:sp>
      <p:sp>
        <p:nvSpPr>
          <p:cNvPr id="3" name="Content Placeholder 2">
            <a:extLst>
              <a:ext uri="{FF2B5EF4-FFF2-40B4-BE49-F238E27FC236}">
                <a16:creationId xmlns:a16="http://schemas.microsoft.com/office/drawing/2014/main" id="{907F5C1B-B9CA-6C7C-D717-E6F06A0BB890}"/>
              </a:ext>
            </a:extLst>
          </p:cNvPr>
          <p:cNvSpPr>
            <a:spLocks noGrp="1"/>
          </p:cNvSpPr>
          <p:nvPr>
            <p:ph idx="1"/>
          </p:nvPr>
        </p:nvSpPr>
        <p:spPr/>
        <p:txBody>
          <a:bodyPr>
            <a:normAutofit/>
          </a:bodyPr>
          <a:lstStyle/>
          <a:p>
            <a:pPr marL="0" indent="0">
              <a:buNone/>
            </a:pPr>
            <a:r>
              <a:rPr lang="en-US" sz="3200" dirty="0"/>
              <a:t>V19-20 They replied, “Should we obey you or God?”</a:t>
            </a:r>
          </a:p>
          <a:p>
            <a:pPr marL="0" indent="0">
              <a:buNone/>
            </a:pPr>
            <a:endParaRPr lang="en-US" sz="3200" dirty="0"/>
          </a:p>
          <a:p>
            <a:pPr marL="0" indent="0">
              <a:buNone/>
            </a:pPr>
            <a:r>
              <a:rPr lang="en-US" sz="3200" dirty="0"/>
              <a:t>Nothing new! Today’s government and society is still telling the followers of Jesus to STOP!</a:t>
            </a:r>
          </a:p>
          <a:p>
            <a:pPr marL="0" indent="0" algn="ctr">
              <a:buNone/>
            </a:pPr>
            <a:r>
              <a:rPr lang="en-US" sz="3200" dirty="0"/>
              <a:t>What is your answer?</a:t>
            </a:r>
          </a:p>
        </p:txBody>
      </p:sp>
      <p:sp>
        <p:nvSpPr>
          <p:cNvPr id="4" name="TextBox 3">
            <a:extLst>
              <a:ext uri="{FF2B5EF4-FFF2-40B4-BE49-F238E27FC236}">
                <a16:creationId xmlns:a16="http://schemas.microsoft.com/office/drawing/2014/main" id="{3C83907D-2F2B-CE21-6F64-478745FC0603}"/>
              </a:ext>
            </a:extLst>
          </p:cNvPr>
          <p:cNvSpPr txBox="1"/>
          <p:nvPr/>
        </p:nvSpPr>
        <p:spPr>
          <a:xfrm>
            <a:off x="10497312" y="365760"/>
            <a:ext cx="719328" cy="461665"/>
          </a:xfrm>
          <a:prstGeom prst="rect">
            <a:avLst/>
          </a:prstGeom>
          <a:noFill/>
        </p:spPr>
        <p:txBody>
          <a:bodyPr wrap="square" rtlCol="0">
            <a:spAutoFit/>
          </a:bodyPr>
          <a:lstStyle/>
          <a:p>
            <a:r>
              <a:rPr lang="en-US" sz="2400" dirty="0"/>
              <a:t>#3</a:t>
            </a:r>
          </a:p>
        </p:txBody>
      </p:sp>
    </p:spTree>
    <p:extLst>
      <p:ext uri="{BB962C8B-B14F-4D97-AF65-F5344CB8AC3E}">
        <p14:creationId xmlns:p14="http://schemas.microsoft.com/office/powerpoint/2010/main" val="675273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C4E81-0B3B-0443-9C45-E254014D7641}"/>
              </a:ext>
            </a:extLst>
          </p:cNvPr>
          <p:cNvSpPr>
            <a:spLocks noGrp="1"/>
          </p:cNvSpPr>
          <p:nvPr>
            <p:ph type="title"/>
          </p:nvPr>
        </p:nvSpPr>
        <p:spPr>
          <a:xfrm>
            <a:off x="609535" y="245454"/>
            <a:ext cx="9404723" cy="1400530"/>
          </a:xfrm>
        </p:spPr>
        <p:txBody>
          <a:bodyPr/>
          <a:lstStyle/>
          <a:p>
            <a:pPr algn="ctr"/>
            <a:r>
              <a:rPr lang="en-US" dirty="0"/>
              <a:t>There is no other name!</a:t>
            </a:r>
            <a:br>
              <a:rPr lang="en-US" dirty="0"/>
            </a:br>
            <a:r>
              <a:rPr lang="en-US" dirty="0"/>
              <a:t>Jesus!</a:t>
            </a:r>
          </a:p>
        </p:txBody>
      </p:sp>
      <p:sp>
        <p:nvSpPr>
          <p:cNvPr id="3" name="Content Placeholder 2">
            <a:extLst>
              <a:ext uri="{FF2B5EF4-FFF2-40B4-BE49-F238E27FC236}">
                <a16:creationId xmlns:a16="http://schemas.microsoft.com/office/drawing/2014/main" id="{00705A80-3D56-AD05-7758-EC1600676C7D}"/>
              </a:ext>
            </a:extLst>
          </p:cNvPr>
          <p:cNvSpPr>
            <a:spLocks noGrp="1"/>
          </p:cNvSpPr>
          <p:nvPr>
            <p:ph idx="1"/>
          </p:nvPr>
        </p:nvSpPr>
        <p:spPr>
          <a:xfrm>
            <a:off x="365760" y="1645984"/>
            <a:ext cx="11180064" cy="4966562"/>
          </a:xfrm>
        </p:spPr>
        <p:txBody>
          <a:bodyPr>
            <a:normAutofit/>
          </a:bodyPr>
          <a:lstStyle/>
          <a:p>
            <a:r>
              <a:rPr lang="en-US" sz="2800" dirty="0"/>
              <a:t>It is Jesus Who sends the Holy Spirit to fill us to overflowing</a:t>
            </a:r>
          </a:p>
          <a:p>
            <a:pPr marL="0" indent="0">
              <a:buNone/>
            </a:pPr>
            <a:endParaRPr lang="en-US" sz="2800" dirty="0"/>
          </a:p>
          <a:p>
            <a:r>
              <a:rPr lang="en-US" sz="2800" dirty="0"/>
              <a:t>It is Jesus Who is anointed to: proclaim good news…bind the broken hearted…proclaim freedom to the captives…release prisoners from darkness…” (Isaiah 61)</a:t>
            </a:r>
          </a:p>
          <a:p>
            <a:pPr marL="0" indent="0">
              <a:buNone/>
            </a:pPr>
            <a:endParaRPr lang="en-US" sz="2800" dirty="0"/>
          </a:p>
          <a:p>
            <a:pPr marL="0" indent="0" algn="ctr">
              <a:buNone/>
            </a:pPr>
            <a:r>
              <a:rPr lang="en-US" sz="3200" dirty="0"/>
              <a:t>And He lives in us! Col 2:8-10  AND</a:t>
            </a:r>
          </a:p>
          <a:p>
            <a:pPr marL="0" indent="0" algn="ctr">
              <a:buNone/>
            </a:pPr>
            <a:r>
              <a:rPr lang="en-US" sz="3200" dirty="0"/>
              <a:t>Jesus said we will do greater (more) things than He did John 14:12</a:t>
            </a:r>
          </a:p>
        </p:txBody>
      </p:sp>
    </p:spTree>
    <p:extLst>
      <p:ext uri="{BB962C8B-B14F-4D97-AF65-F5344CB8AC3E}">
        <p14:creationId xmlns:p14="http://schemas.microsoft.com/office/powerpoint/2010/main" val="1827217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FEE49-2865-FA0F-7D87-14BF38AA1A58}"/>
              </a:ext>
            </a:extLst>
          </p:cNvPr>
          <p:cNvSpPr>
            <a:spLocks noGrp="1"/>
          </p:cNvSpPr>
          <p:nvPr>
            <p:ph type="title"/>
          </p:nvPr>
        </p:nvSpPr>
        <p:spPr/>
        <p:txBody>
          <a:bodyPr/>
          <a:lstStyle/>
          <a:p>
            <a:pPr algn="ctr"/>
            <a:r>
              <a:rPr lang="en-US" dirty="0"/>
              <a:t>There is no other name!</a:t>
            </a:r>
            <a:br>
              <a:rPr lang="en-US" dirty="0"/>
            </a:br>
            <a:r>
              <a:rPr lang="en-US" dirty="0"/>
              <a:t>Jesus!</a:t>
            </a:r>
          </a:p>
        </p:txBody>
      </p:sp>
      <p:sp>
        <p:nvSpPr>
          <p:cNvPr id="3" name="Content Placeholder 2">
            <a:extLst>
              <a:ext uri="{FF2B5EF4-FFF2-40B4-BE49-F238E27FC236}">
                <a16:creationId xmlns:a16="http://schemas.microsoft.com/office/drawing/2014/main" id="{2F6FDB27-D7A9-6A5F-F66B-0987309D9A1F}"/>
              </a:ext>
            </a:extLst>
          </p:cNvPr>
          <p:cNvSpPr>
            <a:spLocks noGrp="1"/>
          </p:cNvSpPr>
          <p:nvPr>
            <p:ph idx="1"/>
          </p:nvPr>
        </p:nvSpPr>
        <p:spPr/>
        <p:txBody>
          <a:bodyPr anchor="ctr"/>
          <a:lstStyle/>
          <a:p>
            <a:pPr marL="0" indent="0" algn="ctr">
              <a:buNone/>
            </a:pPr>
            <a:r>
              <a:rPr lang="en-US" sz="4800" dirty="0"/>
              <a:t>Jesus Christ is the same yesterday and today and forever…</a:t>
            </a:r>
            <a:endParaRPr lang="en-US" sz="3200" dirty="0"/>
          </a:p>
        </p:txBody>
      </p:sp>
      <p:sp>
        <p:nvSpPr>
          <p:cNvPr id="4" name="TextBox 3">
            <a:extLst>
              <a:ext uri="{FF2B5EF4-FFF2-40B4-BE49-F238E27FC236}">
                <a16:creationId xmlns:a16="http://schemas.microsoft.com/office/drawing/2014/main" id="{3A56C3E6-5764-7298-1BCA-E18D12CD3EAE}"/>
              </a:ext>
            </a:extLst>
          </p:cNvPr>
          <p:cNvSpPr txBox="1"/>
          <p:nvPr/>
        </p:nvSpPr>
        <p:spPr>
          <a:xfrm>
            <a:off x="8400288" y="5882062"/>
            <a:ext cx="1975104" cy="523220"/>
          </a:xfrm>
          <a:prstGeom prst="rect">
            <a:avLst/>
          </a:prstGeom>
          <a:noFill/>
        </p:spPr>
        <p:txBody>
          <a:bodyPr wrap="square" rtlCol="0">
            <a:spAutoFit/>
          </a:bodyPr>
          <a:lstStyle/>
          <a:p>
            <a:r>
              <a:rPr lang="en-US" sz="2800" dirty="0"/>
              <a:t>Heb 13: 8</a:t>
            </a:r>
          </a:p>
        </p:txBody>
      </p:sp>
    </p:spTree>
    <p:extLst>
      <p:ext uri="{BB962C8B-B14F-4D97-AF65-F5344CB8AC3E}">
        <p14:creationId xmlns:p14="http://schemas.microsoft.com/office/powerpoint/2010/main" val="913850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84</TotalTime>
  <Words>543</Words>
  <Application>Microsoft Macintosh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Wingdings</vt:lpstr>
      <vt:lpstr>Wingdings 3</vt:lpstr>
      <vt:lpstr>Ion</vt:lpstr>
      <vt:lpstr>“No Other Name…”</vt:lpstr>
      <vt:lpstr> Background and the Story:</vt:lpstr>
      <vt:lpstr>”By what power or name did you do this?”  (v7)</vt:lpstr>
      <vt:lpstr>PowerPoint Presentation</vt:lpstr>
      <vt:lpstr>V 13 Ordinary men</vt:lpstr>
      <vt:lpstr>There is no other name! Jesus!</vt:lpstr>
      <vt:lpstr>Sanhedrin told Peter and John – “Stop teaching and preaching Jesus!</vt:lpstr>
      <vt:lpstr>There is no other name! Jesus!</vt:lpstr>
      <vt:lpstr>There is no other name! Jesus!</vt:lpstr>
      <vt:lpstr>Do you believe He is the same yesterday, today, and forever?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Other Name…”</dc:title>
  <dc:creator>JoAnn Smith</dc:creator>
  <cp:lastModifiedBy>JoAnn Smith</cp:lastModifiedBy>
  <cp:revision>3</cp:revision>
  <dcterms:created xsi:type="dcterms:W3CDTF">2023-05-26T17:47:34Z</dcterms:created>
  <dcterms:modified xsi:type="dcterms:W3CDTF">2023-05-27T18:43:54Z</dcterms:modified>
</cp:coreProperties>
</file>