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574"/>
  </p:normalViewPr>
  <p:slideViewPr>
    <p:cSldViewPr snapToGrid="0">
      <p:cViewPr varScale="1">
        <p:scale>
          <a:sx n="105" d="100"/>
          <a:sy n="105" d="100"/>
        </p:scale>
        <p:origin x="30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1A5D54-1BB2-4898-8B17-3C7B15B14EE1}" type="doc">
      <dgm:prSet loTypeId="urn:microsoft.com/office/officeart/2005/8/layout/vList2" loCatId="list" qsTypeId="urn:microsoft.com/office/officeart/2005/8/quickstyle/simple2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2F9ACD26-C4CB-456A-9210-1930E582FCFF}">
      <dgm:prSet/>
      <dgm:spPr/>
      <dgm:t>
        <a:bodyPr/>
        <a:lstStyle/>
        <a:p>
          <a:r>
            <a:rPr lang="en-US" dirty="0"/>
            <a:t>Logical and reasonable</a:t>
          </a:r>
        </a:p>
      </dgm:t>
    </dgm:pt>
    <dgm:pt modelId="{45EAC7DF-0813-45C1-81E7-51C0E530E51A}" type="parTrans" cxnId="{96837A20-30AE-48EC-986D-1DFBC566C586}">
      <dgm:prSet/>
      <dgm:spPr/>
      <dgm:t>
        <a:bodyPr/>
        <a:lstStyle/>
        <a:p>
          <a:endParaRPr lang="en-US"/>
        </a:p>
      </dgm:t>
    </dgm:pt>
    <dgm:pt modelId="{16CF8FAD-CDA5-4FB4-95DB-87D7B34D1AB0}" type="sibTrans" cxnId="{96837A20-30AE-48EC-986D-1DFBC566C586}">
      <dgm:prSet/>
      <dgm:spPr/>
      <dgm:t>
        <a:bodyPr/>
        <a:lstStyle/>
        <a:p>
          <a:endParaRPr lang="en-US"/>
        </a:p>
      </dgm:t>
    </dgm:pt>
    <dgm:pt modelId="{8FE3D871-1CEA-4291-85F2-7293F81C97B9}">
      <dgm:prSet/>
      <dgm:spPr/>
      <dgm:t>
        <a:bodyPr/>
        <a:lstStyle/>
        <a:p>
          <a:r>
            <a:rPr lang="en-US" dirty="0"/>
            <a:t>Understood – God is in control</a:t>
          </a:r>
        </a:p>
      </dgm:t>
    </dgm:pt>
    <dgm:pt modelId="{DDCE5E95-DAB2-46B2-8B58-FD901DE3AF0C}" type="parTrans" cxnId="{9B2A249B-120C-4AC2-8166-B8D1CCF1CC37}">
      <dgm:prSet/>
      <dgm:spPr/>
      <dgm:t>
        <a:bodyPr/>
        <a:lstStyle/>
        <a:p>
          <a:endParaRPr lang="en-US"/>
        </a:p>
      </dgm:t>
    </dgm:pt>
    <dgm:pt modelId="{0AEA81E7-3D74-41F4-A24D-C7E9BC4F4428}" type="sibTrans" cxnId="{9B2A249B-120C-4AC2-8166-B8D1CCF1CC37}">
      <dgm:prSet/>
      <dgm:spPr/>
      <dgm:t>
        <a:bodyPr/>
        <a:lstStyle/>
        <a:p>
          <a:endParaRPr lang="en-US"/>
        </a:p>
      </dgm:t>
    </dgm:pt>
    <dgm:pt modelId="{BA7481C7-3078-4241-A5B2-44668F2C32A8}">
      <dgm:prSet/>
      <dgm:spPr/>
      <dgm:t>
        <a:bodyPr/>
        <a:lstStyle/>
        <a:p>
          <a:r>
            <a:rPr lang="en-US" dirty="0"/>
            <a:t>Man cannot stop God</a:t>
          </a:r>
        </a:p>
      </dgm:t>
    </dgm:pt>
    <dgm:pt modelId="{CD4F3B1C-A836-43D1-8869-375E437D9928}" type="parTrans" cxnId="{2E724C4D-2911-4F54-901D-D0130ACEF992}">
      <dgm:prSet/>
      <dgm:spPr/>
      <dgm:t>
        <a:bodyPr/>
        <a:lstStyle/>
        <a:p>
          <a:endParaRPr lang="en-US"/>
        </a:p>
      </dgm:t>
    </dgm:pt>
    <dgm:pt modelId="{52336AA4-23D7-49E1-9E4B-E2879E071D4E}" type="sibTrans" cxnId="{2E724C4D-2911-4F54-901D-D0130ACEF992}">
      <dgm:prSet/>
      <dgm:spPr/>
      <dgm:t>
        <a:bodyPr/>
        <a:lstStyle/>
        <a:p>
          <a:endParaRPr lang="en-US"/>
        </a:p>
      </dgm:t>
    </dgm:pt>
    <dgm:pt modelId="{0FBA4C46-34F2-450A-AED5-0E57BC149DCB}">
      <dgm:prSet/>
      <dgm:spPr/>
      <dgm:t>
        <a:bodyPr/>
        <a:lstStyle/>
        <a:p>
          <a:r>
            <a:rPr lang="en-US" dirty="0"/>
            <a:t>Be careful not to fight God!</a:t>
          </a:r>
        </a:p>
      </dgm:t>
    </dgm:pt>
    <dgm:pt modelId="{602F1496-02C1-4D62-BEE8-32608DC5FE30}" type="parTrans" cxnId="{A21CD1B7-64C2-471A-AFD5-11B99BEA9749}">
      <dgm:prSet/>
      <dgm:spPr/>
      <dgm:t>
        <a:bodyPr/>
        <a:lstStyle/>
        <a:p>
          <a:endParaRPr lang="en-US"/>
        </a:p>
      </dgm:t>
    </dgm:pt>
    <dgm:pt modelId="{0EEFBC2E-A374-4929-AB36-9A9F7AB2DE88}" type="sibTrans" cxnId="{A21CD1B7-64C2-471A-AFD5-11B99BEA9749}">
      <dgm:prSet/>
      <dgm:spPr/>
      <dgm:t>
        <a:bodyPr/>
        <a:lstStyle/>
        <a:p>
          <a:endParaRPr lang="en-US"/>
        </a:p>
      </dgm:t>
    </dgm:pt>
    <dgm:pt modelId="{F2CC4B66-065D-6941-B2B4-041C93E168FD}" type="pres">
      <dgm:prSet presAssocID="{3C1A5D54-1BB2-4898-8B17-3C7B15B14EE1}" presName="linear" presStyleCnt="0">
        <dgm:presLayoutVars>
          <dgm:animLvl val="lvl"/>
          <dgm:resizeHandles val="exact"/>
        </dgm:presLayoutVars>
      </dgm:prSet>
      <dgm:spPr/>
    </dgm:pt>
    <dgm:pt modelId="{BEDFFDB4-5A60-2746-AE52-283253F6CB0E}" type="pres">
      <dgm:prSet presAssocID="{2F9ACD26-C4CB-456A-9210-1930E582FCFF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5C4E763C-23B4-D847-8CA6-B5C3EDC957B1}" type="pres">
      <dgm:prSet presAssocID="{16CF8FAD-CDA5-4FB4-95DB-87D7B34D1AB0}" presName="spacer" presStyleCnt="0"/>
      <dgm:spPr/>
    </dgm:pt>
    <dgm:pt modelId="{D4687ABD-4947-3541-90AC-65C594B58261}" type="pres">
      <dgm:prSet presAssocID="{8FE3D871-1CEA-4291-85F2-7293F81C97B9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B5E13B7A-7EDA-0B48-B43C-B4FD68CC282C}" type="pres">
      <dgm:prSet presAssocID="{0AEA81E7-3D74-41F4-A24D-C7E9BC4F4428}" presName="spacer" presStyleCnt="0"/>
      <dgm:spPr/>
    </dgm:pt>
    <dgm:pt modelId="{412BEE3E-1134-C045-9D14-46F1D5685BCE}" type="pres">
      <dgm:prSet presAssocID="{BA7481C7-3078-4241-A5B2-44668F2C32A8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11FCA580-4A7A-6941-9500-57E41D64780A}" type="pres">
      <dgm:prSet presAssocID="{52336AA4-23D7-49E1-9E4B-E2879E071D4E}" presName="spacer" presStyleCnt="0"/>
      <dgm:spPr/>
    </dgm:pt>
    <dgm:pt modelId="{27ECD0D3-1E61-0243-8B24-19F116F26D4A}" type="pres">
      <dgm:prSet presAssocID="{0FBA4C46-34F2-450A-AED5-0E57BC149DCB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96837A20-30AE-48EC-986D-1DFBC566C586}" srcId="{3C1A5D54-1BB2-4898-8B17-3C7B15B14EE1}" destId="{2F9ACD26-C4CB-456A-9210-1930E582FCFF}" srcOrd="0" destOrd="0" parTransId="{45EAC7DF-0813-45C1-81E7-51C0E530E51A}" sibTransId="{16CF8FAD-CDA5-4FB4-95DB-87D7B34D1AB0}"/>
    <dgm:cxn modelId="{3458D040-299B-FA46-90AA-7E63EC5C079C}" type="presOf" srcId="{8FE3D871-1CEA-4291-85F2-7293F81C97B9}" destId="{D4687ABD-4947-3541-90AC-65C594B58261}" srcOrd="0" destOrd="0" presId="urn:microsoft.com/office/officeart/2005/8/layout/vList2"/>
    <dgm:cxn modelId="{2E724C4D-2911-4F54-901D-D0130ACEF992}" srcId="{3C1A5D54-1BB2-4898-8B17-3C7B15B14EE1}" destId="{BA7481C7-3078-4241-A5B2-44668F2C32A8}" srcOrd="2" destOrd="0" parTransId="{CD4F3B1C-A836-43D1-8869-375E437D9928}" sibTransId="{52336AA4-23D7-49E1-9E4B-E2879E071D4E}"/>
    <dgm:cxn modelId="{D5271C77-236C-F044-B2C7-5577B3D8C1E3}" type="presOf" srcId="{0FBA4C46-34F2-450A-AED5-0E57BC149DCB}" destId="{27ECD0D3-1E61-0243-8B24-19F116F26D4A}" srcOrd="0" destOrd="0" presId="urn:microsoft.com/office/officeart/2005/8/layout/vList2"/>
    <dgm:cxn modelId="{D2CAA99A-C0E5-1D4B-801E-F5F0DCB6C6BB}" type="presOf" srcId="{2F9ACD26-C4CB-456A-9210-1930E582FCFF}" destId="{BEDFFDB4-5A60-2746-AE52-283253F6CB0E}" srcOrd="0" destOrd="0" presId="urn:microsoft.com/office/officeart/2005/8/layout/vList2"/>
    <dgm:cxn modelId="{9B2A249B-120C-4AC2-8166-B8D1CCF1CC37}" srcId="{3C1A5D54-1BB2-4898-8B17-3C7B15B14EE1}" destId="{8FE3D871-1CEA-4291-85F2-7293F81C97B9}" srcOrd="1" destOrd="0" parTransId="{DDCE5E95-DAB2-46B2-8B58-FD901DE3AF0C}" sibTransId="{0AEA81E7-3D74-41F4-A24D-C7E9BC4F4428}"/>
    <dgm:cxn modelId="{A21CD1B7-64C2-471A-AFD5-11B99BEA9749}" srcId="{3C1A5D54-1BB2-4898-8B17-3C7B15B14EE1}" destId="{0FBA4C46-34F2-450A-AED5-0E57BC149DCB}" srcOrd="3" destOrd="0" parTransId="{602F1496-02C1-4D62-BEE8-32608DC5FE30}" sibTransId="{0EEFBC2E-A374-4929-AB36-9A9F7AB2DE88}"/>
    <dgm:cxn modelId="{485C81D4-DC50-6F4B-8C1D-2807C4AC2BAF}" type="presOf" srcId="{BA7481C7-3078-4241-A5B2-44668F2C32A8}" destId="{412BEE3E-1134-C045-9D14-46F1D5685BCE}" srcOrd="0" destOrd="0" presId="urn:microsoft.com/office/officeart/2005/8/layout/vList2"/>
    <dgm:cxn modelId="{4AA002F3-7057-ED42-939B-AE8C2E2C9EDB}" type="presOf" srcId="{3C1A5D54-1BB2-4898-8B17-3C7B15B14EE1}" destId="{F2CC4B66-065D-6941-B2B4-041C93E168FD}" srcOrd="0" destOrd="0" presId="urn:microsoft.com/office/officeart/2005/8/layout/vList2"/>
    <dgm:cxn modelId="{CC7D9040-5F06-164C-B68F-7D6D17EFB77A}" type="presParOf" srcId="{F2CC4B66-065D-6941-B2B4-041C93E168FD}" destId="{BEDFFDB4-5A60-2746-AE52-283253F6CB0E}" srcOrd="0" destOrd="0" presId="urn:microsoft.com/office/officeart/2005/8/layout/vList2"/>
    <dgm:cxn modelId="{C62AA998-789B-A046-91E6-136674F729C8}" type="presParOf" srcId="{F2CC4B66-065D-6941-B2B4-041C93E168FD}" destId="{5C4E763C-23B4-D847-8CA6-B5C3EDC957B1}" srcOrd="1" destOrd="0" presId="urn:microsoft.com/office/officeart/2005/8/layout/vList2"/>
    <dgm:cxn modelId="{8E9A198D-95C5-BB4C-8324-F8670DF95616}" type="presParOf" srcId="{F2CC4B66-065D-6941-B2B4-041C93E168FD}" destId="{D4687ABD-4947-3541-90AC-65C594B58261}" srcOrd="2" destOrd="0" presId="urn:microsoft.com/office/officeart/2005/8/layout/vList2"/>
    <dgm:cxn modelId="{EC459D10-E209-DF4E-B6DA-2500A14D6DE8}" type="presParOf" srcId="{F2CC4B66-065D-6941-B2B4-041C93E168FD}" destId="{B5E13B7A-7EDA-0B48-B43C-B4FD68CC282C}" srcOrd="3" destOrd="0" presId="urn:microsoft.com/office/officeart/2005/8/layout/vList2"/>
    <dgm:cxn modelId="{1B50B8FA-56E1-6F40-BAEA-5004FDF4F90C}" type="presParOf" srcId="{F2CC4B66-065D-6941-B2B4-041C93E168FD}" destId="{412BEE3E-1134-C045-9D14-46F1D5685BCE}" srcOrd="4" destOrd="0" presId="urn:microsoft.com/office/officeart/2005/8/layout/vList2"/>
    <dgm:cxn modelId="{B2AE2FC0-8623-CE49-866A-08169D71EAAF}" type="presParOf" srcId="{F2CC4B66-065D-6941-B2B4-041C93E168FD}" destId="{11FCA580-4A7A-6941-9500-57E41D64780A}" srcOrd="5" destOrd="0" presId="urn:microsoft.com/office/officeart/2005/8/layout/vList2"/>
    <dgm:cxn modelId="{ACC3DE4D-698D-704C-A764-AFF9629E3E8C}" type="presParOf" srcId="{F2CC4B66-065D-6941-B2B4-041C93E168FD}" destId="{27ECD0D3-1E61-0243-8B24-19F116F26D4A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DFFDB4-5A60-2746-AE52-283253F6CB0E}">
      <dsp:nvSpPr>
        <dsp:cNvPr id="0" name=""/>
        <dsp:cNvSpPr/>
      </dsp:nvSpPr>
      <dsp:spPr>
        <a:xfrm>
          <a:off x="0" y="11506"/>
          <a:ext cx="3957349" cy="912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Logical and reasonable</a:t>
          </a:r>
        </a:p>
      </dsp:txBody>
      <dsp:txXfrm>
        <a:off x="44549" y="56055"/>
        <a:ext cx="3868251" cy="823502"/>
      </dsp:txXfrm>
    </dsp:sp>
    <dsp:sp modelId="{D4687ABD-4947-3541-90AC-65C594B58261}">
      <dsp:nvSpPr>
        <dsp:cNvPr id="0" name=""/>
        <dsp:cNvSpPr/>
      </dsp:nvSpPr>
      <dsp:spPr>
        <a:xfrm>
          <a:off x="0" y="993226"/>
          <a:ext cx="3957349" cy="912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Understood – God is in control</a:t>
          </a:r>
        </a:p>
      </dsp:txBody>
      <dsp:txXfrm>
        <a:off x="44549" y="1037775"/>
        <a:ext cx="3868251" cy="823502"/>
      </dsp:txXfrm>
    </dsp:sp>
    <dsp:sp modelId="{412BEE3E-1134-C045-9D14-46F1D5685BCE}">
      <dsp:nvSpPr>
        <dsp:cNvPr id="0" name=""/>
        <dsp:cNvSpPr/>
      </dsp:nvSpPr>
      <dsp:spPr>
        <a:xfrm>
          <a:off x="0" y="1974946"/>
          <a:ext cx="3957349" cy="912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Man cannot stop God</a:t>
          </a:r>
        </a:p>
      </dsp:txBody>
      <dsp:txXfrm>
        <a:off x="44549" y="2019495"/>
        <a:ext cx="3868251" cy="823502"/>
      </dsp:txXfrm>
    </dsp:sp>
    <dsp:sp modelId="{27ECD0D3-1E61-0243-8B24-19F116F26D4A}">
      <dsp:nvSpPr>
        <dsp:cNvPr id="0" name=""/>
        <dsp:cNvSpPr/>
      </dsp:nvSpPr>
      <dsp:spPr>
        <a:xfrm>
          <a:off x="0" y="2956666"/>
          <a:ext cx="3957349" cy="912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Be careful not to fight God!</a:t>
          </a:r>
        </a:p>
      </dsp:txBody>
      <dsp:txXfrm>
        <a:off x="44549" y="3001215"/>
        <a:ext cx="3868251" cy="8235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6/20/23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6/20/23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6/20/23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6/20/23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6/20/23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6/20/23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/>
              <a:t>6/20/23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6/20/23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6/20/23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6/20/23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/>
              <a:t>6/20/23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6/20/23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6/20/23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6/20/23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/>
              <a:t>6/20/23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6/20/23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/>
              <a:pPr/>
              <a:t>6/20/23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27E45-4A0E-3F3C-749A-650FA94D825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Check your motives…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A6223E-9EBF-F62B-DF72-4A9664CF9C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Acts 5: 17 - 42</a:t>
            </a:r>
          </a:p>
        </p:txBody>
      </p:sp>
    </p:spTree>
    <p:extLst>
      <p:ext uri="{BB962C8B-B14F-4D97-AF65-F5344CB8AC3E}">
        <p14:creationId xmlns:p14="http://schemas.microsoft.com/office/powerpoint/2010/main" val="3648985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0A7907-A7B3-7CE6-A255-C9186017B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33984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The Story:  Acts 5: 17 - 42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0184D-3836-0AEF-90B1-B1F5FBCA17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2336" y="1426464"/>
            <a:ext cx="10594848" cy="5120640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Vv18-19, The apostles continued to meet in the Temple, those accepting Jesus in their heart increased daily! The Sadducees and High Priest were jealous! Arrested them-again…</a:t>
            </a:r>
          </a:p>
          <a:p>
            <a:endParaRPr lang="en-US" sz="2800" dirty="0"/>
          </a:p>
          <a:p>
            <a:r>
              <a:rPr lang="en-US" sz="2800" dirty="0"/>
              <a:t>Vv19-20, Night – an angel of the Lord opened the jail doors and told them to go and continue to preach/teach about this </a:t>
            </a:r>
            <a:r>
              <a:rPr lang="en-US" sz="2800" u="sng" dirty="0"/>
              <a:t>new life</a:t>
            </a:r>
            <a:r>
              <a:rPr lang="en-US" sz="2800" dirty="0"/>
              <a:t>.</a:t>
            </a:r>
          </a:p>
          <a:p>
            <a:endParaRPr lang="en-US" sz="2800" dirty="0"/>
          </a:p>
          <a:p>
            <a:r>
              <a:rPr lang="en-US" sz="2800" dirty="0"/>
              <a:t>Vv21-23, Apostles did as they were told – preached again in the Temple; Sanhedrin sent for the apostles; they were not there; doors were locked and guards still standing there…</a:t>
            </a:r>
          </a:p>
        </p:txBody>
      </p:sp>
    </p:spTree>
    <p:extLst>
      <p:ext uri="{BB962C8B-B14F-4D97-AF65-F5344CB8AC3E}">
        <p14:creationId xmlns:p14="http://schemas.microsoft.com/office/powerpoint/2010/main" val="2060737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695C0B-000C-1CAF-DDD1-09026FFE75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878" y="545592"/>
            <a:ext cx="11270826" cy="5766815"/>
          </a:xfrm>
        </p:spPr>
        <p:txBody>
          <a:bodyPr>
            <a:normAutofit fontScale="92500"/>
          </a:bodyPr>
          <a:lstStyle/>
          <a:p>
            <a:r>
              <a:rPr lang="en-US" sz="2800" dirty="0"/>
              <a:t>Vv 24-25, The Sanhedrin were “perplexed and wondered what this would lead to… Look at their </a:t>
            </a:r>
            <a:r>
              <a:rPr lang="en-US" sz="2800" b="1" dirty="0"/>
              <a:t>mindset</a:t>
            </a:r>
            <a:r>
              <a:rPr lang="en-US" sz="2800" dirty="0"/>
              <a:t>: not puzzled because of the miracle of the apostles’ freedom; and wondered at what this might “cause”… (a revolt? Roman revenge? Political embarrassment? Or???)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Vv 26-27, Brought the apostles to face the Sanhedrin… carefully because they feared how the people would react…</a:t>
            </a:r>
          </a:p>
          <a:p>
            <a:endParaRPr lang="en-US" sz="2800" dirty="0"/>
          </a:p>
          <a:p>
            <a:r>
              <a:rPr lang="en-US" sz="2800" dirty="0"/>
              <a:t>Vv 28, “We gave you orders to stop!”</a:t>
            </a:r>
          </a:p>
          <a:p>
            <a:endParaRPr lang="en-US" sz="2800" dirty="0"/>
          </a:p>
          <a:p>
            <a:r>
              <a:rPr lang="en-US" sz="2800" dirty="0"/>
              <a:t>Vv 29-32, Peter again states, “We must obey God!...Jesus is risen! </a:t>
            </a:r>
            <a:r>
              <a:rPr lang="en-US" sz="2800" u="sng" dirty="0"/>
              <a:t>We are witnesses of these things!</a:t>
            </a:r>
            <a:r>
              <a:rPr lang="en-US" sz="2800" dirty="0"/>
              <a:t>...”</a:t>
            </a:r>
          </a:p>
        </p:txBody>
      </p:sp>
    </p:spTree>
    <p:extLst>
      <p:ext uri="{BB962C8B-B14F-4D97-AF65-F5344CB8AC3E}">
        <p14:creationId xmlns:p14="http://schemas.microsoft.com/office/powerpoint/2010/main" val="4065226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B335AC-1269-3917-28C8-8216D8BF9B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597408"/>
            <a:ext cx="11002602" cy="6120384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Vv33-39, The Sanhedrin was furious! Mad! But Gamaliel spoke: (Gamaliel was a highly respected Pharisee, teacher of the Law, and respected by “all” – Paul’s personal tutor) – apostles sent out</a:t>
            </a:r>
          </a:p>
          <a:p>
            <a:endParaRPr lang="en-US" sz="2800" dirty="0"/>
          </a:p>
          <a:p>
            <a:r>
              <a:rPr lang="en-US" sz="2800" dirty="0"/>
              <a:t>Remember there were two other self-proclaimed ‘messiahs’, those two enjoyed success for a while but failed and their “movements” died – no longer exists…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Leave these men alone! Let them go!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If their purpose and activity is of human origin – they will FAIL; but if it is from God, you will not stop it and you will be fighting against God!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18824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FD5507-2D6F-C4C3-47DD-A4CFB7772C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877825"/>
            <a:ext cx="10356426" cy="5297650"/>
          </a:xfrm>
        </p:spPr>
        <p:txBody>
          <a:bodyPr>
            <a:normAutofit/>
          </a:bodyPr>
          <a:lstStyle/>
          <a:p>
            <a:r>
              <a:rPr lang="en-US" sz="2800" dirty="0"/>
              <a:t>Vv40-42, Gamaliel’s speech persuaded them to let the apostles go… So the temple guards beat the apostles and freed them.</a:t>
            </a:r>
          </a:p>
          <a:p>
            <a:endParaRPr lang="en-US" sz="2800" dirty="0"/>
          </a:p>
          <a:p>
            <a:r>
              <a:rPr lang="en-US" sz="2800" dirty="0"/>
              <a:t>The apostles left the Sanhedrin rejoicing because they had been counted (called) worthy of suffering disgrace for the name of Jesus</a:t>
            </a:r>
          </a:p>
          <a:p>
            <a:endParaRPr lang="en-US" sz="2800" dirty="0"/>
          </a:p>
          <a:p>
            <a:r>
              <a:rPr lang="en-US" sz="2800" dirty="0"/>
              <a:t>And day after day, they never stopped teaching and proclaiming the good news that Jesus is the Messiah…</a:t>
            </a:r>
          </a:p>
        </p:txBody>
      </p:sp>
    </p:spTree>
    <p:extLst>
      <p:ext uri="{BB962C8B-B14F-4D97-AF65-F5344CB8AC3E}">
        <p14:creationId xmlns:p14="http://schemas.microsoft.com/office/powerpoint/2010/main" val="34840615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111313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3290979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2568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534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Isosceles Triangle 25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33425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5592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" name="Isosceles Triangle 29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72758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A5EC319D-0FEA-4B95-A3EA-01E35672C9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97631" y="-8467"/>
            <a:ext cx="5994369" cy="6866467"/>
          </a:xfrm>
          <a:custGeom>
            <a:avLst/>
            <a:gdLst>
              <a:gd name="connsiteX0" fmla="*/ 0 w 5994369"/>
              <a:gd name="connsiteY0" fmla="*/ 0 h 6866467"/>
              <a:gd name="connsiteX1" fmla="*/ 1249825 w 5994369"/>
              <a:gd name="connsiteY1" fmla="*/ 0 h 6866467"/>
              <a:gd name="connsiteX2" fmla="*/ 1249825 w 5994369"/>
              <a:gd name="connsiteY2" fmla="*/ 8467 h 6866467"/>
              <a:gd name="connsiteX3" fmla="*/ 5994369 w 5994369"/>
              <a:gd name="connsiteY3" fmla="*/ 8467 h 6866467"/>
              <a:gd name="connsiteX4" fmla="*/ 5994369 w 5994369"/>
              <a:gd name="connsiteY4" fmla="*/ 6866467 h 6866467"/>
              <a:gd name="connsiteX5" fmla="*/ 1249825 w 5994369"/>
              <a:gd name="connsiteY5" fmla="*/ 6866467 h 6866467"/>
              <a:gd name="connsiteX6" fmla="*/ 1109382 w 5994369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94369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5994369" y="8467"/>
                </a:lnTo>
                <a:lnTo>
                  <a:pt x="5994369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05E55B-6226-17C4-5DD3-01A7C5671E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9294" y="335585"/>
            <a:ext cx="5082246" cy="1444447"/>
          </a:xfrm>
        </p:spPr>
        <p:txBody>
          <a:bodyPr anchor="ctr">
            <a:normAutofit/>
          </a:bodyPr>
          <a:lstStyle/>
          <a:p>
            <a:pPr algn="ctr"/>
            <a:r>
              <a:rPr lang="en-US" dirty="0">
                <a:solidFill>
                  <a:srgbClr val="FFFFFF"/>
                </a:solidFill>
              </a:rPr>
              <a:t>Three (3) different motives:</a:t>
            </a:r>
          </a:p>
        </p:txBody>
      </p:sp>
      <p:pic>
        <p:nvPicPr>
          <p:cNvPr id="7" name="Content Placeholder 6" descr="A group of people sitting in a circle&#10;&#10;Description automatically generated with low confidence">
            <a:extLst>
              <a:ext uri="{FF2B5EF4-FFF2-40B4-BE49-F238E27FC236}">
                <a16:creationId xmlns:a16="http://schemas.microsoft.com/office/drawing/2014/main" id="{10B8BE1F-AEF0-A709-31E5-F5FFA5E3AC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946" y="853440"/>
            <a:ext cx="5242029" cy="4962144"/>
          </a:xfrm>
          <a:prstGeom prst="rect">
            <a:avLst/>
          </a:prstGeom>
        </p:spPr>
      </p:pic>
      <p:sp>
        <p:nvSpPr>
          <p:cNvPr id="13" name="Content Placeholder 10">
            <a:extLst>
              <a:ext uri="{FF2B5EF4-FFF2-40B4-BE49-F238E27FC236}">
                <a16:creationId xmlns:a16="http://schemas.microsoft.com/office/drawing/2014/main" id="{62A1F2F2-4ADE-C510-ECED-DECAEC1624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5386" y="1953768"/>
            <a:ext cx="5082246" cy="4730496"/>
          </a:xfrm>
        </p:spPr>
        <p:txBody>
          <a:bodyPr anchor="t">
            <a:normAutofit lnSpcReduction="10000"/>
          </a:bodyPr>
          <a:lstStyle/>
          <a:p>
            <a:r>
              <a:rPr lang="en-US" sz="2800" dirty="0">
                <a:solidFill>
                  <a:srgbClr val="FFFFFF"/>
                </a:solidFill>
              </a:rPr>
              <a:t>Jealous – loosing power of influence &amp; political control</a:t>
            </a:r>
          </a:p>
          <a:p>
            <a:r>
              <a:rPr lang="en-US" sz="2800" dirty="0">
                <a:solidFill>
                  <a:srgbClr val="FFFFFF"/>
                </a:solidFill>
              </a:rPr>
              <a:t>Their mindset: perplexed – not at the miracle; wondered – crisis repair mode</a:t>
            </a:r>
          </a:p>
          <a:p>
            <a:r>
              <a:rPr lang="en-US" sz="2800" dirty="0">
                <a:solidFill>
                  <a:srgbClr val="FFFFFF"/>
                </a:solidFill>
              </a:rPr>
              <a:t>Lost control of their emotions, lost objectivity</a:t>
            </a:r>
          </a:p>
          <a:p>
            <a:r>
              <a:rPr lang="en-US" sz="2800" dirty="0">
                <a:solidFill>
                  <a:srgbClr val="FFFFFF"/>
                </a:solidFill>
              </a:rPr>
              <a:t>Motivated to “survive on top”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5B023F4-7196-7DB3-B526-931D2A4514FA}"/>
              </a:ext>
            </a:extLst>
          </p:cNvPr>
          <p:cNvSpPr txBox="1"/>
          <p:nvPr/>
        </p:nvSpPr>
        <p:spPr>
          <a:xfrm>
            <a:off x="1024128" y="5986272"/>
            <a:ext cx="38084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#1. Sanhedrin</a:t>
            </a:r>
          </a:p>
        </p:txBody>
      </p:sp>
    </p:spTree>
    <p:extLst>
      <p:ext uri="{BB962C8B-B14F-4D97-AF65-F5344CB8AC3E}">
        <p14:creationId xmlns:p14="http://schemas.microsoft.com/office/powerpoint/2010/main" val="6551822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10BE40E3-5550-4CDD-B4FD-387C33EBF1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71A6B738-E50C-4653-B343-B9D6A5EA27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498768D6-B28C-40A3-B381-39306F5816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ectangle 23">
              <a:extLst>
                <a:ext uri="{FF2B5EF4-FFF2-40B4-BE49-F238E27FC236}">
                  <a16:creationId xmlns:a16="http://schemas.microsoft.com/office/drawing/2014/main" id="{B27C15B9-7795-4321-AB30-DF1DEF65C1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5">
              <a:extLst>
                <a:ext uri="{FF2B5EF4-FFF2-40B4-BE49-F238E27FC236}">
                  <a16:creationId xmlns:a16="http://schemas.microsoft.com/office/drawing/2014/main" id="{578EC957-1F3F-4C00-B023-C8725C2171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3D642632-BBD5-46D6-A91D-9B2BF68219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27">
              <a:extLst>
                <a:ext uri="{FF2B5EF4-FFF2-40B4-BE49-F238E27FC236}">
                  <a16:creationId xmlns:a16="http://schemas.microsoft.com/office/drawing/2014/main" id="{BF9D518D-AFF5-4DE2-AEE2-0EC15479A9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8">
              <a:extLst>
                <a:ext uri="{FF2B5EF4-FFF2-40B4-BE49-F238E27FC236}">
                  <a16:creationId xmlns:a16="http://schemas.microsoft.com/office/drawing/2014/main" id="{14EF979B-B00D-460C-BD56-7EEAFB7E0F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9">
              <a:extLst>
                <a:ext uri="{FF2B5EF4-FFF2-40B4-BE49-F238E27FC236}">
                  <a16:creationId xmlns:a16="http://schemas.microsoft.com/office/drawing/2014/main" id="{3E40F9A1-6B82-400F-9397-26D1D36F1F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>
              <a:extLst>
                <a:ext uri="{FF2B5EF4-FFF2-40B4-BE49-F238E27FC236}">
                  <a16:creationId xmlns:a16="http://schemas.microsoft.com/office/drawing/2014/main" id="{2EF7DDF1-FF86-4CA4-B08B-8939557EBD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>
              <a:extLst>
                <a:ext uri="{FF2B5EF4-FFF2-40B4-BE49-F238E27FC236}">
                  <a16:creationId xmlns:a16="http://schemas.microsoft.com/office/drawing/2014/main" id="{6D7C1F89-72B2-4FDC-B9E2-04F52D5C50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4" name="Title 3">
            <a:extLst>
              <a:ext uri="{FF2B5EF4-FFF2-40B4-BE49-F238E27FC236}">
                <a16:creationId xmlns:a16="http://schemas.microsoft.com/office/drawing/2014/main" id="{BC160E69-FAD8-4269-B6A6-BF1F779BD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#2. Gamaliel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E76E5FA1-CE4E-E18C-E062-CE0F3A0DF2F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l="15372" r="4854" b="1"/>
          <a:stretch/>
        </p:blipFill>
        <p:spPr>
          <a:xfrm>
            <a:off x="4857451" y="2159331"/>
            <a:ext cx="4415050" cy="3882362"/>
          </a:xfrm>
          <a:prstGeom prst="rect">
            <a:avLst/>
          </a:prstGeom>
        </p:spPr>
      </p:pic>
      <p:graphicFrame>
        <p:nvGraphicFramePr>
          <p:cNvPr id="9" name="Content Placeholder 4">
            <a:extLst>
              <a:ext uri="{FF2B5EF4-FFF2-40B4-BE49-F238E27FC236}">
                <a16:creationId xmlns:a16="http://schemas.microsoft.com/office/drawing/2014/main" id="{240508FF-84C3-756C-3297-1CF02F305F4C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667125449"/>
              </p:ext>
            </p:extLst>
          </p:nvPr>
        </p:nvGraphicFramePr>
        <p:xfrm>
          <a:off x="677334" y="2160589"/>
          <a:ext cx="3957349" cy="38807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191772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10BE40E3-5550-4CDD-B4FD-387C33EBF1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71A6B738-E50C-4653-B343-B9D6A5EA27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498768D6-B28C-40A3-B381-39306F5816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B27C15B9-7795-4321-AB30-DF1DEF65C1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578EC957-1F3F-4C00-B023-C8725C2171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3D642632-BBD5-46D6-A91D-9B2BF68219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BF9D518D-AFF5-4DE2-AEE2-0EC15479A9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14EF979B-B00D-460C-BD56-7EEAFB7E0F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3E40F9A1-6B82-400F-9397-26D1D36F1F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2EF7DDF1-FF86-4CA4-B08B-8939557EBD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6D7C1F89-72B2-4FDC-B9E2-04F52D5C50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129CFB8-1470-71AC-883B-0CA6609DB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33093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#3. The Apostles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799A3F-DC95-61C4-F929-ED52026D0D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8175" y="1434239"/>
            <a:ext cx="5306491" cy="5027521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800" dirty="0"/>
              <a:t>Because they were witnesses:</a:t>
            </a:r>
          </a:p>
          <a:p>
            <a:r>
              <a:rPr lang="en-US" sz="2800" dirty="0"/>
              <a:t>Understood – Obedience is a choice</a:t>
            </a:r>
          </a:p>
          <a:p>
            <a:r>
              <a:rPr lang="en-US" sz="2800" dirty="0"/>
              <a:t>Understood personally being disgraced for Jesus gave them a freedom that no one could take away</a:t>
            </a:r>
          </a:p>
          <a:p>
            <a:r>
              <a:rPr lang="en-US" sz="2800" dirty="0"/>
              <a:t>Understood in spite of circumstances – God is still in control!</a:t>
            </a:r>
          </a:p>
        </p:txBody>
      </p:sp>
      <p:pic>
        <p:nvPicPr>
          <p:cNvPr id="5" name="Content Placeholder 4" descr="A group of men in robes&#10;&#10;Description automatically generated with low confidence">
            <a:extLst>
              <a:ext uri="{FF2B5EF4-FFF2-40B4-BE49-F238E27FC236}">
                <a16:creationId xmlns:a16="http://schemas.microsoft.com/office/drawing/2014/main" id="{E8074148-E26B-CEB2-EADD-D1A81F596764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2"/>
          <a:srcRect r="1" b="4431"/>
          <a:stretch/>
        </p:blipFill>
        <p:spPr>
          <a:xfrm>
            <a:off x="677334" y="1597152"/>
            <a:ext cx="5423429" cy="4864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63406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28460BD8-AE3F-4AC9-9D0B-717052AA5D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54420CFE-F482-466E-9E1E-C78513C0B8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5331032B-BD21-4BDA-920C-12E3580525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23">
              <a:extLst>
                <a:ext uri="{FF2B5EF4-FFF2-40B4-BE49-F238E27FC236}">
                  <a16:creationId xmlns:a16="http://schemas.microsoft.com/office/drawing/2014/main" id="{E7514DA3-59E7-409E-8A3B-AD097F6E56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5">
              <a:extLst>
                <a:ext uri="{FF2B5EF4-FFF2-40B4-BE49-F238E27FC236}">
                  <a16:creationId xmlns:a16="http://schemas.microsoft.com/office/drawing/2014/main" id="{57B9A2A6-3BE4-4599-9364-F71C5BFD61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id="{4FD744C6-4ED8-4BC9-BF68-6BDF701C5D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7">
              <a:extLst>
                <a:ext uri="{FF2B5EF4-FFF2-40B4-BE49-F238E27FC236}">
                  <a16:creationId xmlns:a16="http://schemas.microsoft.com/office/drawing/2014/main" id="{092C5BAD-C911-4F8F-A1C5-470268BE6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8">
              <a:extLst>
                <a:ext uri="{FF2B5EF4-FFF2-40B4-BE49-F238E27FC236}">
                  <a16:creationId xmlns:a16="http://schemas.microsoft.com/office/drawing/2014/main" id="{B133D0C8-4EC4-424F-8E70-0482D5B1B6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9">
              <a:extLst>
                <a:ext uri="{FF2B5EF4-FFF2-40B4-BE49-F238E27FC236}">
                  <a16:creationId xmlns:a16="http://schemas.microsoft.com/office/drawing/2014/main" id="{7B1532A0-F4B3-4DE8-B18F-740CAAD25A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8EFDD162-BBBA-4062-8BBF-53DBA10913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DCFC9E65-3E19-4483-B952-25D29683CA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9179DE42-5613-4B35-A1E6-6CCBAA13C7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EB898B32-3891-4C3A-8F58-C5969D2E90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48300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4AE4806D-B8F9-4679-A68A-9BD21C01A3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7175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ectangle 23">
            <a:extLst>
              <a:ext uri="{FF2B5EF4-FFF2-40B4-BE49-F238E27FC236}">
                <a16:creationId xmlns:a16="http://schemas.microsoft.com/office/drawing/2014/main" id="{52FB45E9-914E-4471-AC87-E475CD5176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58764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1" name="Rectangle 25">
            <a:extLst>
              <a:ext uri="{FF2B5EF4-FFF2-40B4-BE49-F238E27FC236}">
                <a16:creationId xmlns:a16="http://schemas.microsoft.com/office/drawing/2014/main" id="{C310626D-5743-49D4-8F7D-88C4F8F05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80730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3" name="Isosceles Triangle 32">
            <a:extLst>
              <a:ext uri="{FF2B5EF4-FFF2-40B4-BE49-F238E27FC236}">
                <a16:creationId xmlns:a16="http://schemas.microsoft.com/office/drawing/2014/main" id="{3C195FC1-B568-4C72-9902-34CB35DDD7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9621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5" name="Rectangle 27">
            <a:extLst>
              <a:ext uri="{FF2B5EF4-FFF2-40B4-BE49-F238E27FC236}">
                <a16:creationId xmlns:a16="http://schemas.microsoft.com/office/drawing/2014/main" id="{EF2BDF77-362C-43F0-8CBB-A969EC2AE0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11788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7" name="Isosceles Triangle 36">
            <a:extLst>
              <a:ext uri="{FF2B5EF4-FFF2-40B4-BE49-F238E27FC236}">
                <a16:creationId xmlns:a16="http://schemas.microsoft.com/office/drawing/2014/main" id="{4BE96B01-3929-432D-B8C2-ADBCB74C2E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48954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2A6FCDE6-CDE2-4C51-B18E-A95CFB6797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16287" y="-8467"/>
            <a:ext cx="9175713" cy="6866467"/>
          </a:xfrm>
          <a:custGeom>
            <a:avLst/>
            <a:gdLst>
              <a:gd name="connsiteX0" fmla="*/ 0 w 9175713"/>
              <a:gd name="connsiteY0" fmla="*/ 0 h 6866467"/>
              <a:gd name="connsiteX1" fmla="*/ 1249825 w 9175713"/>
              <a:gd name="connsiteY1" fmla="*/ 0 h 6866467"/>
              <a:gd name="connsiteX2" fmla="*/ 1249825 w 9175713"/>
              <a:gd name="connsiteY2" fmla="*/ 8467 h 6866467"/>
              <a:gd name="connsiteX3" fmla="*/ 9175713 w 9175713"/>
              <a:gd name="connsiteY3" fmla="*/ 8467 h 6866467"/>
              <a:gd name="connsiteX4" fmla="*/ 9175713 w 9175713"/>
              <a:gd name="connsiteY4" fmla="*/ 6866467 h 6866467"/>
              <a:gd name="connsiteX5" fmla="*/ 1249825 w 9175713"/>
              <a:gd name="connsiteY5" fmla="*/ 6866467 h 6866467"/>
              <a:gd name="connsiteX6" fmla="*/ 1109382 w 9175713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75713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9175713" y="8467"/>
                </a:lnTo>
                <a:lnTo>
                  <a:pt x="9175713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BA3B3D0-F0ED-D076-C11F-94FE9D523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9136" y="625367"/>
            <a:ext cx="6960759" cy="227054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</a:rPr>
              <a:t>What motivates you to serve Jesus?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5826FD4-1CE2-13C6-47D4-6C8BBB343D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0141" y="3673367"/>
            <a:ext cx="6112077" cy="2270546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n-US" sz="3600" dirty="0">
                <a:solidFill>
                  <a:schemeClr val="bg1">
                    <a:alpha val="70000"/>
                  </a:schemeClr>
                </a:solidFill>
              </a:rPr>
              <a:t>Why do you serve Jesus?</a:t>
            </a:r>
          </a:p>
          <a:p>
            <a:pPr algn="ctr"/>
            <a:endParaRPr lang="en-US" sz="3600" dirty="0">
              <a:solidFill>
                <a:schemeClr val="bg1">
                  <a:alpha val="70000"/>
                </a:schemeClr>
              </a:solidFill>
            </a:endParaRPr>
          </a:p>
          <a:p>
            <a:pPr algn="ctr"/>
            <a:r>
              <a:rPr lang="en-US" sz="3600" dirty="0">
                <a:solidFill>
                  <a:schemeClr val="bg1">
                    <a:alpha val="70000"/>
                  </a:schemeClr>
                </a:solidFill>
              </a:rPr>
              <a:t>What are you a witness of?</a:t>
            </a:r>
          </a:p>
        </p:txBody>
      </p:sp>
      <p:sp>
        <p:nvSpPr>
          <p:cNvPr id="41" name="Isosceles Triangle 40">
            <a:extLst>
              <a:ext uri="{FF2B5EF4-FFF2-40B4-BE49-F238E27FC236}">
                <a16:creationId xmlns:a16="http://schemas.microsoft.com/office/drawing/2014/main" id="{9D2E8756-2465-473A-BA2A-2DB1D6224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062562" y="3271487"/>
            <a:ext cx="220660" cy="186439"/>
          </a:xfrm>
          <a:prstGeom prst="triangl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1808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95</TotalTime>
  <Words>541</Words>
  <Application>Microsoft Macintosh PowerPoint</Application>
  <PresentationFormat>Widescreen</PresentationFormat>
  <Paragraphs>48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Facet</vt:lpstr>
      <vt:lpstr>Check your motives…</vt:lpstr>
      <vt:lpstr>The Story:  Acts 5: 17 - 42</vt:lpstr>
      <vt:lpstr>PowerPoint Presentation</vt:lpstr>
      <vt:lpstr>PowerPoint Presentation</vt:lpstr>
      <vt:lpstr>PowerPoint Presentation</vt:lpstr>
      <vt:lpstr>Three (3) different motives:</vt:lpstr>
      <vt:lpstr>#2. Gamaliel</vt:lpstr>
      <vt:lpstr>#3. The Apostles</vt:lpstr>
      <vt:lpstr>What motivates you to serve Jesus?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Check your motives…</dc:title>
  <dc:creator>JoAnn Smith</dc:creator>
  <cp:lastModifiedBy>JoAnn Smith</cp:lastModifiedBy>
  <cp:revision>2</cp:revision>
  <dcterms:created xsi:type="dcterms:W3CDTF">2023-06-20T22:52:09Z</dcterms:created>
  <dcterms:modified xsi:type="dcterms:W3CDTF">2023-06-21T00:27:18Z</dcterms:modified>
</cp:coreProperties>
</file>