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74"/>
  </p:normalViewPr>
  <p:slideViewPr>
    <p:cSldViewPr snapToGrid="0">
      <p:cViewPr varScale="1">
        <p:scale>
          <a:sx n="105" d="100"/>
          <a:sy n="10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A5D54-1BB2-4898-8B17-3C7B15B14EE1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F9ACD26-C4CB-456A-9210-1930E582FCFF}">
      <dgm:prSet/>
      <dgm:spPr/>
      <dgm:t>
        <a:bodyPr/>
        <a:lstStyle/>
        <a:p>
          <a:r>
            <a:rPr lang="en-US" dirty="0"/>
            <a:t>Logical and reasonable</a:t>
          </a:r>
        </a:p>
      </dgm:t>
    </dgm:pt>
    <dgm:pt modelId="{45EAC7DF-0813-45C1-81E7-51C0E530E51A}" type="parTrans" cxnId="{96837A20-30AE-48EC-986D-1DFBC566C586}">
      <dgm:prSet/>
      <dgm:spPr/>
      <dgm:t>
        <a:bodyPr/>
        <a:lstStyle/>
        <a:p>
          <a:endParaRPr lang="en-US"/>
        </a:p>
      </dgm:t>
    </dgm:pt>
    <dgm:pt modelId="{16CF8FAD-CDA5-4FB4-95DB-87D7B34D1AB0}" type="sibTrans" cxnId="{96837A20-30AE-48EC-986D-1DFBC566C586}">
      <dgm:prSet/>
      <dgm:spPr/>
      <dgm:t>
        <a:bodyPr/>
        <a:lstStyle/>
        <a:p>
          <a:endParaRPr lang="en-US"/>
        </a:p>
      </dgm:t>
    </dgm:pt>
    <dgm:pt modelId="{8FE3D871-1CEA-4291-85F2-7293F81C97B9}">
      <dgm:prSet/>
      <dgm:spPr/>
      <dgm:t>
        <a:bodyPr/>
        <a:lstStyle/>
        <a:p>
          <a:r>
            <a:rPr lang="en-US" dirty="0"/>
            <a:t>Understood – God is in control</a:t>
          </a:r>
        </a:p>
      </dgm:t>
    </dgm:pt>
    <dgm:pt modelId="{DDCE5E95-DAB2-46B2-8B58-FD901DE3AF0C}" type="parTrans" cxnId="{9B2A249B-120C-4AC2-8166-B8D1CCF1CC37}">
      <dgm:prSet/>
      <dgm:spPr/>
      <dgm:t>
        <a:bodyPr/>
        <a:lstStyle/>
        <a:p>
          <a:endParaRPr lang="en-US"/>
        </a:p>
      </dgm:t>
    </dgm:pt>
    <dgm:pt modelId="{0AEA81E7-3D74-41F4-A24D-C7E9BC4F4428}" type="sibTrans" cxnId="{9B2A249B-120C-4AC2-8166-B8D1CCF1CC37}">
      <dgm:prSet/>
      <dgm:spPr/>
      <dgm:t>
        <a:bodyPr/>
        <a:lstStyle/>
        <a:p>
          <a:endParaRPr lang="en-US"/>
        </a:p>
      </dgm:t>
    </dgm:pt>
    <dgm:pt modelId="{BA7481C7-3078-4241-A5B2-44668F2C32A8}">
      <dgm:prSet/>
      <dgm:spPr/>
      <dgm:t>
        <a:bodyPr/>
        <a:lstStyle/>
        <a:p>
          <a:r>
            <a:rPr lang="en-US" dirty="0"/>
            <a:t>Man cannot stop God</a:t>
          </a:r>
        </a:p>
      </dgm:t>
    </dgm:pt>
    <dgm:pt modelId="{CD4F3B1C-A836-43D1-8869-375E437D9928}" type="parTrans" cxnId="{2E724C4D-2911-4F54-901D-D0130ACEF992}">
      <dgm:prSet/>
      <dgm:spPr/>
      <dgm:t>
        <a:bodyPr/>
        <a:lstStyle/>
        <a:p>
          <a:endParaRPr lang="en-US"/>
        </a:p>
      </dgm:t>
    </dgm:pt>
    <dgm:pt modelId="{52336AA4-23D7-49E1-9E4B-E2879E071D4E}" type="sibTrans" cxnId="{2E724C4D-2911-4F54-901D-D0130ACEF992}">
      <dgm:prSet/>
      <dgm:spPr/>
      <dgm:t>
        <a:bodyPr/>
        <a:lstStyle/>
        <a:p>
          <a:endParaRPr lang="en-US"/>
        </a:p>
      </dgm:t>
    </dgm:pt>
    <dgm:pt modelId="{0FBA4C46-34F2-450A-AED5-0E57BC149DCB}">
      <dgm:prSet/>
      <dgm:spPr/>
      <dgm:t>
        <a:bodyPr/>
        <a:lstStyle/>
        <a:p>
          <a:r>
            <a:rPr lang="en-US" dirty="0"/>
            <a:t>Be careful not to fight God!</a:t>
          </a:r>
        </a:p>
      </dgm:t>
    </dgm:pt>
    <dgm:pt modelId="{602F1496-02C1-4D62-BEE8-32608DC5FE30}" type="parTrans" cxnId="{A21CD1B7-64C2-471A-AFD5-11B99BEA9749}">
      <dgm:prSet/>
      <dgm:spPr/>
      <dgm:t>
        <a:bodyPr/>
        <a:lstStyle/>
        <a:p>
          <a:endParaRPr lang="en-US"/>
        </a:p>
      </dgm:t>
    </dgm:pt>
    <dgm:pt modelId="{0EEFBC2E-A374-4929-AB36-9A9F7AB2DE88}" type="sibTrans" cxnId="{A21CD1B7-64C2-471A-AFD5-11B99BEA9749}">
      <dgm:prSet/>
      <dgm:spPr/>
      <dgm:t>
        <a:bodyPr/>
        <a:lstStyle/>
        <a:p>
          <a:endParaRPr lang="en-US"/>
        </a:p>
      </dgm:t>
    </dgm:pt>
    <dgm:pt modelId="{F2CC4B66-065D-6941-B2B4-041C93E168FD}" type="pres">
      <dgm:prSet presAssocID="{3C1A5D54-1BB2-4898-8B17-3C7B15B14EE1}" presName="linear" presStyleCnt="0">
        <dgm:presLayoutVars>
          <dgm:animLvl val="lvl"/>
          <dgm:resizeHandles val="exact"/>
        </dgm:presLayoutVars>
      </dgm:prSet>
      <dgm:spPr/>
    </dgm:pt>
    <dgm:pt modelId="{BEDFFDB4-5A60-2746-AE52-283253F6CB0E}" type="pres">
      <dgm:prSet presAssocID="{2F9ACD26-C4CB-456A-9210-1930E582FCF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C4E763C-23B4-D847-8CA6-B5C3EDC957B1}" type="pres">
      <dgm:prSet presAssocID="{16CF8FAD-CDA5-4FB4-95DB-87D7B34D1AB0}" presName="spacer" presStyleCnt="0"/>
      <dgm:spPr/>
    </dgm:pt>
    <dgm:pt modelId="{D4687ABD-4947-3541-90AC-65C594B58261}" type="pres">
      <dgm:prSet presAssocID="{8FE3D871-1CEA-4291-85F2-7293F81C97B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5E13B7A-7EDA-0B48-B43C-B4FD68CC282C}" type="pres">
      <dgm:prSet presAssocID="{0AEA81E7-3D74-41F4-A24D-C7E9BC4F4428}" presName="spacer" presStyleCnt="0"/>
      <dgm:spPr/>
    </dgm:pt>
    <dgm:pt modelId="{412BEE3E-1134-C045-9D14-46F1D5685BCE}" type="pres">
      <dgm:prSet presAssocID="{BA7481C7-3078-4241-A5B2-44668F2C32A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1FCA580-4A7A-6941-9500-57E41D64780A}" type="pres">
      <dgm:prSet presAssocID="{52336AA4-23D7-49E1-9E4B-E2879E071D4E}" presName="spacer" presStyleCnt="0"/>
      <dgm:spPr/>
    </dgm:pt>
    <dgm:pt modelId="{27ECD0D3-1E61-0243-8B24-19F116F26D4A}" type="pres">
      <dgm:prSet presAssocID="{0FBA4C46-34F2-450A-AED5-0E57BC149DC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6837A20-30AE-48EC-986D-1DFBC566C586}" srcId="{3C1A5D54-1BB2-4898-8B17-3C7B15B14EE1}" destId="{2F9ACD26-C4CB-456A-9210-1930E582FCFF}" srcOrd="0" destOrd="0" parTransId="{45EAC7DF-0813-45C1-81E7-51C0E530E51A}" sibTransId="{16CF8FAD-CDA5-4FB4-95DB-87D7B34D1AB0}"/>
    <dgm:cxn modelId="{3458D040-299B-FA46-90AA-7E63EC5C079C}" type="presOf" srcId="{8FE3D871-1CEA-4291-85F2-7293F81C97B9}" destId="{D4687ABD-4947-3541-90AC-65C594B58261}" srcOrd="0" destOrd="0" presId="urn:microsoft.com/office/officeart/2005/8/layout/vList2"/>
    <dgm:cxn modelId="{2E724C4D-2911-4F54-901D-D0130ACEF992}" srcId="{3C1A5D54-1BB2-4898-8B17-3C7B15B14EE1}" destId="{BA7481C7-3078-4241-A5B2-44668F2C32A8}" srcOrd="2" destOrd="0" parTransId="{CD4F3B1C-A836-43D1-8869-375E437D9928}" sibTransId="{52336AA4-23D7-49E1-9E4B-E2879E071D4E}"/>
    <dgm:cxn modelId="{D5271C77-236C-F044-B2C7-5577B3D8C1E3}" type="presOf" srcId="{0FBA4C46-34F2-450A-AED5-0E57BC149DCB}" destId="{27ECD0D3-1E61-0243-8B24-19F116F26D4A}" srcOrd="0" destOrd="0" presId="urn:microsoft.com/office/officeart/2005/8/layout/vList2"/>
    <dgm:cxn modelId="{D2CAA99A-C0E5-1D4B-801E-F5F0DCB6C6BB}" type="presOf" srcId="{2F9ACD26-C4CB-456A-9210-1930E582FCFF}" destId="{BEDFFDB4-5A60-2746-AE52-283253F6CB0E}" srcOrd="0" destOrd="0" presId="urn:microsoft.com/office/officeart/2005/8/layout/vList2"/>
    <dgm:cxn modelId="{9B2A249B-120C-4AC2-8166-B8D1CCF1CC37}" srcId="{3C1A5D54-1BB2-4898-8B17-3C7B15B14EE1}" destId="{8FE3D871-1CEA-4291-85F2-7293F81C97B9}" srcOrd="1" destOrd="0" parTransId="{DDCE5E95-DAB2-46B2-8B58-FD901DE3AF0C}" sibTransId="{0AEA81E7-3D74-41F4-A24D-C7E9BC4F4428}"/>
    <dgm:cxn modelId="{A21CD1B7-64C2-471A-AFD5-11B99BEA9749}" srcId="{3C1A5D54-1BB2-4898-8B17-3C7B15B14EE1}" destId="{0FBA4C46-34F2-450A-AED5-0E57BC149DCB}" srcOrd="3" destOrd="0" parTransId="{602F1496-02C1-4D62-BEE8-32608DC5FE30}" sibTransId="{0EEFBC2E-A374-4929-AB36-9A9F7AB2DE88}"/>
    <dgm:cxn modelId="{485C81D4-DC50-6F4B-8C1D-2807C4AC2BAF}" type="presOf" srcId="{BA7481C7-3078-4241-A5B2-44668F2C32A8}" destId="{412BEE3E-1134-C045-9D14-46F1D5685BCE}" srcOrd="0" destOrd="0" presId="urn:microsoft.com/office/officeart/2005/8/layout/vList2"/>
    <dgm:cxn modelId="{4AA002F3-7057-ED42-939B-AE8C2E2C9EDB}" type="presOf" srcId="{3C1A5D54-1BB2-4898-8B17-3C7B15B14EE1}" destId="{F2CC4B66-065D-6941-B2B4-041C93E168FD}" srcOrd="0" destOrd="0" presId="urn:microsoft.com/office/officeart/2005/8/layout/vList2"/>
    <dgm:cxn modelId="{CC7D9040-5F06-164C-B68F-7D6D17EFB77A}" type="presParOf" srcId="{F2CC4B66-065D-6941-B2B4-041C93E168FD}" destId="{BEDFFDB4-5A60-2746-AE52-283253F6CB0E}" srcOrd="0" destOrd="0" presId="urn:microsoft.com/office/officeart/2005/8/layout/vList2"/>
    <dgm:cxn modelId="{C62AA998-789B-A046-91E6-136674F729C8}" type="presParOf" srcId="{F2CC4B66-065D-6941-B2B4-041C93E168FD}" destId="{5C4E763C-23B4-D847-8CA6-B5C3EDC957B1}" srcOrd="1" destOrd="0" presId="urn:microsoft.com/office/officeart/2005/8/layout/vList2"/>
    <dgm:cxn modelId="{8E9A198D-95C5-BB4C-8324-F8670DF95616}" type="presParOf" srcId="{F2CC4B66-065D-6941-B2B4-041C93E168FD}" destId="{D4687ABD-4947-3541-90AC-65C594B58261}" srcOrd="2" destOrd="0" presId="urn:microsoft.com/office/officeart/2005/8/layout/vList2"/>
    <dgm:cxn modelId="{EC459D10-E209-DF4E-B6DA-2500A14D6DE8}" type="presParOf" srcId="{F2CC4B66-065D-6941-B2B4-041C93E168FD}" destId="{B5E13B7A-7EDA-0B48-B43C-B4FD68CC282C}" srcOrd="3" destOrd="0" presId="urn:microsoft.com/office/officeart/2005/8/layout/vList2"/>
    <dgm:cxn modelId="{1B50B8FA-56E1-6F40-BAEA-5004FDF4F90C}" type="presParOf" srcId="{F2CC4B66-065D-6941-B2B4-041C93E168FD}" destId="{412BEE3E-1134-C045-9D14-46F1D5685BCE}" srcOrd="4" destOrd="0" presId="urn:microsoft.com/office/officeart/2005/8/layout/vList2"/>
    <dgm:cxn modelId="{B2AE2FC0-8623-CE49-866A-08169D71EAAF}" type="presParOf" srcId="{F2CC4B66-065D-6941-B2B4-041C93E168FD}" destId="{11FCA580-4A7A-6941-9500-57E41D64780A}" srcOrd="5" destOrd="0" presId="urn:microsoft.com/office/officeart/2005/8/layout/vList2"/>
    <dgm:cxn modelId="{ACC3DE4D-698D-704C-A764-AFF9629E3E8C}" type="presParOf" srcId="{F2CC4B66-065D-6941-B2B4-041C93E168FD}" destId="{27ECD0D3-1E61-0243-8B24-19F116F26D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FFDB4-5A60-2746-AE52-283253F6CB0E}">
      <dsp:nvSpPr>
        <dsp:cNvPr id="0" name=""/>
        <dsp:cNvSpPr/>
      </dsp:nvSpPr>
      <dsp:spPr>
        <a:xfrm>
          <a:off x="0" y="11506"/>
          <a:ext cx="3957349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Logical and reasonable</a:t>
          </a:r>
        </a:p>
      </dsp:txBody>
      <dsp:txXfrm>
        <a:off x="44549" y="56055"/>
        <a:ext cx="3868251" cy="823502"/>
      </dsp:txXfrm>
    </dsp:sp>
    <dsp:sp modelId="{D4687ABD-4947-3541-90AC-65C594B58261}">
      <dsp:nvSpPr>
        <dsp:cNvPr id="0" name=""/>
        <dsp:cNvSpPr/>
      </dsp:nvSpPr>
      <dsp:spPr>
        <a:xfrm>
          <a:off x="0" y="993226"/>
          <a:ext cx="3957349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Understood – God is in control</a:t>
          </a:r>
        </a:p>
      </dsp:txBody>
      <dsp:txXfrm>
        <a:off x="44549" y="1037775"/>
        <a:ext cx="3868251" cy="823502"/>
      </dsp:txXfrm>
    </dsp:sp>
    <dsp:sp modelId="{412BEE3E-1134-C045-9D14-46F1D5685BCE}">
      <dsp:nvSpPr>
        <dsp:cNvPr id="0" name=""/>
        <dsp:cNvSpPr/>
      </dsp:nvSpPr>
      <dsp:spPr>
        <a:xfrm>
          <a:off x="0" y="1974946"/>
          <a:ext cx="3957349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Man cannot stop God</a:t>
          </a:r>
        </a:p>
      </dsp:txBody>
      <dsp:txXfrm>
        <a:off x="44549" y="2019495"/>
        <a:ext cx="3868251" cy="823502"/>
      </dsp:txXfrm>
    </dsp:sp>
    <dsp:sp modelId="{27ECD0D3-1E61-0243-8B24-19F116F26D4A}">
      <dsp:nvSpPr>
        <dsp:cNvPr id="0" name=""/>
        <dsp:cNvSpPr/>
      </dsp:nvSpPr>
      <dsp:spPr>
        <a:xfrm>
          <a:off x="0" y="2956666"/>
          <a:ext cx="3957349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 careful not to fight God!</a:t>
          </a:r>
        </a:p>
      </dsp:txBody>
      <dsp:txXfrm>
        <a:off x="44549" y="3001215"/>
        <a:ext cx="3868251" cy="823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/>
              <a:t>6/20/23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/>
              <a:t>6/20/23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7E45-4A0E-3F3C-749A-650FA94D82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Check your motives…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6223E-9EBF-F62B-DF72-4A9664CF9C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Acts 5: 17 - 42</a:t>
            </a:r>
          </a:p>
        </p:txBody>
      </p:sp>
    </p:spTree>
    <p:extLst>
      <p:ext uri="{BB962C8B-B14F-4D97-AF65-F5344CB8AC3E}">
        <p14:creationId xmlns:p14="http://schemas.microsoft.com/office/powerpoint/2010/main" val="364898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7907-A7B3-7CE6-A255-C9186017B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Story:  Acts 5: 17 - 42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0184D-3836-0AEF-90B1-B1F5FBCA1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426464"/>
            <a:ext cx="10594848" cy="512064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Vv18-19, The apostles continued to meet in the Temple, those accepting Jesus in their heart increased daily! The Sadducees and High Priest were jealous! Arrested them-again…</a:t>
            </a:r>
          </a:p>
          <a:p>
            <a:endParaRPr lang="en-US" sz="2800" dirty="0"/>
          </a:p>
          <a:p>
            <a:r>
              <a:rPr lang="en-US" sz="2800" dirty="0"/>
              <a:t>Vv19-20, Night – an angel of the Lord opened the jail doors and told them to go and continue to preach/teach about this </a:t>
            </a:r>
            <a:r>
              <a:rPr lang="en-US" sz="2800" u="sng" dirty="0"/>
              <a:t>new life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/>
              <a:t>Vv21-23, Apostles did as they were told – preached again in the Temple; Sanhedrin sent for the apostles; they were not there; doors were locked and guards still standing there…</a:t>
            </a:r>
          </a:p>
        </p:txBody>
      </p:sp>
    </p:spTree>
    <p:extLst>
      <p:ext uri="{BB962C8B-B14F-4D97-AF65-F5344CB8AC3E}">
        <p14:creationId xmlns:p14="http://schemas.microsoft.com/office/powerpoint/2010/main" val="206073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95C0B-000C-1CAF-DDD1-09026FFE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878" y="545592"/>
            <a:ext cx="11270826" cy="5766815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Vv 24-25, The Sanhedrin were “perplexed and wondered what this would lead to… Look at their </a:t>
            </a:r>
            <a:r>
              <a:rPr lang="en-US" sz="2800" b="1" dirty="0"/>
              <a:t>mindset</a:t>
            </a:r>
            <a:r>
              <a:rPr lang="en-US" sz="2800" dirty="0"/>
              <a:t>: not puzzled because of the miracle of the apostles’ freedom; and wondered at what this might “cause”… (a revolt? Roman revenge? Political embarrassment? Or???)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Vv 26-27, Brought the apostles to face the Sanhedrin… carefully because they feared how the people would react…</a:t>
            </a:r>
          </a:p>
          <a:p>
            <a:endParaRPr lang="en-US" sz="2800" dirty="0"/>
          </a:p>
          <a:p>
            <a:r>
              <a:rPr lang="en-US" sz="2800" dirty="0"/>
              <a:t>Vv 28, “We gave you orders to stop!”</a:t>
            </a:r>
          </a:p>
          <a:p>
            <a:endParaRPr lang="en-US" sz="2800" dirty="0"/>
          </a:p>
          <a:p>
            <a:r>
              <a:rPr lang="en-US" sz="2800" dirty="0"/>
              <a:t>Vv 29-32, Peter again states, “We must obey God!...Jesus is risen! </a:t>
            </a:r>
            <a:r>
              <a:rPr lang="en-US" sz="2800" u="sng" dirty="0"/>
              <a:t>We are witnesses of these things!</a:t>
            </a:r>
            <a:r>
              <a:rPr lang="en-US" sz="2800" dirty="0"/>
              <a:t>...”</a:t>
            </a:r>
          </a:p>
        </p:txBody>
      </p:sp>
    </p:spTree>
    <p:extLst>
      <p:ext uri="{BB962C8B-B14F-4D97-AF65-F5344CB8AC3E}">
        <p14:creationId xmlns:p14="http://schemas.microsoft.com/office/powerpoint/2010/main" val="406522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335AC-1269-3917-28C8-8216D8BF9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7408"/>
            <a:ext cx="11002602" cy="612038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Vv33-39, The Sanhedrin was furious! Mad! But Gamaliel spoke: (Gamaliel was a highly respected Pharisee, teacher of the Law, and respected by “all” – Paul’s personal tutor) – apostles sent out</a:t>
            </a:r>
          </a:p>
          <a:p>
            <a:endParaRPr lang="en-US" sz="2800" dirty="0"/>
          </a:p>
          <a:p>
            <a:r>
              <a:rPr lang="en-US" sz="2800" dirty="0"/>
              <a:t>Remember there were two other self-proclaimed ‘messiahs’, those two enjoyed success for a while but failed and their “movements” died – no longer exists…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Leave these men alone! Let them go!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If their purpose and activity is of human origin – they will FAIL; but if it is from God, you will not stop it and you will be fighting against God!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882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D5507-2D6F-C4C3-47DD-A4CFB7772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77825"/>
            <a:ext cx="10356426" cy="5297650"/>
          </a:xfrm>
        </p:spPr>
        <p:txBody>
          <a:bodyPr>
            <a:normAutofit/>
          </a:bodyPr>
          <a:lstStyle/>
          <a:p>
            <a:r>
              <a:rPr lang="en-US" sz="2800" dirty="0"/>
              <a:t>Vv40-42, Gamaliel’s speech persuaded them to let the apostles go… So the temple guards beat the apostles and freed them.</a:t>
            </a:r>
          </a:p>
          <a:p>
            <a:endParaRPr lang="en-US" sz="2800" dirty="0"/>
          </a:p>
          <a:p>
            <a:r>
              <a:rPr lang="en-US" sz="2800" dirty="0"/>
              <a:t>The apostles left the Sanhedrin rejoicing because they had been counted (called) worthy of suffering disgrace for the name of Jesus</a:t>
            </a:r>
          </a:p>
          <a:p>
            <a:endParaRPr lang="en-US" sz="2800" dirty="0"/>
          </a:p>
          <a:p>
            <a:r>
              <a:rPr lang="en-US" sz="2800" dirty="0"/>
              <a:t>And day after day, they never stopped teaching and proclaiming the good news that Jesus is the Messiah…</a:t>
            </a:r>
          </a:p>
        </p:txBody>
      </p:sp>
    </p:spTree>
    <p:extLst>
      <p:ext uri="{BB962C8B-B14F-4D97-AF65-F5344CB8AC3E}">
        <p14:creationId xmlns:p14="http://schemas.microsoft.com/office/powerpoint/2010/main" val="348406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5E55B-6226-17C4-5DD3-01A7C5671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294" y="335585"/>
            <a:ext cx="5082246" cy="144444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Three (3) different motives:</a:t>
            </a:r>
          </a:p>
        </p:txBody>
      </p:sp>
      <p:pic>
        <p:nvPicPr>
          <p:cNvPr id="7" name="Content Placeholder 6" descr="A group of people sitting in a circle&#10;&#10;Description automatically generated with low confidence">
            <a:extLst>
              <a:ext uri="{FF2B5EF4-FFF2-40B4-BE49-F238E27FC236}">
                <a16:creationId xmlns:a16="http://schemas.microsoft.com/office/drawing/2014/main" id="{10B8BE1F-AEF0-A709-31E5-F5FFA5E3A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46" y="853440"/>
            <a:ext cx="5242029" cy="4962144"/>
          </a:xfrm>
          <a:prstGeom prst="rect">
            <a:avLst/>
          </a:prstGeom>
        </p:spPr>
      </p:pic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62A1F2F2-4ADE-C510-ECED-DECAEC162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5386" y="1953768"/>
            <a:ext cx="5082246" cy="4730496"/>
          </a:xfrm>
        </p:spPr>
        <p:txBody>
          <a:bodyPr anchor="t">
            <a:normAutofit lnSpcReduction="10000"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Jealous – loosing power of influence &amp; political control</a:t>
            </a:r>
          </a:p>
          <a:p>
            <a:r>
              <a:rPr lang="en-US" sz="2800" dirty="0">
                <a:solidFill>
                  <a:srgbClr val="FFFFFF"/>
                </a:solidFill>
              </a:rPr>
              <a:t>Their mindset: perplexed – not at the miracle; wondered – crisis repair mode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Lost control of their emotions, lost objectivity</a:t>
            </a:r>
          </a:p>
          <a:p>
            <a:r>
              <a:rPr lang="en-US" sz="2800" dirty="0">
                <a:solidFill>
                  <a:srgbClr val="FFFFFF"/>
                </a:solidFill>
              </a:rPr>
              <a:t>Motivated to “survive on top”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023F4-7196-7DB3-B526-931D2A4514FA}"/>
              </a:ext>
            </a:extLst>
          </p:cNvPr>
          <p:cNvSpPr txBox="1"/>
          <p:nvPr/>
        </p:nvSpPr>
        <p:spPr>
          <a:xfrm>
            <a:off x="1024128" y="5986272"/>
            <a:ext cx="3808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#1. Sanhedrin</a:t>
            </a:r>
          </a:p>
        </p:txBody>
      </p:sp>
    </p:spTree>
    <p:extLst>
      <p:ext uri="{BB962C8B-B14F-4D97-AF65-F5344CB8AC3E}">
        <p14:creationId xmlns:p14="http://schemas.microsoft.com/office/powerpoint/2010/main" val="655182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C160E69-FAD8-4269-B6A6-BF1F779B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#2. Gamaliel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76E5FA1-CE4E-E18C-E062-CE0F3A0DF2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5372" r="4854" b="1"/>
          <a:stretch/>
        </p:blipFill>
        <p:spPr>
          <a:xfrm>
            <a:off x="4857451" y="2159331"/>
            <a:ext cx="4415050" cy="3882362"/>
          </a:xfrm>
          <a:prstGeom prst="rect">
            <a:avLst/>
          </a:prstGeom>
        </p:spPr>
      </p:pic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240508FF-84C3-756C-3297-1CF02F305F4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7125449"/>
              </p:ext>
            </p:extLst>
          </p:nvPr>
        </p:nvGraphicFramePr>
        <p:xfrm>
          <a:off x="677334" y="2160589"/>
          <a:ext cx="3957349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917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129CFB8-1470-71AC-883B-0CA6609DB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30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#3. The Apostles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99A3F-DC95-61C4-F929-ED52026D0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175" y="1434239"/>
            <a:ext cx="5306491" cy="502752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Because they were witnesses:</a:t>
            </a:r>
          </a:p>
          <a:p>
            <a:r>
              <a:rPr lang="en-US" sz="2800" dirty="0"/>
              <a:t>Understood – Obedience is a choice</a:t>
            </a:r>
          </a:p>
          <a:p>
            <a:r>
              <a:rPr lang="en-US" sz="2800" dirty="0"/>
              <a:t>Understood personally being disgraced for Jesus gave them a freedom that no one could take away</a:t>
            </a:r>
          </a:p>
          <a:p>
            <a:r>
              <a:rPr lang="en-US" sz="2800" dirty="0"/>
              <a:t>Understood in spite of circumstances – God is still in control!</a:t>
            </a:r>
          </a:p>
        </p:txBody>
      </p:sp>
      <p:pic>
        <p:nvPicPr>
          <p:cNvPr id="5" name="Content Placeholder 4" descr="A group of men in robes&#10;&#10;Description automatically generated with low confidence">
            <a:extLst>
              <a:ext uri="{FF2B5EF4-FFF2-40B4-BE49-F238E27FC236}">
                <a16:creationId xmlns:a16="http://schemas.microsoft.com/office/drawing/2014/main" id="{E8074148-E26B-CEB2-EADD-D1A81F59676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1" b="4431"/>
          <a:stretch/>
        </p:blipFill>
        <p:spPr>
          <a:xfrm>
            <a:off x="677334" y="1597152"/>
            <a:ext cx="5423429" cy="486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4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BA3B3D0-F0ED-D076-C11F-94FE9D52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625367"/>
            <a:ext cx="6960759" cy="22705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What motivates you to serve Jesus?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826FD4-1CE2-13C6-47D4-6C8BBB343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0141" y="3673367"/>
            <a:ext cx="6112077" cy="22705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600" dirty="0">
                <a:solidFill>
                  <a:schemeClr val="bg1">
                    <a:alpha val="70000"/>
                  </a:schemeClr>
                </a:solidFill>
              </a:rPr>
              <a:t>Why do you serve Jesus?</a:t>
            </a:r>
          </a:p>
          <a:p>
            <a:pPr algn="ctr"/>
            <a:endParaRPr lang="en-US" sz="3600" dirty="0">
              <a:solidFill>
                <a:schemeClr val="bg1">
                  <a:alpha val="70000"/>
                </a:schemeClr>
              </a:solidFill>
            </a:endParaRPr>
          </a:p>
          <a:p>
            <a:pPr algn="ctr"/>
            <a:r>
              <a:rPr lang="en-US" sz="3600" dirty="0">
                <a:solidFill>
                  <a:schemeClr val="bg1">
                    <a:alpha val="70000"/>
                  </a:schemeClr>
                </a:solidFill>
              </a:rPr>
              <a:t>What are you a witness of?</a:t>
            </a: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80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541</Words>
  <Application>Microsoft Macintosh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Check your motives…</vt:lpstr>
      <vt:lpstr>The Story:  Acts 5: 17 - 42</vt:lpstr>
      <vt:lpstr>PowerPoint Presentation</vt:lpstr>
      <vt:lpstr>PowerPoint Presentation</vt:lpstr>
      <vt:lpstr>PowerPoint Presentation</vt:lpstr>
      <vt:lpstr>Three (3) different motives:</vt:lpstr>
      <vt:lpstr>#2. Gamaliel</vt:lpstr>
      <vt:lpstr>#3. The Apostles</vt:lpstr>
      <vt:lpstr>What motivates you to serve Jesus?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your motives…</dc:title>
  <dc:creator>JoAnn Smith</dc:creator>
  <cp:lastModifiedBy>JoAnn Smith</cp:lastModifiedBy>
  <cp:revision>2</cp:revision>
  <dcterms:created xsi:type="dcterms:W3CDTF">2023-06-20T22:52:09Z</dcterms:created>
  <dcterms:modified xsi:type="dcterms:W3CDTF">2023-06-21T00:27:18Z</dcterms:modified>
</cp:coreProperties>
</file>