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74"/>
  </p:normalViewPr>
  <p:slideViewPr>
    <p:cSldViewPr snapToGrid="0">
      <p:cViewPr varScale="1">
        <p:scale>
          <a:sx n="105" d="100"/>
          <a:sy n="105" d="100"/>
        </p:scale>
        <p:origin x="3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7/29/23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7/29/23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7/29/23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7/29/23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7/29/23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7/29/23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7/29/23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7/29/23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7/29/23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7/29/23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7/29/23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7/29/23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7/29/23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7/29/23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7/29/23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7/29/23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7/29/23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8738F-A3B8-43AF-553C-2850462AA8DE}"/>
              </a:ext>
            </a:extLst>
          </p:cNvPr>
          <p:cNvSpPr>
            <a:spLocks noGrp="1"/>
          </p:cNvSpPr>
          <p:nvPr>
            <p:ph type="ctrTitle"/>
          </p:nvPr>
        </p:nvSpPr>
        <p:spPr/>
        <p:txBody>
          <a:bodyPr/>
          <a:lstStyle/>
          <a:p>
            <a:pPr algn="ctr"/>
            <a:r>
              <a:rPr lang="en-US" dirty="0"/>
              <a:t>“Do you believe with all your heart?”</a:t>
            </a:r>
          </a:p>
        </p:txBody>
      </p:sp>
      <p:sp>
        <p:nvSpPr>
          <p:cNvPr id="3" name="Subtitle 2">
            <a:extLst>
              <a:ext uri="{FF2B5EF4-FFF2-40B4-BE49-F238E27FC236}">
                <a16:creationId xmlns:a16="http://schemas.microsoft.com/office/drawing/2014/main" id="{FDA280FE-26E0-55E9-3C7E-1CB9B8BE3569}"/>
              </a:ext>
            </a:extLst>
          </p:cNvPr>
          <p:cNvSpPr>
            <a:spLocks noGrp="1"/>
          </p:cNvSpPr>
          <p:nvPr>
            <p:ph type="subTitle" idx="1"/>
          </p:nvPr>
        </p:nvSpPr>
        <p:spPr>
          <a:xfrm>
            <a:off x="2698941" y="5764931"/>
            <a:ext cx="8915399" cy="513949"/>
          </a:xfrm>
        </p:spPr>
        <p:txBody>
          <a:bodyPr>
            <a:normAutofit fontScale="92500" lnSpcReduction="10000"/>
          </a:bodyPr>
          <a:lstStyle/>
          <a:p>
            <a:pPr algn="r"/>
            <a:r>
              <a:rPr lang="en-US" sz="3200" b="1" dirty="0"/>
              <a:t>Acts 8: 26 - 40</a:t>
            </a:r>
          </a:p>
        </p:txBody>
      </p:sp>
    </p:spTree>
    <p:extLst>
      <p:ext uri="{BB962C8B-B14F-4D97-AF65-F5344CB8AC3E}">
        <p14:creationId xmlns:p14="http://schemas.microsoft.com/office/powerpoint/2010/main" val="1042162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00018A-4E52-D6D7-B343-FC3E22290C50}"/>
              </a:ext>
            </a:extLst>
          </p:cNvPr>
          <p:cNvSpPr>
            <a:spLocks noGrp="1"/>
          </p:cNvSpPr>
          <p:nvPr>
            <p:ph idx="1"/>
          </p:nvPr>
        </p:nvSpPr>
        <p:spPr>
          <a:xfrm>
            <a:off x="1670304" y="377953"/>
            <a:ext cx="9834308" cy="6173714"/>
          </a:xfrm>
        </p:spPr>
        <p:txBody>
          <a:bodyPr>
            <a:noAutofit/>
          </a:bodyPr>
          <a:lstStyle/>
          <a:p>
            <a:pPr marL="0" indent="0">
              <a:buNone/>
            </a:pPr>
            <a:r>
              <a:rPr lang="en-US" sz="2800" dirty="0"/>
              <a:t>As they traveled together, the Eunuch asked Philip to explain – Philip told him that Jesus is the lamb that was killed – Jesus’ human bloodline no longer exists – Jesus’ sacrifice was complete!</a:t>
            </a:r>
          </a:p>
          <a:p>
            <a:pPr marL="0" indent="0">
              <a:buNone/>
            </a:pPr>
            <a:endParaRPr lang="en-US" sz="2800" dirty="0"/>
          </a:p>
          <a:p>
            <a:pPr marL="0" indent="0">
              <a:buNone/>
            </a:pPr>
            <a:r>
              <a:rPr lang="en-US" sz="2800" dirty="0"/>
              <a:t>The Eunuch saw some water, told the chariot driver to stop and asked Philip what would block him from being baptized… </a:t>
            </a:r>
          </a:p>
          <a:p>
            <a:pPr marL="0" indent="0">
              <a:buNone/>
            </a:pPr>
            <a:endParaRPr lang="en-US" sz="2800" dirty="0"/>
          </a:p>
          <a:p>
            <a:pPr marL="0" indent="0">
              <a:buNone/>
            </a:pPr>
            <a:r>
              <a:rPr lang="en-US" sz="2800" dirty="0"/>
              <a:t>Philip stated, “If you believe with all your heart, you may.”</a:t>
            </a:r>
          </a:p>
          <a:p>
            <a:pPr marL="0" indent="0">
              <a:buNone/>
            </a:pPr>
            <a:r>
              <a:rPr lang="en-US" sz="2800" dirty="0"/>
              <a:t>Eunuch responded, “I believe that Jesus Christ is the Son of God.”</a:t>
            </a:r>
          </a:p>
        </p:txBody>
      </p:sp>
    </p:spTree>
    <p:extLst>
      <p:ext uri="{BB962C8B-B14F-4D97-AF65-F5344CB8AC3E}">
        <p14:creationId xmlns:p14="http://schemas.microsoft.com/office/powerpoint/2010/main" val="1634434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1D41F7-4290-FB15-95F7-5B4330D6AE0E}"/>
              </a:ext>
            </a:extLst>
          </p:cNvPr>
          <p:cNvSpPr>
            <a:spLocks noGrp="1"/>
          </p:cNvSpPr>
          <p:nvPr>
            <p:ph idx="1"/>
          </p:nvPr>
        </p:nvSpPr>
        <p:spPr>
          <a:xfrm>
            <a:off x="1719072" y="646176"/>
            <a:ext cx="9785540" cy="5742432"/>
          </a:xfrm>
        </p:spPr>
        <p:txBody>
          <a:bodyPr>
            <a:normAutofit/>
          </a:bodyPr>
          <a:lstStyle/>
          <a:p>
            <a:r>
              <a:rPr lang="en-US" sz="2800" dirty="0"/>
              <a:t>They went into the water and Philip baptized the Eunuch. </a:t>
            </a:r>
          </a:p>
          <a:p>
            <a:endParaRPr lang="en-US" sz="2800" dirty="0"/>
          </a:p>
          <a:p>
            <a:r>
              <a:rPr lang="en-US" sz="2800" dirty="0"/>
              <a:t>When they got out of the water, the Spirit of the Lord took Philip to Azotus.</a:t>
            </a:r>
          </a:p>
          <a:p>
            <a:endParaRPr lang="en-US" sz="2800" dirty="0"/>
          </a:p>
          <a:p>
            <a:r>
              <a:rPr lang="en-US" sz="2800" dirty="0"/>
              <a:t>The Eunuch returned to Ethiopia rejoicing</a:t>
            </a:r>
          </a:p>
          <a:p>
            <a:endParaRPr lang="en-US" sz="2800" dirty="0"/>
          </a:p>
          <a:p>
            <a:r>
              <a:rPr lang="en-US" sz="2800" dirty="0"/>
              <a:t>Philip preached in every town he went to on his way to </a:t>
            </a:r>
            <a:r>
              <a:rPr lang="en-US" sz="2800" dirty="0" err="1"/>
              <a:t>Casaera</a:t>
            </a:r>
            <a:endParaRPr lang="en-US" sz="2800" dirty="0"/>
          </a:p>
        </p:txBody>
      </p:sp>
    </p:spTree>
    <p:extLst>
      <p:ext uri="{BB962C8B-B14F-4D97-AF65-F5344CB8AC3E}">
        <p14:creationId xmlns:p14="http://schemas.microsoft.com/office/powerpoint/2010/main" val="3259132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A78B1B-22BF-5E7C-E6DC-E293E074915E}"/>
              </a:ext>
            </a:extLst>
          </p:cNvPr>
          <p:cNvSpPr>
            <a:spLocks noGrp="1"/>
          </p:cNvSpPr>
          <p:nvPr>
            <p:ph idx="1"/>
          </p:nvPr>
        </p:nvSpPr>
        <p:spPr>
          <a:xfrm>
            <a:off x="1658112" y="646176"/>
            <a:ext cx="9846500" cy="5839968"/>
          </a:xfrm>
        </p:spPr>
        <p:txBody>
          <a:bodyPr>
            <a:normAutofit/>
          </a:bodyPr>
          <a:lstStyle/>
          <a:p>
            <a:pPr marL="0" indent="0">
              <a:buNone/>
            </a:pPr>
            <a:r>
              <a:rPr lang="en-US" sz="2800" dirty="0"/>
              <a:t>God saw the hungry heart of the Ethiopian</a:t>
            </a:r>
          </a:p>
          <a:p>
            <a:pPr marL="0" indent="0">
              <a:buNone/>
            </a:pPr>
            <a:endParaRPr lang="en-US" sz="2800" dirty="0"/>
          </a:p>
          <a:p>
            <a:pPr marL="0" indent="0">
              <a:buNone/>
            </a:pPr>
            <a:r>
              <a:rPr lang="en-US" sz="2800" dirty="0"/>
              <a:t>Sent His obedient servant to be the answer to the Ethiopian’s prayers</a:t>
            </a:r>
          </a:p>
          <a:p>
            <a:pPr marL="0" indent="0">
              <a:buNone/>
            </a:pPr>
            <a:endParaRPr lang="en-US" sz="2800" dirty="0"/>
          </a:p>
          <a:p>
            <a:pPr marL="0" indent="0">
              <a:buNone/>
            </a:pPr>
            <a:r>
              <a:rPr lang="en-US" sz="2800" dirty="0"/>
              <a:t>The Ethiopian accepted Jesus, was baptized, went home and shared his experience with joy</a:t>
            </a:r>
          </a:p>
          <a:p>
            <a:pPr marL="0" indent="0">
              <a:buNone/>
            </a:pPr>
            <a:endParaRPr lang="en-US" sz="2800" dirty="0"/>
          </a:p>
          <a:p>
            <a:pPr marL="0" indent="0">
              <a:buNone/>
            </a:pPr>
            <a:r>
              <a:rPr lang="en-US" sz="2800" dirty="0"/>
              <a:t>Philip had an amazing experience – being Spirit led… Are you willing to be used by the Lord to make a difference in someone else’s life?</a:t>
            </a:r>
          </a:p>
        </p:txBody>
      </p:sp>
    </p:spTree>
    <p:extLst>
      <p:ext uri="{BB962C8B-B14F-4D97-AF65-F5344CB8AC3E}">
        <p14:creationId xmlns:p14="http://schemas.microsoft.com/office/powerpoint/2010/main" val="1829450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6" name="Group 52">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54"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55"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56"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57"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58"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59"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60"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61"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62"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63"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64"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65"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0" name="Group 66">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68"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69"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70"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71"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72"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73"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74"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75"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76"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77"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78"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79"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14" name="Rectangle 80">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16" name="Freeform 11">
            <a:extLst>
              <a:ext uri="{FF2B5EF4-FFF2-40B4-BE49-F238E27FC236}">
                <a16:creationId xmlns:a16="http://schemas.microsoft.com/office/drawing/2014/main" id="{A57352BE-A213-4040-BE8E-D4A925AD9D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85" name="Rectangle 84">
            <a:extLst>
              <a:ext uri="{FF2B5EF4-FFF2-40B4-BE49-F238E27FC236}">
                <a16:creationId xmlns:a16="http://schemas.microsoft.com/office/drawing/2014/main" id="{1A44C337-3893-4B29-A265-B1329150B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nvGrpSpPr>
          <p:cNvPr id="87" name="Group 86">
            <a:extLst>
              <a:ext uri="{FF2B5EF4-FFF2-40B4-BE49-F238E27FC236}">
                <a16:creationId xmlns:a16="http://schemas.microsoft.com/office/drawing/2014/main" id="{81E0B358-1267-4844-8B3D-B7A279B417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88" name="Freeform 11">
              <a:extLst>
                <a:ext uri="{FF2B5EF4-FFF2-40B4-BE49-F238E27FC236}">
                  <a16:creationId xmlns:a16="http://schemas.microsoft.com/office/drawing/2014/main" id="{B24AA06A-F1A5-4BB3-9486-9AE7A53B3F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89" name="Freeform 12">
              <a:extLst>
                <a:ext uri="{FF2B5EF4-FFF2-40B4-BE49-F238E27FC236}">
                  <a16:creationId xmlns:a16="http://schemas.microsoft.com/office/drawing/2014/main" id="{BDF97590-C600-44CB-9303-4A3679F51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90" name="Freeform 13">
              <a:extLst>
                <a:ext uri="{FF2B5EF4-FFF2-40B4-BE49-F238E27FC236}">
                  <a16:creationId xmlns:a16="http://schemas.microsoft.com/office/drawing/2014/main" id="{A9BBE156-3FFA-4DC4-8468-35BD28DD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91" name="Freeform 14">
              <a:extLst>
                <a:ext uri="{FF2B5EF4-FFF2-40B4-BE49-F238E27FC236}">
                  <a16:creationId xmlns:a16="http://schemas.microsoft.com/office/drawing/2014/main" id="{F7960DE5-3810-4B1E-B1E2-3BAFEA91E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92" name="Freeform 15">
              <a:extLst>
                <a:ext uri="{FF2B5EF4-FFF2-40B4-BE49-F238E27FC236}">
                  <a16:creationId xmlns:a16="http://schemas.microsoft.com/office/drawing/2014/main" id="{359E957C-CE11-446F-8AA7-B3E98390B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93" name="Freeform 16">
              <a:extLst>
                <a:ext uri="{FF2B5EF4-FFF2-40B4-BE49-F238E27FC236}">
                  <a16:creationId xmlns:a16="http://schemas.microsoft.com/office/drawing/2014/main" id="{A3E9FE34-CA9E-4443-BEBF-D1B9A1C6C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94" name="Freeform 17">
              <a:extLst>
                <a:ext uri="{FF2B5EF4-FFF2-40B4-BE49-F238E27FC236}">
                  <a16:creationId xmlns:a16="http://schemas.microsoft.com/office/drawing/2014/main" id="{4F39D814-8A48-4509-BDEB-826F10659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95" name="Freeform 18">
              <a:extLst>
                <a:ext uri="{FF2B5EF4-FFF2-40B4-BE49-F238E27FC236}">
                  <a16:creationId xmlns:a16="http://schemas.microsoft.com/office/drawing/2014/main" id="{8C6D08C0-8C49-4B87-9CF4-A1F08714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96" name="Freeform 19">
              <a:extLst>
                <a:ext uri="{FF2B5EF4-FFF2-40B4-BE49-F238E27FC236}">
                  <a16:creationId xmlns:a16="http://schemas.microsoft.com/office/drawing/2014/main" id="{308C612B-4C0D-4863-B9CD-F86ABAA1B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97" name="Freeform 20">
              <a:extLst>
                <a:ext uri="{FF2B5EF4-FFF2-40B4-BE49-F238E27FC236}">
                  <a16:creationId xmlns:a16="http://schemas.microsoft.com/office/drawing/2014/main" id="{600B1EC8-1B55-4390-A183-C33B5E227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98" name="Freeform 21">
              <a:extLst>
                <a:ext uri="{FF2B5EF4-FFF2-40B4-BE49-F238E27FC236}">
                  <a16:creationId xmlns:a16="http://schemas.microsoft.com/office/drawing/2014/main" id="{1790A225-91E1-4BE5-A801-5F1E32721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99" name="Freeform 22">
              <a:extLst>
                <a:ext uri="{FF2B5EF4-FFF2-40B4-BE49-F238E27FC236}">
                  <a16:creationId xmlns:a16="http://schemas.microsoft.com/office/drawing/2014/main" id="{DFFC46A2-6BBF-47FD-BC17-5EE1DF7CB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1" name="Group 100">
            <a:extLst>
              <a:ext uri="{FF2B5EF4-FFF2-40B4-BE49-F238E27FC236}">
                <a16:creationId xmlns:a16="http://schemas.microsoft.com/office/drawing/2014/main" id="{AF44CA9C-80E8-44E1-A79C-D6EBFC73BC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102" name="Freeform 27">
              <a:extLst>
                <a:ext uri="{FF2B5EF4-FFF2-40B4-BE49-F238E27FC236}">
                  <a16:creationId xmlns:a16="http://schemas.microsoft.com/office/drawing/2014/main" id="{8CB9417F-98D9-4998-B00B-A5932E4C7D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03" name="Freeform 28">
              <a:extLst>
                <a:ext uri="{FF2B5EF4-FFF2-40B4-BE49-F238E27FC236}">
                  <a16:creationId xmlns:a16="http://schemas.microsoft.com/office/drawing/2014/main" id="{FA79AA3D-583E-4A1E-AF7E-CBD980F59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04" name="Freeform 29">
              <a:extLst>
                <a:ext uri="{FF2B5EF4-FFF2-40B4-BE49-F238E27FC236}">
                  <a16:creationId xmlns:a16="http://schemas.microsoft.com/office/drawing/2014/main" id="{D80C9F17-A6B2-4A12-BC77-F84264A669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05" name="Freeform 30">
              <a:extLst>
                <a:ext uri="{FF2B5EF4-FFF2-40B4-BE49-F238E27FC236}">
                  <a16:creationId xmlns:a16="http://schemas.microsoft.com/office/drawing/2014/main" id="{949C9A53-ED97-44CE-BDD5-ED24892116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06" name="Freeform 31">
              <a:extLst>
                <a:ext uri="{FF2B5EF4-FFF2-40B4-BE49-F238E27FC236}">
                  <a16:creationId xmlns:a16="http://schemas.microsoft.com/office/drawing/2014/main" id="{0F9FDAE7-225B-4072-8907-6EAA06174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07" name="Freeform 32">
              <a:extLst>
                <a:ext uri="{FF2B5EF4-FFF2-40B4-BE49-F238E27FC236}">
                  <a16:creationId xmlns:a16="http://schemas.microsoft.com/office/drawing/2014/main" id="{9D49818B-8EA3-4B41-9783-EFE0C618C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08" name="Freeform 33">
              <a:extLst>
                <a:ext uri="{FF2B5EF4-FFF2-40B4-BE49-F238E27FC236}">
                  <a16:creationId xmlns:a16="http://schemas.microsoft.com/office/drawing/2014/main" id="{01903E65-D822-4457-B0A5-2F4168224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09" name="Freeform 34">
              <a:extLst>
                <a:ext uri="{FF2B5EF4-FFF2-40B4-BE49-F238E27FC236}">
                  <a16:creationId xmlns:a16="http://schemas.microsoft.com/office/drawing/2014/main" id="{A5CF9DAB-75BF-43D9-B1E7-817D1FAA00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10" name="Freeform 35">
              <a:extLst>
                <a:ext uri="{FF2B5EF4-FFF2-40B4-BE49-F238E27FC236}">
                  <a16:creationId xmlns:a16="http://schemas.microsoft.com/office/drawing/2014/main" id="{BB22916D-4BCF-4A4C-8714-A2564D34C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11" name="Freeform 36">
              <a:extLst>
                <a:ext uri="{FF2B5EF4-FFF2-40B4-BE49-F238E27FC236}">
                  <a16:creationId xmlns:a16="http://schemas.microsoft.com/office/drawing/2014/main" id="{4CD9F734-569E-44E7-BD53-6214E0F18C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12" name="Freeform 37">
              <a:extLst>
                <a:ext uri="{FF2B5EF4-FFF2-40B4-BE49-F238E27FC236}">
                  <a16:creationId xmlns:a16="http://schemas.microsoft.com/office/drawing/2014/main" id="{7A5DAACB-2F42-40C8-BF6A-75B79299F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13" name="Freeform 38">
              <a:extLst>
                <a:ext uri="{FF2B5EF4-FFF2-40B4-BE49-F238E27FC236}">
                  <a16:creationId xmlns:a16="http://schemas.microsoft.com/office/drawing/2014/main" id="{AD78E0F9-8568-4672-A22F-4ED5B1A96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 name="Title 3">
            <a:extLst>
              <a:ext uri="{FF2B5EF4-FFF2-40B4-BE49-F238E27FC236}">
                <a16:creationId xmlns:a16="http://schemas.microsoft.com/office/drawing/2014/main" id="{C0EA19F8-CA5F-6123-5D8B-00F077426605}"/>
              </a:ext>
            </a:extLst>
          </p:cNvPr>
          <p:cNvSpPr>
            <a:spLocks noGrp="1"/>
          </p:cNvSpPr>
          <p:nvPr>
            <p:ph type="title"/>
          </p:nvPr>
        </p:nvSpPr>
        <p:spPr>
          <a:xfrm>
            <a:off x="6483096" y="624110"/>
            <a:ext cx="5021516" cy="665088"/>
          </a:xfrm>
        </p:spPr>
        <p:txBody>
          <a:bodyPr vert="horz" lIns="91440" tIns="45720" rIns="91440" bIns="45720" rtlCol="0" anchor="t">
            <a:normAutofit/>
          </a:bodyPr>
          <a:lstStyle/>
          <a:p>
            <a:r>
              <a:rPr lang="en-US" dirty="0"/>
              <a:t>The Story:</a:t>
            </a:r>
          </a:p>
        </p:txBody>
      </p:sp>
      <p:sp>
        <p:nvSpPr>
          <p:cNvPr id="115" name="Rectangle 114">
            <a:extLst>
              <a:ext uri="{FF2B5EF4-FFF2-40B4-BE49-F238E27FC236}">
                <a16:creationId xmlns:a16="http://schemas.microsoft.com/office/drawing/2014/main" id="{AA5CD610-ED7C-4CED-A9A1-174432C88A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17" name="Freeform 11">
            <a:extLst>
              <a:ext uri="{FF2B5EF4-FFF2-40B4-BE49-F238E27FC236}">
                <a16:creationId xmlns:a16="http://schemas.microsoft.com/office/drawing/2014/main" id="{0C4379BF-8C7A-480A-BC36-DA55D92A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11" name="Content Placeholder 10">
            <a:extLst>
              <a:ext uri="{FF2B5EF4-FFF2-40B4-BE49-F238E27FC236}">
                <a16:creationId xmlns:a16="http://schemas.microsoft.com/office/drawing/2014/main" id="{CF725870-BADD-B789-D155-0D4D17E48769}"/>
              </a:ext>
            </a:extLst>
          </p:cNvPr>
          <p:cNvPicPr>
            <a:picLocks noGrp="1" noChangeAspect="1"/>
          </p:cNvPicPr>
          <p:nvPr>
            <p:ph sz="half" idx="1"/>
          </p:nvPr>
        </p:nvPicPr>
        <p:blipFill rotWithShape="1">
          <a:blip r:embed="rId2"/>
          <a:srcRect r="1" b="4202"/>
          <a:stretch/>
        </p:blipFill>
        <p:spPr>
          <a:xfrm>
            <a:off x="-1555" y="1731"/>
            <a:ext cx="5438725" cy="6858000"/>
          </a:xfrm>
          <a:prstGeom prst="rect">
            <a:avLst/>
          </a:prstGeom>
        </p:spPr>
      </p:pic>
      <p:sp>
        <p:nvSpPr>
          <p:cNvPr id="6" name="Content Placeholder 5">
            <a:extLst>
              <a:ext uri="{FF2B5EF4-FFF2-40B4-BE49-F238E27FC236}">
                <a16:creationId xmlns:a16="http://schemas.microsoft.com/office/drawing/2014/main" id="{CF40A139-22D3-1026-FBB4-B32AFA25D42D}"/>
              </a:ext>
            </a:extLst>
          </p:cNvPr>
          <p:cNvSpPr>
            <a:spLocks noGrp="1"/>
          </p:cNvSpPr>
          <p:nvPr>
            <p:ph sz="half" idx="2"/>
          </p:nvPr>
        </p:nvSpPr>
        <p:spPr>
          <a:xfrm>
            <a:off x="5570236" y="1466551"/>
            <a:ext cx="6390115" cy="5211578"/>
          </a:xfrm>
        </p:spPr>
        <p:txBody>
          <a:bodyPr vert="horz" lIns="91440" tIns="45720" rIns="91440" bIns="45720" rtlCol="0">
            <a:normAutofit lnSpcReduction="10000"/>
          </a:bodyPr>
          <a:lstStyle/>
          <a:p>
            <a:r>
              <a:rPr lang="en-US" sz="2800" dirty="0"/>
              <a:t>Earlier (last week’s msg): The Lord used Philip for revival in Samaria</a:t>
            </a:r>
          </a:p>
          <a:p>
            <a:pPr marL="0" indent="0">
              <a:buNone/>
            </a:pPr>
            <a:endParaRPr lang="en-US" sz="2800" dirty="0"/>
          </a:p>
          <a:p>
            <a:pPr marL="0" indent="0">
              <a:buNone/>
            </a:pPr>
            <a:r>
              <a:rPr lang="en-US" sz="2800" dirty="0"/>
              <a:t>V26 An angel of the Lord said to Philip to go to the road that went from Jerusalem to Gaza</a:t>
            </a:r>
          </a:p>
          <a:p>
            <a:pPr marL="0" indent="0">
              <a:buNone/>
            </a:pPr>
            <a:endParaRPr lang="en-US" sz="2800" dirty="0"/>
          </a:p>
          <a:p>
            <a:pPr marL="0" indent="0">
              <a:buNone/>
            </a:pPr>
            <a:r>
              <a:rPr lang="en-US" sz="2800" dirty="0"/>
              <a:t>V27 Philip met an Ethiopian eunuch, an important official in charge of all of Kandake’s (Queen of Ethiopia) treasury. He was in Jerusalem to worship God.</a:t>
            </a:r>
          </a:p>
          <a:p>
            <a:pPr marL="0" indent="0">
              <a:buNone/>
            </a:pPr>
            <a:endParaRPr lang="en-US" sz="2800" dirty="0"/>
          </a:p>
        </p:txBody>
      </p:sp>
    </p:spTree>
    <p:extLst>
      <p:ext uri="{BB962C8B-B14F-4D97-AF65-F5344CB8AC3E}">
        <p14:creationId xmlns:p14="http://schemas.microsoft.com/office/powerpoint/2010/main" val="46083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CE1FBA0F-69D6-77D7-BC0D-9701D3727E46}"/>
              </a:ext>
            </a:extLst>
          </p:cNvPr>
          <p:cNvSpPr>
            <a:spLocks noGrp="1"/>
          </p:cNvSpPr>
          <p:nvPr>
            <p:ph idx="1"/>
          </p:nvPr>
        </p:nvSpPr>
        <p:spPr>
          <a:xfrm>
            <a:off x="1682496" y="203200"/>
            <a:ext cx="9822116" cy="6299200"/>
          </a:xfrm>
        </p:spPr>
        <p:txBody>
          <a:bodyPr>
            <a:normAutofit/>
          </a:bodyPr>
          <a:lstStyle/>
          <a:p>
            <a:pPr marL="0" indent="0">
              <a:buNone/>
            </a:pPr>
            <a:r>
              <a:rPr lang="en-US" sz="2800" dirty="0"/>
              <a:t>V28 He was on his way home, sitting in his chariot reading the Book of Isaiah</a:t>
            </a:r>
          </a:p>
          <a:p>
            <a:pPr marL="0" indent="0">
              <a:buNone/>
            </a:pPr>
            <a:endParaRPr lang="en-US" sz="2800" dirty="0"/>
          </a:p>
          <a:p>
            <a:pPr marL="0" indent="0">
              <a:buNone/>
            </a:pPr>
            <a:r>
              <a:rPr lang="en-US" sz="2800" dirty="0"/>
              <a:t>V29 The Spirit of the Lord told Philip to go stand near</a:t>
            </a:r>
          </a:p>
          <a:p>
            <a:pPr marL="0" indent="0">
              <a:buNone/>
            </a:pPr>
            <a:endParaRPr lang="en-US" sz="2800" dirty="0"/>
          </a:p>
          <a:p>
            <a:pPr marL="0" indent="0">
              <a:buNone/>
            </a:pPr>
            <a:r>
              <a:rPr lang="en-US" sz="2800" dirty="0"/>
              <a:t>V30 Philip heard the Eunuch reading Isaiah and asked, “Do you understand what you are reading?”</a:t>
            </a:r>
          </a:p>
          <a:p>
            <a:pPr marL="0" indent="0">
              <a:buNone/>
            </a:pPr>
            <a:endParaRPr lang="en-US" sz="2800" dirty="0"/>
          </a:p>
          <a:p>
            <a:pPr marL="0" indent="0">
              <a:buNone/>
            </a:pPr>
            <a:r>
              <a:rPr lang="en-US" sz="2800" dirty="0"/>
              <a:t>V31”How can I unless someone explains it to me?” He invited Philip to join him.</a:t>
            </a:r>
          </a:p>
          <a:p>
            <a:pPr marL="0" indent="0">
              <a:buNone/>
            </a:pPr>
            <a:endParaRPr lang="en-US" sz="2800" dirty="0"/>
          </a:p>
          <a:p>
            <a:pPr marL="0" indent="0">
              <a:buNone/>
            </a:pPr>
            <a:r>
              <a:rPr lang="en-US" sz="2800" dirty="0"/>
              <a:t>V32 He was reading from Isaiah 53</a:t>
            </a:r>
          </a:p>
        </p:txBody>
      </p:sp>
    </p:spTree>
    <p:extLst>
      <p:ext uri="{BB962C8B-B14F-4D97-AF65-F5344CB8AC3E}">
        <p14:creationId xmlns:p14="http://schemas.microsoft.com/office/powerpoint/2010/main" val="581974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E8213-BFE4-5525-0D7B-F76FEE88E6EB}"/>
              </a:ext>
            </a:extLst>
          </p:cNvPr>
          <p:cNvSpPr>
            <a:spLocks noGrp="1"/>
          </p:cNvSpPr>
          <p:nvPr>
            <p:ph type="title"/>
          </p:nvPr>
        </p:nvSpPr>
        <p:spPr>
          <a:xfrm>
            <a:off x="1640156" y="370341"/>
            <a:ext cx="8911687" cy="876291"/>
          </a:xfrm>
        </p:spPr>
        <p:txBody>
          <a:bodyPr/>
          <a:lstStyle/>
          <a:p>
            <a:pPr algn="ctr"/>
            <a:r>
              <a:rPr lang="en-US" dirty="0"/>
              <a:t>Isaiah 53</a:t>
            </a:r>
          </a:p>
        </p:txBody>
      </p:sp>
      <p:sp>
        <p:nvSpPr>
          <p:cNvPr id="3" name="Content Placeholder 2">
            <a:extLst>
              <a:ext uri="{FF2B5EF4-FFF2-40B4-BE49-F238E27FC236}">
                <a16:creationId xmlns:a16="http://schemas.microsoft.com/office/drawing/2014/main" id="{8000018A-4E52-D6D7-B343-FC3E22290C50}"/>
              </a:ext>
            </a:extLst>
          </p:cNvPr>
          <p:cNvSpPr>
            <a:spLocks noGrp="1"/>
          </p:cNvSpPr>
          <p:nvPr>
            <p:ph idx="1"/>
          </p:nvPr>
        </p:nvSpPr>
        <p:spPr>
          <a:xfrm>
            <a:off x="1967420" y="1246632"/>
            <a:ext cx="8915400" cy="5369043"/>
          </a:xfrm>
        </p:spPr>
        <p:txBody>
          <a:bodyPr>
            <a:noAutofit/>
          </a:bodyPr>
          <a:lstStyle/>
          <a:p>
            <a:pPr marL="0" indent="0" algn="ctr">
              <a:buNone/>
            </a:pPr>
            <a:r>
              <a:rPr lang="en-US" sz="3600" dirty="0"/>
              <a:t>“He was led like a sheep to the slaughter, and as a lamb before the shearer is silent, so he did not open his mouth.</a:t>
            </a:r>
          </a:p>
          <a:p>
            <a:pPr marL="0" indent="0" algn="ctr">
              <a:buNone/>
            </a:pPr>
            <a:endParaRPr lang="en-US" sz="3600" dirty="0"/>
          </a:p>
          <a:p>
            <a:pPr marL="0" indent="0" algn="ctr">
              <a:buNone/>
            </a:pPr>
            <a:r>
              <a:rPr lang="en-US" sz="3600" dirty="0"/>
              <a:t>In his humiliation he was deprived of justice. Who can speak of his descendants? For his life was taken from earth.”</a:t>
            </a:r>
          </a:p>
        </p:txBody>
      </p:sp>
    </p:spTree>
    <p:extLst>
      <p:ext uri="{BB962C8B-B14F-4D97-AF65-F5344CB8AC3E}">
        <p14:creationId xmlns:p14="http://schemas.microsoft.com/office/powerpoint/2010/main" val="477834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BE79D8-A703-8453-8762-25C25C8CA012}"/>
              </a:ext>
            </a:extLst>
          </p:cNvPr>
          <p:cNvSpPr>
            <a:spLocks noGrp="1"/>
          </p:cNvSpPr>
          <p:nvPr>
            <p:ph idx="1"/>
          </p:nvPr>
        </p:nvSpPr>
        <p:spPr>
          <a:xfrm>
            <a:off x="1743456" y="512064"/>
            <a:ext cx="9761156" cy="5925312"/>
          </a:xfrm>
        </p:spPr>
        <p:txBody>
          <a:bodyPr>
            <a:normAutofit/>
          </a:bodyPr>
          <a:lstStyle/>
          <a:p>
            <a:r>
              <a:rPr lang="en-US" sz="2800" dirty="0"/>
              <a:t>V34 &amp; 35  The Eunuch asked who this was being spoken about. And Philip told him the good news about Jesus</a:t>
            </a:r>
          </a:p>
          <a:p>
            <a:endParaRPr lang="en-US" sz="2800" dirty="0"/>
          </a:p>
          <a:p>
            <a:r>
              <a:rPr lang="en-US" sz="2800" dirty="0"/>
              <a:t>V36 &amp; 37 As they traveled along, the Eunuch saw some water and asked, “What stands in my way from being baptized?” And Philip said, “If you believe with all your heart, you may.” He responded, “I believe that Jesus Christ is the Son of God.”</a:t>
            </a:r>
          </a:p>
          <a:p>
            <a:endParaRPr lang="en-US" sz="2800" dirty="0"/>
          </a:p>
          <a:p>
            <a:r>
              <a:rPr lang="en-US" sz="2800" dirty="0"/>
              <a:t>V38  The Eunuch gave orders to stop the chariot</a:t>
            </a:r>
          </a:p>
        </p:txBody>
      </p:sp>
    </p:spTree>
    <p:extLst>
      <p:ext uri="{BB962C8B-B14F-4D97-AF65-F5344CB8AC3E}">
        <p14:creationId xmlns:p14="http://schemas.microsoft.com/office/powerpoint/2010/main" val="1457560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6F4CAE-ECB1-1F28-0BCD-042BD150625F}"/>
              </a:ext>
            </a:extLst>
          </p:cNvPr>
          <p:cNvSpPr>
            <a:spLocks noGrp="1"/>
          </p:cNvSpPr>
          <p:nvPr>
            <p:ph sz="half" idx="1"/>
          </p:nvPr>
        </p:nvSpPr>
        <p:spPr>
          <a:xfrm>
            <a:off x="1487424" y="128016"/>
            <a:ext cx="5403460" cy="6601968"/>
          </a:xfrm>
        </p:spPr>
        <p:txBody>
          <a:bodyPr>
            <a:normAutofit fontScale="92500"/>
          </a:bodyPr>
          <a:lstStyle/>
          <a:p>
            <a:pPr marL="0" indent="0">
              <a:buNone/>
            </a:pPr>
            <a:r>
              <a:rPr lang="en-US" sz="2800" dirty="0"/>
              <a:t>V38  Both Philip and the Eunuch went into the water and Philip baptized him.</a:t>
            </a:r>
          </a:p>
          <a:p>
            <a:pPr marL="0" indent="0">
              <a:buNone/>
            </a:pPr>
            <a:endParaRPr lang="en-US" sz="2800" dirty="0"/>
          </a:p>
          <a:p>
            <a:pPr marL="0" indent="0">
              <a:buNone/>
            </a:pPr>
            <a:r>
              <a:rPr lang="en-US" sz="2800" dirty="0"/>
              <a:t>V39 When they came out of the water, the Spirit of the Lord suddenly took Philip away and the Eunuch did not see Philip again. The Eunuch went on his way home rejoicing.</a:t>
            </a:r>
          </a:p>
          <a:p>
            <a:pPr marL="0" indent="0">
              <a:buNone/>
            </a:pPr>
            <a:endParaRPr lang="en-US" sz="2800" dirty="0"/>
          </a:p>
          <a:p>
            <a:pPr marL="0" indent="0">
              <a:buNone/>
            </a:pPr>
            <a:r>
              <a:rPr lang="en-US" sz="2800" dirty="0"/>
              <a:t>V40 Philip appeared in Azotus, traveling about preaching Jesus in every town he went from Azotus to Caesarea</a:t>
            </a:r>
          </a:p>
        </p:txBody>
      </p:sp>
      <p:pic>
        <p:nvPicPr>
          <p:cNvPr id="6" name="Content Placeholder 10">
            <a:extLst>
              <a:ext uri="{FF2B5EF4-FFF2-40B4-BE49-F238E27FC236}">
                <a16:creationId xmlns:a16="http://schemas.microsoft.com/office/drawing/2014/main" id="{B8B6F7A9-0519-5D8C-69AC-AC236D42CF90}"/>
              </a:ext>
            </a:extLst>
          </p:cNvPr>
          <p:cNvPicPr>
            <a:picLocks noGrp="1" noChangeAspect="1"/>
          </p:cNvPicPr>
          <p:nvPr>
            <p:ph sz="half" idx="2"/>
          </p:nvPr>
        </p:nvPicPr>
        <p:blipFill rotWithShape="1">
          <a:blip r:embed="rId2"/>
          <a:srcRect r="1" b="4202"/>
          <a:stretch/>
        </p:blipFill>
        <p:spPr>
          <a:xfrm>
            <a:off x="7046976" y="128016"/>
            <a:ext cx="4864608" cy="6601968"/>
          </a:xfrm>
          <a:prstGeom prst="rect">
            <a:avLst/>
          </a:prstGeom>
        </p:spPr>
      </p:pic>
    </p:spTree>
    <p:extLst>
      <p:ext uri="{BB962C8B-B14F-4D97-AF65-F5344CB8AC3E}">
        <p14:creationId xmlns:p14="http://schemas.microsoft.com/office/powerpoint/2010/main" val="1486161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F8C455F0-7E79-8F17-BFAE-D796B9BCE2B6}"/>
              </a:ext>
            </a:extLst>
          </p:cNvPr>
          <p:cNvSpPr>
            <a:spLocks noGrp="1"/>
          </p:cNvSpPr>
          <p:nvPr>
            <p:ph type="title"/>
          </p:nvPr>
        </p:nvSpPr>
        <p:spPr>
          <a:xfrm>
            <a:off x="1351531" y="2593093"/>
            <a:ext cx="2454052" cy="3029344"/>
          </a:xfrm>
        </p:spPr>
        <p:txBody>
          <a:bodyPr>
            <a:normAutofit/>
          </a:bodyPr>
          <a:lstStyle/>
          <a:p>
            <a:r>
              <a:rPr lang="en-US" sz="3200" dirty="0">
                <a:solidFill>
                  <a:schemeClr val="bg1"/>
                </a:solidFill>
              </a:rPr>
              <a:t>Let’s examine His Word!</a:t>
            </a:r>
          </a:p>
        </p:txBody>
      </p:sp>
      <p:sp>
        <p:nvSpPr>
          <p:cNvPr id="13"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5" name="Rectangle 14">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ontent Placeholder 5">
            <a:extLst>
              <a:ext uri="{FF2B5EF4-FFF2-40B4-BE49-F238E27FC236}">
                <a16:creationId xmlns:a16="http://schemas.microsoft.com/office/drawing/2014/main" id="{FCB25A3F-DC59-FF74-4944-E879A09C0D99}"/>
              </a:ext>
            </a:extLst>
          </p:cNvPr>
          <p:cNvSpPr>
            <a:spLocks noGrp="1"/>
          </p:cNvSpPr>
          <p:nvPr>
            <p:ph idx="1"/>
          </p:nvPr>
        </p:nvSpPr>
        <p:spPr>
          <a:xfrm>
            <a:off x="4706578" y="589722"/>
            <a:ext cx="6798033" cy="5908614"/>
          </a:xfrm>
        </p:spPr>
        <p:txBody>
          <a:bodyPr anchor="t">
            <a:normAutofit/>
          </a:bodyPr>
          <a:lstStyle/>
          <a:p>
            <a:r>
              <a:rPr lang="en-US" sz="2800" dirty="0"/>
              <a:t>An angel spoke to Philip – no surprised reaction!</a:t>
            </a:r>
          </a:p>
          <a:p>
            <a:r>
              <a:rPr lang="en-US" sz="2800" dirty="0"/>
              <a:t>Philip obeyed and met an Ethiopian Eunuch on the road to Gaza</a:t>
            </a:r>
          </a:p>
          <a:p>
            <a:r>
              <a:rPr lang="en-US" sz="2800" dirty="0"/>
              <a:t>Ancient Jewish history records Zephaniah confirms that Manasseh sent a large group of Jewish soldiers to Ethiopia to protect their borders against Egypt.</a:t>
            </a:r>
          </a:p>
          <a:p>
            <a:r>
              <a:rPr lang="en-US" sz="2800" dirty="0"/>
              <a:t>We find in Ps 87:4, “they (Ethiopians) have become citizens of Zion (Jewish converts).”</a:t>
            </a:r>
          </a:p>
          <a:p>
            <a:endParaRPr lang="en-US" sz="2800" dirty="0"/>
          </a:p>
        </p:txBody>
      </p:sp>
    </p:spTree>
    <p:extLst>
      <p:ext uri="{BB962C8B-B14F-4D97-AF65-F5344CB8AC3E}">
        <p14:creationId xmlns:p14="http://schemas.microsoft.com/office/powerpoint/2010/main" val="3294832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5A5353-6B80-324F-99F3-7E16687F76BF}"/>
              </a:ext>
            </a:extLst>
          </p:cNvPr>
          <p:cNvSpPr>
            <a:spLocks noGrp="1"/>
          </p:cNvSpPr>
          <p:nvPr>
            <p:ph idx="1"/>
          </p:nvPr>
        </p:nvSpPr>
        <p:spPr>
          <a:xfrm>
            <a:off x="1755648" y="426720"/>
            <a:ext cx="9936480" cy="5839968"/>
          </a:xfrm>
        </p:spPr>
        <p:txBody>
          <a:bodyPr>
            <a:normAutofit/>
          </a:bodyPr>
          <a:lstStyle/>
          <a:p>
            <a:r>
              <a:rPr lang="en-US" sz="2800" dirty="0"/>
              <a:t>This Ethiopian Eunuch could have been part of that history – either a Jew placed in Ethiopia during Joshua’s time or an Ethiopian who converted to Judaism because of the Jewish interaction in Ethiopia Not sure, either Jewish himself or Ethiopian convert</a:t>
            </a:r>
          </a:p>
          <a:p>
            <a:endParaRPr lang="en-US" sz="2800" dirty="0"/>
          </a:p>
          <a:p>
            <a:r>
              <a:rPr lang="en-US" sz="2800" dirty="0"/>
              <a:t>Eunuch was going home from Jerusalem – celebrated Passover and Pentecost, now going home</a:t>
            </a:r>
          </a:p>
          <a:p>
            <a:endParaRPr lang="en-US" sz="2800" dirty="0"/>
          </a:p>
          <a:p>
            <a:r>
              <a:rPr lang="en-US" sz="2800" dirty="0"/>
              <a:t>“Eunuch” = title of great authority, not only mean ‘castrated’&amp; he was the treasurer of all of Candace’s (title for queen) treasury.</a:t>
            </a:r>
          </a:p>
        </p:txBody>
      </p:sp>
    </p:spTree>
    <p:extLst>
      <p:ext uri="{BB962C8B-B14F-4D97-AF65-F5344CB8AC3E}">
        <p14:creationId xmlns:p14="http://schemas.microsoft.com/office/powerpoint/2010/main" val="1374596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56277B-9E16-2904-2279-720787D4BF19}"/>
              </a:ext>
            </a:extLst>
          </p:cNvPr>
          <p:cNvSpPr>
            <a:spLocks noGrp="1"/>
          </p:cNvSpPr>
          <p:nvPr>
            <p:ph idx="1"/>
          </p:nvPr>
        </p:nvSpPr>
        <p:spPr>
          <a:xfrm>
            <a:off x="1658112" y="609600"/>
            <a:ext cx="9846500" cy="5766816"/>
          </a:xfrm>
        </p:spPr>
        <p:txBody>
          <a:bodyPr>
            <a:normAutofit/>
          </a:bodyPr>
          <a:lstStyle/>
          <a:p>
            <a:pPr marL="0" indent="0">
              <a:buNone/>
            </a:pPr>
            <a:r>
              <a:rPr lang="en-US" sz="2800" dirty="0"/>
              <a:t>The Spirit told Philip to go near the Eunuch’s chariot. </a:t>
            </a:r>
          </a:p>
          <a:p>
            <a:pPr marL="0" indent="0">
              <a:buNone/>
            </a:pPr>
            <a:endParaRPr lang="en-US" sz="2800" dirty="0"/>
          </a:p>
          <a:p>
            <a:pPr marL="0" indent="0">
              <a:buNone/>
            </a:pPr>
            <a:r>
              <a:rPr lang="en-US" sz="2800" dirty="0"/>
              <a:t>The Eunuch “happened” to be reading Isaiah 53!</a:t>
            </a:r>
          </a:p>
          <a:p>
            <a:pPr marL="0" indent="0">
              <a:buNone/>
            </a:pPr>
            <a:endParaRPr lang="en-US" sz="2800" dirty="0"/>
          </a:p>
          <a:p>
            <a:pPr marL="0" indent="0" algn="ctr">
              <a:buNone/>
            </a:pPr>
            <a:r>
              <a:rPr lang="en-US" sz="2800" dirty="0"/>
              <a:t>“He was led like a sheep to the slaughter, and as a lamb before the shearer is silent, so he did not open his mouth.</a:t>
            </a:r>
          </a:p>
          <a:p>
            <a:pPr marL="0" indent="0" algn="ctr">
              <a:buNone/>
            </a:pPr>
            <a:endParaRPr lang="en-US" sz="2800" dirty="0"/>
          </a:p>
          <a:p>
            <a:pPr marL="0" indent="0" algn="ctr">
              <a:buNone/>
            </a:pPr>
            <a:r>
              <a:rPr lang="en-US" sz="2800" dirty="0"/>
              <a:t>In his humiliation he was deprived of justice. Who can speak of his descendants? For his life was taken from earth.”</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81534292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177</TotalTime>
  <Words>807</Words>
  <Application>Microsoft Macintosh PowerPoint</Application>
  <PresentationFormat>Widescreen</PresentationFormat>
  <Paragraphs>70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“Do you believe with all your heart?”</vt:lpstr>
      <vt:lpstr>The Story:</vt:lpstr>
      <vt:lpstr>PowerPoint Presentation</vt:lpstr>
      <vt:lpstr>Isaiah 53</vt:lpstr>
      <vt:lpstr>PowerPoint Presentation</vt:lpstr>
      <vt:lpstr>PowerPoint Presentation</vt:lpstr>
      <vt:lpstr>Let’s examine His Word!</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 Smith</dc:creator>
  <cp:lastModifiedBy>JoAnn Smith</cp:lastModifiedBy>
  <cp:revision>2</cp:revision>
  <dcterms:created xsi:type="dcterms:W3CDTF">2023-07-29T16:58:48Z</dcterms:created>
  <dcterms:modified xsi:type="dcterms:W3CDTF">2023-07-29T19:56:13Z</dcterms:modified>
</cp:coreProperties>
</file>