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8/4/23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8/4/23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8/4/23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8/4/23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6C335-6338-9505-C066-428C4B8B8A13}"/>
              </a:ext>
            </a:extLst>
          </p:cNvPr>
          <p:cNvSpPr>
            <a:spLocks noGrp="1"/>
          </p:cNvSpPr>
          <p:nvPr>
            <p:ph type="ctrTitle"/>
          </p:nvPr>
        </p:nvSpPr>
        <p:spPr/>
        <p:txBody>
          <a:bodyPr/>
          <a:lstStyle/>
          <a:p>
            <a:pPr algn="ctr"/>
            <a:r>
              <a:rPr lang="en-US" dirty="0"/>
              <a:t>Saul’s (Paul) Life changing encounter with Jesus!</a:t>
            </a:r>
          </a:p>
        </p:txBody>
      </p:sp>
      <p:sp>
        <p:nvSpPr>
          <p:cNvPr id="3" name="Subtitle 2">
            <a:extLst>
              <a:ext uri="{FF2B5EF4-FFF2-40B4-BE49-F238E27FC236}">
                <a16:creationId xmlns:a16="http://schemas.microsoft.com/office/drawing/2014/main" id="{F61B5C0F-DAB1-B731-5BD1-872C66FB059A}"/>
              </a:ext>
            </a:extLst>
          </p:cNvPr>
          <p:cNvSpPr>
            <a:spLocks noGrp="1"/>
          </p:cNvSpPr>
          <p:nvPr>
            <p:ph type="subTitle" idx="1"/>
          </p:nvPr>
        </p:nvSpPr>
        <p:spPr>
          <a:xfrm>
            <a:off x="4133087" y="5129444"/>
            <a:ext cx="7197726" cy="1405467"/>
          </a:xfrm>
        </p:spPr>
        <p:txBody>
          <a:bodyPr>
            <a:normAutofit/>
          </a:bodyPr>
          <a:lstStyle/>
          <a:p>
            <a:r>
              <a:rPr lang="en-US" sz="3200" dirty="0"/>
              <a:t>Acts 9: 1 - 31</a:t>
            </a:r>
          </a:p>
        </p:txBody>
      </p:sp>
    </p:spTree>
    <p:extLst>
      <p:ext uri="{BB962C8B-B14F-4D97-AF65-F5344CB8AC3E}">
        <p14:creationId xmlns:p14="http://schemas.microsoft.com/office/powerpoint/2010/main" val="216860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E083C8-D9BB-0536-D5A7-2F6AB6F82C36}"/>
              </a:ext>
            </a:extLst>
          </p:cNvPr>
          <p:cNvSpPr>
            <a:spLocks noGrp="1"/>
          </p:cNvSpPr>
          <p:nvPr>
            <p:ph idx="1"/>
          </p:nvPr>
        </p:nvSpPr>
        <p:spPr>
          <a:xfrm>
            <a:off x="685801" y="682752"/>
            <a:ext cx="10811255" cy="5571743"/>
          </a:xfrm>
        </p:spPr>
        <p:txBody>
          <a:bodyPr anchor="t">
            <a:normAutofit/>
          </a:bodyPr>
          <a:lstStyle/>
          <a:p>
            <a:r>
              <a:rPr lang="en-US" sz="2800" dirty="0"/>
              <a:t>Have you accepted Jesus into your heart? Is He your Lord and Savior? What would it take for the “worst” Deaf person in our community to become a Christian?</a:t>
            </a:r>
          </a:p>
          <a:p>
            <a:endParaRPr lang="en-US" sz="2800" dirty="0"/>
          </a:p>
          <a:p>
            <a:r>
              <a:rPr lang="en-US" sz="2800" dirty="0"/>
              <a:t>How would we respond if s/he showed up at BDA?</a:t>
            </a:r>
          </a:p>
          <a:p>
            <a:endParaRPr lang="en-US" sz="2800" dirty="0"/>
          </a:p>
          <a:p>
            <a:r>
              <a:rPr lang="en-US" sz="2800" dirty="0"/>
              <a:t>Do we have a Barnabas or are you a Barnabas who would “cover” that person with your reputation?</a:t>
            </a:r>
          </a:p>
          <a:p>
            <a:endParaRPr lang="en-US" sz="2800" dirty="0"/>
          </a:p>
          <a:p>
            <a:r>
              <a:rPr lang="en-US" sz="2800" dirty="0"/>
              <a:t>What cost are you willing to pay to be known as a Christian?</a:t>
            </a:r>
          </a:p>
        </p:txBody>
      </p:sp>
    </p:spTree>
    <p:extLst>
      <p:ext uri="{BB962C8B-B14F-4D97-AF65-F5344CB8AC3E}">
        <p14:creationId xmlns:p14="http://schemas.microsoft.com/office/powerpoint/2010/main" val="58647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B241-92EB-6DD8-F217-077953B31355}"/>
              </a:ext>
            </a:extLst>
          </p:cNvPr>
          <p:cNvSpPr>
            <a:spLocks noGrp="1"/>
          </p:cNvSpPr>
          <p:nvPr>
            <p:ph type="title"/>
          </p:nvPr>
        </p:nvSpPr>
        <p:spPr>
          <a:xfrm>
            <a:off x="478537" y="599778"/>
            <a:ext cx="10677143" cy="853440"/>
          </a:xfrm>
        </p:spPr>
        <p:txBody>
          <a:bodyPr>
            <a:normAutofit fontScale="90000"/>
          </a:bodyPr>
          <a:lstStyle/>
          <a:p>
            <a:pPr algn="ctr"/>
            <a:r>
              <a:rPr lang="en-US" sz="4000" dirty="0"/>
              <a:t>Introduction:  4 “Chunks” or Parts:</a:t>
            </a:r>
            <a:br>
              <a:rPr lang="en-US" sz="3600" dirty="0"/>
            </a:br>
            <a:endParaRPr lang="en-US" dirty="0"/>
          </a:p>
        </p:txBody>
      </p:sp>
      <p:sp>
        <p:nvSpPr>
          <p:cNvPr id="3" name="Content Placeholder 2">
            <a:extLst>
              <a:ext uri="{FF2B5EF4-FFF2-40B4-BE49-F238E27FC236}">
                <a16:creationId xmlns:a16="http://schemas.microsoft.com/office/drawing/2014/main" id="{CCFC7B92-7C1A-F332-207E-8111C68C420B}"/>
              </a:ext>
            </a:extLst>
          </p:cNvPr>
          <p:cNvSpPr>
            <a:spLocks noGrp="1"/>
          </p:cNvSpPr>
          <p:nvPr>
            <p:ph idx="1"/>
          </p:nvPr>
        </p:nvSpPr>
        <p:spPr>
          <a:xfrm>
            <a:off x="653796" y="1684866"/>
            <a:ext cx="10884407" cy="4805004"/>
          </a:xfrm>
        </p:spPr>
        <p:txBody>
          <a:bodyPr anchor="t">
            <a:normAutofit/>
          </a:bodyPr>
          <a:lstStyle/>
          <a:p>
            <a:pPr marL="514350" indent="-514350">
              <a:buFont typeface="+mj-lt"/>
              <a:buAutoNum type="arabicPeriod"/>
            </a:pPr>
            <a:r>
              <a:rPr lang="en-US" sz="3200" dirty="0"/>
              <a:t>Conversion (Accepting Jesus into his heart) = 9: 1 – 18</a:t>
            </a:r>
          </a:p>
          <a:p>
            <a:endParaRPr lang="en-US" sz="3200" dirty="0"/>
          </a:p>
          <a:p>
            <a:pPr marL="0" indent="0">
              <a:buNone/>
            </a:pPr>
            <a:r>
              <a:rPr lang="en-US" sz="3200" dirty="0"/>
              <a:t>2.	Calling = 9: 19 – 22</a:t>
            </a:r>
          </a:p>
          <a:p>
            <a:endParaRPr lang="en-US" sz="3200" dirty="0"/>
          </a:p>
          <a:p>
            <a:pPr marL="0" indent="0">
              <a:buNone/>
            </a:pPr>
            <a:r>
              <a:rPr lang="en-US" sz="3200" dirty="0"/>
              <a:t>3.	Cost = 9: 23 – 25 and II Corinthians 11</a:t>
            </a:r>
          </a:p>
          <a:p>
            <a:endParaRPr lang="en-US" sz="3200" dirty="0"/>
          </a:p>
          <a:p>
            <a:pPr marL="0" indent="0">
              <a:buNone/>
            </a:pPr>
            <a:r>
              <a:rPr lang="en-US" sz="3200" dirty="0"/>
              <a:t>4.	Covering = 9: 26 – 31 </a:t>
            </a:r>
          </a:p>
          <a:p>
            <a:endParaRPr lang="en-US" sz="3200" dirty="0"/>
          </a:p>
          <a:p>
            <a:endParaRPr lang="en-US" sz="3200" dirty="0"/>
          </a:p>
        </p:txBody>
      </p:sp>
    </p:spTree>
    <p:extLst>
      <p:ext uri="{BB962C8B-B14F-4D97-AF65-F5344CB8AC3E}">
        <p14:creationId xmlns:p14="http://schemas.microsoft.com/office/powerpoint/2010/main" val="197311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D557567-B01E-D343-952C-4710A4BA2A79}"/>
              </a:ext>
            </a:extLst>
          </p:cNvPr>
          <p:cNvPicPr>
            <a:picLocks noGrp="1" noChangeAspect="1"/>
          </p:cNvPicPr>
          <p:nvPr>
            <p:ph sz="half" idx="1"/>
          </p:nvPr>
        </p:nvPicPr>
        <p:blipFill rotWithShape="1">
          <a:blip r:embed="rId2"/>
          <a:srcRect r="9430"/>
          <a:stretch/>
        </p:blipFill>
        <p:spPr>
          <a:xfrm>
            <a:off x="377953" y="3535680"/>
            <a:ext cx="3462528" cy="3121152"/>
          </a:xfrm>
        </p:spPr>
      </p:pic>
      <p:pic>
        <p:nvPicPr>
          <p:cNvPr id="8" name="Content Placeholder 7">
            <a:extLst>
              <a:ext uri="{FF2B5EF4-FFF2-40B4-BE49-F238E27FC236}">
                <a16:creationId xmlns:a16="http://schemas.microsoft.com/office/drawing/2014/main" id="{F13E0295-6ED1-CBCC-B079-B2D3607A3807}"/>
              </a:ext>
            </a:extLst>
          </p:cNvPr>
          <p:cNvPicPr>
            <a:picLocks noGrp="1" noChangeAspect="1"/>
          </p:cNvPicPr>
          <p:nvPr>
            <p:ph sz="half" idx="2"/>
          </p:nvPr>
        </p:nvPicPr>
        <p:blipFill>
          <a:blip r:embed="rId3"/>
          <a:stretch>
            <a:fillRect/>
          </a:stretch>
        </p:blipFill>
        <p:spPr>
          <a:xfrm>
            <a:off x="353568" y="460249"/>
            <a:ext cx="3462528" cy="2968751"/>
          </a:xfrm>
        </p:spPr>
      </p:pic>
      <p:sp>
        <p:nvSpPr>
          <p:cNvPr id="9" name="TextBox 8">
            <a:extLst>
              <a:ext uri="{FF2B5EF4-FFF2-40B4-BE49-F238E27FC236}">
                <a16:creationId xmlns:a16="http://schemas.microsoft.com/office/drawing/2014/main" id="{A5C21FFD-000C-ADDE-9F80-12570FFCEE5B}"/>
              </a:ext>
            </a:extLst>
          </p:cNvPr>
          <p:cNvSpPr txBox="1"/>
          <p:nvPr/>
        </p:nvSpPr>
        <p:spPr>
          <a:xfrm>
            <a:off x="4157472" y="460249"/>
            <a:ext cx="7534656" cy="7417415"/>
          </a:xfrm>
          <a:prstGeom prst="rect">
            <a:avLst/>
          </a:prstGeom>
          <a:noFill/>
        </p:spPr>
        <p:txBody>
          <a:bodyPr wrap="square" rtlCol="0">
            <a:spAutoFit/>
          </a:bodyPr>
          <a:lstStyle/>
          <a:p>
            <a:r>
              <a:rPr lang="en-US" sz="2800" dirty="0"/>
              <a:t>Conversion:</a:t>
            </a:r>
          </a:p>
          <a:p>
            <a:endParaRPr lang="en-US" sz="2800" dirty="0"/>
          </a:p>
          <a:p>
            <a:pPr marL="457200" indent="-457200">
              <a:buFont typeface="Arial" panose="020B0604020202020204" pitchFamily="34" charset="0"/>
              <a:buChar char="•"/>
            </a:pPr>
            <a:r>
              <a:rPr lang="en-US" sz="2800" dirty="0"/>
              <a:t>Saul breathing out murderous threats against the Lord’s disciples</a:t>
            </a:r>
          </a:p>
          <a:p>
            <a:pPr marL="457200" indent="-457200">
              <a:buFont typeface="Arial" panose="020B0604020202020204" pitchFamily="34" charset="0"/>
              <a:buChar char="•"/>
            </a:pPr>
            <a:r>
              <a:rPr lang="en-US" sz="2800" dirty="0"/>
              <a:t>A letter from Chief Priests giving him the right to arrest men and women in Damascus belonging to the Way ( John 14: 6)</a:t>
            </a:r>
          </a:p>
          <a:p>
            <a:pPr marL="457200" indent="-457200">
              <a:buFont typeface="Arial" panose="020B0604020202020204" pitchFamily="34" charset="0"/>
              <a:buChar char="•"/>
            </a:pPr>
            <a:r>
              <a:rPr lang="en-US" sz="2800" dirty="0"/>
              <a:t>As he neared Damascus, a great light from heaven flashed around him – Saul fell to the ground</a:t>
            </a:r>
          </a:p>
          <a:p>
            <a:pPr marL="457200" indent="-457200">
              <a:buFont typeface="Arial" panose="020B0604020202020204" pitchFamily="34" charset="0"/>
              <a:buChar char="•"/>
            </a:pPr>
            <a:r>
              <a:rPr lang="en-US" sz="2800" dirty="0"/>
              <a:t>A voice from heaven, “Saul, Saul why do you persecute Me?”</a:t>
            </a:r>
          </a:p>
          <a:p>
            <a:pPr marL="457200" indent="-457200">
              <a:buFont typeface="Arial" panose="020B0604020202020204" pitchFamily="34" charset="0"/>
              <a:buChar char="•"/>
            </a:pPr>
            <a:r>
              <a:rPr lang="en-US" sz="2800" dirty="0"/>
              <a:t>Saul responded, “Who are You, Lord?”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2827561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F4F62B-6D7E-7A7A-8DF1-A9A905081FE3}"/>
              </a:ext>
            </a:extLst>
          </p:cNvPr>
          <p:cNvSpPr>
            <a:spLocks noGrp="1"/>
          </p:cNvSpPr>
          <p:nvPr>
            <p:ph sz="half" idx="1"/>
          </p:nvPr>
        </p:nvSpPr>
        <p:spPr>
          <a:xfrm>
            <a:off x="207264" y="542544"/>
            <a:ext cx="6461760" cy="6315456"/>
          </a:xfrm>
        </p:spPr>
        <p:txBody>
          <a:bodyPr anchor="t">
            <a:normAutofit fontScale="92500" lnSpcReduction="20000"/>
          </a:bodyPr>
          <a:lstStyle/>
          <a:p>
            <a:r>
              <a:rPr lang="en-US" sz="3000" dirty="0"/>
              <a:t>Jesus replied, “I am Jesus, Whom you persecute, now get up and go into the city and you will be told what you must do.”</a:t>
            </a:r>
          </a:p>
          <a:p>
            <a:endParaRPr lang="en-US" sz="3000" dirty="0"/>
          </a:p>
          <a:p>
            <a:r>
              <a:rPr lang="en-US" sz="3000" dirty="0"/>
              <a:t>The men traveling with Saul were speechless – they heard the sound but did not see anyone</a:t>
            </a:r>
          </a:p>
          <a:p>
            <a:endParaRPr lang="en-US" sz="3000" dirty="0"/>
          </a:p>
          <a:p>
            <a:r>
              <a:rPr lang="en-US" sz="3000" dirty="0"/>
              <a:t>Saul was blinded by the light</a:t>
            </a:r>
          </a:p>
          <a:p>
            <a:endParaRPr lang="en-US" sz="3000" dirty="0"/>
          </a:p>
          <a:p>
            <a:r>
              <a:rPr lang="en-US" sz="3000" dirty="0"/>
              <a:t>They led him by the hand into the city and there Saul stayed for 3 days – fasting and praying</a:t>
            </a:r>
          </a:p>
          <a:p>
            <a:endParaRPr lang="en-US" sz="2800" dirty="0"/>
          </a:p>
          <a:p>
            <a:endParaRPr lang="en-US" sz="2800" dirty="0"/>
          </a:p>
        </p:txBody>
      </p:sp>
      <p:pic>
        <p:nvPicPr>
          <p:cNvPr id="5" name="Content Placeholder 4">
            <a:extLst>
              <a:ext uri="{FF2B5EF4-FFF2-40B4-BE49-F238E27FC236}">
                <a16:creationId xmlns:a16="http://schemas.microsoft.com/office/drawing/2014/main" id="{092F68D1-60FA-4B22-1C3A-951008C6A58A}"/>
              </a:ext>
            </a:extLst>
          </p:cNvPr>
          <p:cNvPicPr>
            <a:picLocks noGrp="1" noChangeAspect="1"/>
          </p:cNvPicPr>
          <p:nvPr>
            <p:ph sz="half" idx="2"/>
          </p:nvPr>
        </p:nvPicPr>
        <p:blipFill>
          <a:blip r:embed="rId2"/>
          <a:stretch>
            <a:fillRect/>
          </a:stretch>
        </p:blipFill>
        <p:spPr>
          <a:xfrm rot="21436520" flipH="1">
            <a:off x="6409539" y="343937"/>
            <a:ext cx="5582262" cy="6203617"/>
          </a:xfrm>
        </p:spPr>
      </p:pic>
    </p:spTree>
    <p:extLst>
      <p:ext uri="{BB962C8B-B14F-4D97-AF65-F5344CB8AC3E}">
        <p14:creationId xmlns:p14="http://schemas.microsoft.com/office/powerpoint/2010/main" val="126888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5127F36-9B15-8CD9-9469-F4CE4165F4D4}"/>
              </a:ext>
            </a:extLst>
          </p:cNvPr>
          <p:cNvPicPr>
            <a:picLocks noGrp="1" noChangeAspect="1"/>
          </p:cNvPicPr>
          <p:nvPr>
            <p:ph sz="half" idx="1"/>
          </p:nvPr>
        </p:nvPicPr>
        <p:blipFill rotWithShape="1">
          <a:blip r:embed="rId2"/>
          <a:srcRect t="34416"/>
          <a:stretch/>
        </p:blipFill>
        <p:spPr>
          <a:xfrm>
            <a:off x="365760" y="804672"/>
            <a:ext cx="4995332" cy="5510784"/>
          </a:xfrm>
        </p:spPr>
      </p:pic>
      <p:sp>
        <p:nvSpPr>
          <p:cNvPr id="4" name="Content Placeholder 3">
            <a:extLst>
              <a:ext uri="{FF2B5EF4-FFF2-40B4-BE49-F238E27FC236}">
                <a16:creationId xmlns:a16="http://schemas.microsoft.com/office/drawing/2014/main" id="{A9AB6624-AF4C-C95F-A858-ABB99E025B40}"/>
              </a:ext>
            </a:extLst>
          </p:cNvPr>
          <p:cNvSpPr>
            <a:spLocks noGrp="1"/>
          </p:cNvSpPr>
          <p:nvPr>
            <p:ph sz="half" idx="2"/>
          </p:nvPr>
        </p:nvSpPr>
        <p:spPr>
          <a:xfrm>
            <a:off x="5486400" y="402336"/>
            <a:ext cx="6339839" cy="6230111"/>
          </a:xfrm>
        </p:spPr>
        <p:txBody>
          <a:bodyPr anchor="t">
            <a:normAutofit/>
          </a:bodyPr>
          <a:lstStyle/>
          <a:p>
            <a:r>
              <a:rPr lang="en-US" sz="2800" dirty="0"/>
              <a:t>V10-19 The Lord speaks to Ananias, “Go and ask for Saul of Tarsus, he is praying and in a vision he sees you, Ananias, coming and laying hands on him to restore his sight…”</a:t>
            </a:r>
          </a:p>
          <a:p>
            <a:endParaRPr lang="en-US" sz="2800" dirty="0"/>
          </a:p>
          <a:p>
            <a:r>
              <a:rPr lang="en-US" sz="2800" dirty="0"/>
              <a:t>Ananias replies, “You know who he is and why he has come here…”</a:t>
            </a:r>
          </a:p>
          <a:p>
            <a:endParaRPr lang="en-US" sz="2800" dirty="0"/>
          </a:p>
          <a:p>
            <a:r>
              <a:rPr lang="en-US" sz="2800" dirty="0"/>
              <a:t>BUT the Lord said, “Go! This man is My chosen instrument to proclaim My name to the Gentiles…I will show him how much he must suffer for My name”</a:t>
            </a:r>
          </a:p>
        </p:txBody>
      </p:sp>
    </p:spTree>
    <p:extLst>
      <p:ext uri="{BB962C8B-B14F-4D97-AF65-F5344CB8AC3E}">
        <p14:creationId xmlns:p14="http://schemas.microsoft.com/office/powerpoint/2010/main" val="170579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1DD8E2D-E6CB-D8A8-E3D2-927106818D7A}"/>
              </a:ext>
            </a:extLst>
          </p:cNvPr>
          <p:cNvSpPr>
            <a:spLocks noGrp="1"/>
          </p:cNvSpPr>
          <p:nvPr>
            <p:ph idx="1"/>
          </p:nvPr>
        </p:nvSpPr>
        <p:spPr>
          <a:xfrm>
            <a:off x="685801" y="682752"/>
            <a:ext cx="10884407" cy="5839967"/>
          </a:xfrm>
        </p:spPr>
        <p:txBody>
          <a:bodyPr anchor="t">
            <a:normAutofit/>
          </a:bodyPr>
          <a:lstStyle/>
          <a:p>
            <a:pPr marL="0" indent="0">
              <a:buNone/>
            </a:pPr>
            <a:r>
              <a:rPr lang="en-US" sz="3200" dirty="0"/>
              <a:t>Calling:</a:t>
            </a:r>
          </a:p>
          <a:p>
            <a:endParaRPr lang="en-US" sz="2800" dirty="0"/>
          </a:p>
          <a:p>
            <a:r>
              <a:rPr lang="en-US" sz="2800" dirty="0"/>
              <a:t>Ananias went, placed his hands on Saul, Saul was filled with the Holy Spirit, and immediately scales fell from his eyes – Saul was healed; he got up was baptized in water; ate and began to regain his strength</a:t>
            </a:r>
          </a:p>
          <a:p>
            <a:endParaRPr lang="en-US" sz="2800" dirty="0"/>
          </a:p>
          <a:p>
            <a:r>
              <a:rPr lang="en-US" sz="2800" dirty="0"/>
              <a:t>Saul started preaching in the Damascus synagogue that Jesus is the Son of God and the Messiah;  debating with some Hellenistic Jews. They determined to kill Saul.</a:t>
            </a:r>
          </a:p>
          <a:p>
            <a:endParaRPr lang="en-US" sz="2800" dirty="0"/>
          </a:p>
          <a:p>
            <a:endParaRPr lang="en-US" sz="2800" dirty="0"/>
          </a:p>
        </p:txBody>
      </p:sp>
    </p:spTree>
    <p:extLst>
      <p:ext uri="{BB962C8B-B14F-4D97-AF65-F5344CB8AC3E}">
        <p14:creationId xmlns:p14="http://schemas.microsoft.com/office/powerpoint/2010/main" val="269511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818160-2969-578F-85CC-A73E96B87B88}"/>
              </a:ext>
            </a:extLst>
          </p:cNvPr>
          <p:cNvSpPr>
            <a:spLocks noGrp="1"/>
          </p:cNvSpPr>
          <p:nvPr>
            <p:ph idx="1"/>
          </p:nvPr>
        </p:nvSpPr>
        <p:spPr>
          <a:xfrm>
            <a:off x="685801" y="268224"/>
            <a:ext cx="10884407" cy="6589776"/>
          </a:xfrm>
        </p:spPr>
        <p:txBody>
          <a:bodyPr anchor="t">
            <a:normAutofit fontScale="92500" lnSpcReduction="10000"/>
          </a:bodyPr>
          <a:lstStyle/>
          <a:p>
            <a:pPr marL="0" indent="0">
              <a:buNone/>
            </a:pPr>
            <a:r>
              <a:rPr lang="en-US" sz="3200" dirty="0"/>
              <a:t>Cost:</a:t>
            </a:r>
            <a:r>
              <a:rPr lang="en-US" sz="2800" dirty="0"/>
              <a:t> vv23 – 25 and II Cor 11: 22 – 29</a:t>
            </a:r>
          </a:p>
          <a:p>
            <a:pPr marL="0" indent="0">
              <a:buNone/>
            </a:pPr>
            <a:endParaRPr lang="en-US" sz="2800" dirty="0"/>
          </a:p>
          <a:p>
            <a:r>
              <a:rPr lang="en-US" sz="2800" dirty="0"/>
              <a:t>Only the beginning of what S/Paul would experience: Jews conspired to kill him – the believers lowered him over the city wall to escape</a:t>
            </a:r>
          </a:p>
          <a:p>
            <a:pPr marL="0" indent="0">
              <a:buNone/>
            </a:pPr>
            <a:r>
              <a:rPr lang="en-US" sz="2800" dirty="0"/>
              <a:t>II Corinthians 11 – I am a Jew of all Jews! Descendant of Abraham – yet</a:t>
            </a:r>
          </a:p>
          <a:p>
            <a:r>
              <a:rPr lang="en-US" sz="2800" dirty="0"/>
              <a:t>I have been flogged 5Xs –by my own people – the Jews</a:t>
            </a:r>
          </a:p>
          <a:p>
            <a:r>
              <a:rPr lang="en-US" sz="2800" dirty="0"/>
              <a:t>3Xs beaten with rods, once pelted with stones</a:t>
            </a:r>
          </a:p>
          <a:p>
            <a:r>
              <a:rPr lang="en-US" sz="2800" dirty="0"/>
              <a:t>3Xs shipwrecked –spent 1 night and day floating in the sea</a:t>
            </a:r>
          </a:p>
          <a:p>
            <a:r>
              <a:rPr lang="en-US" sz="2800" dirty="0"/>
              <a:t>I have been constantly moved from place to place</a:t>
            </a:r>
          </a:p>
          <a:p>
            <a:r>
              <a:rPr lang="en-US" sz="2800" dirty="0"/>
              <a:t>In danger from my own people, from the Gentiles, in the city, in the country, danger at sea, from false believers, I have worked very hard, without sleep, without food and water, cold and without proper clothing … but worst of all </a:t>
            </a:r>
          </a:p>
          <a:p>
            <a:r>
              <a:rPr lang="en-US" sz="2800" dirty="0"/>
              <a:t>I faced the daily worry about the health of the church and believers…</a:t>
            </a:r>
          </a:p>
          <a:p>
            <a:pPr marL="0" indent="0">
              <a:buNone/>
            </a:pPr>
            <a:r>
              <a:rPr lang="en-US" sz="2800" dirty="0"/>
              <a:t> </a:t>
            </a:r>
          </a:p>
        </p:txBody>
      </p:sp>
    </p:spTree>
    <p:extLst>
      <p:ext uri="{BB962C8B-B14F-4D97-AF65-F5344CB8AC3E}">
        <p14:creationId xmlns:p14="http://schemas.microsoft.com/office/powerpoint/2010/main" val="218469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72526-A8D4-C97C-40F8-D8848D7E0B98}"/>
              </a:ext>
            </a:extLst>
          </p:cNvPr>
          <p:cNvSpPr>
            <a:spLocks noGrp="1"/>
          </p:cNvSpPr>
          <p:nvPr>
            <p:ph idx="1"/>
          </p:nvPr>
        </p:nvSpPr>
        <p:spPr>
          <a:xfrm>
            <a:off x="649225" y="304800"/>
            <a:ext cx="10847831" cy="6327648"/>
          </a:xfrm>
        </p:spPr>
        <p:txBody>
          <a:bodyPr anchor="t">
            <a:normAutofit/>
          </a:bodyPr>
          <a:lstStyle/>
          <a:p>
            <a:r>
              <a:rPr lang="en-US" sz="2800" dirty="0"/>
              <a:t>Covering: 9: 26 – 31</a:t>
            </a:r>
          </a:p>
          <a:p>
            <a:endParaRPr lang="en-US" sz="2800" dirty="0"/>
          </a:p>
          <a:p>
            <a:r>
              <a:rPr lang="en-US" sz="2800" dirty="0"/>
              <a:t>Saul returned to Jerusalem and tried to meet with the Disciples – but could not… they were afraid of him…</a:t>
            </a:r>
          </a:p>
          <a:p>
            <a:r>
              <a:rPr lang="en-US" sz="2800" dirty="0"/>
              <a:t>BUT Barnabas took him and spoke on behalf of Saul, telling them of Saul’s conversion and actions in Damascus, Saul was able to stay with the Disciples…freely moving around in Jerusalem preaching Jesus and debating with the leaders of the Temple.</a:t>
            </a:r>
          </a:p>
          <a:p>
            <a:r>
              <a:rPr lang="en-US" sz="2800" dirty="0"/>
              <a:t>They were determined to kill Saul, so the Disciples sent Saul to Caesarea and on to Tarsus (Saul’s hometown).</a:t>
            </a:r>
          </a:p>
          <a:p>
            <a:r>
              <a:rPr lang="en-US" sz="2800" dirty="0"/>
              <a:t>And the “baby” Church continued to fear (honor) the Lord and encouraged in the Spirit continued to grow in peace</a:t>
            </a:r>
          </a:p>
          <a:p>
            <a:endParaRPr lang="en-US" sz="2800" dirty="0"/>
          </a:p>
        </p:txBody>
      </p:sp>
    </p:spTree>
    <p:extLst>
      <p:ext uri="{BB962C8B-B14F-4D97-AF65-F5344CB8AC3E}">
        <p14:creationId xmlns:p14="http://schemas.microsoft.com/office/powerpoint/2010/main" val="213447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9" name="Picture 16">
            <a:extLst>
              <a:ext uri="{FF2B5EF4-FFF2-40B4-BE49-F238E27FC236}">
                <a16:creationId xmlns:a16="http://schemas.microsoft.com/office/drawing/2014/main" id="{DF6A9299-1D12-47E2-9DD4-03342553C4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pic>
        <p:nvPicPr>
          <p:cNvPr id="7" name="Content Placeholder 6">
            <a:extLst>
              <a:ext uri="{FF2B5EF4-FFF2-40B4-BE49-F238E27FC236}">
                <a16:creationId xmlns:a16="http://schemas.microsoft.com/office/drawing/2014/main" id="{AD21280B-2C6A-63B9-1528-CD48C1FA20DF}"/>
              </a:ext>
            </a:extLst>
          </p:cNvPr>
          <p:cNvPicPr>
            <a:picLocks noGrp="1" noChangeAspect="1"/>
          </p:cNvPicPr>
          <p:nvPr>
            <p:ph idx="1"/>
          </p:nvPr>
        </p:nvPicPr>
        <p:blipFill rotWithShape="1">
          <a:blip r:embed="rId4"/>
          <a:srcRect r="-1" b="1559"/>
          <a:stretch/>
        </p:blipFill>
        <p:spPr>
          <a:xfrm>
            <a:off x="0" y="-1786"/>
            <a:ext cx="6976513" cy="6858000"/>
          </a:xfrm>
          <a:prstGeom prst="rect">
            <a:avLst/>
          </a:prstGeom>
        </p:spPr>
      </p:pic>
      <p:sp>
        <p:nvSpPr>
          <p:cNvPr id="6" name="Text Placeholder 5">
            <a:extLst>
              <a:ext uri="{FF2B5EF4-FFF2-40B4-BE49-F238E27FC236}">
                <a16:creationId xmlns:a16="http://schemas.microsoft.com/office/drawing/2014/main" id="{7973B549-7F8B-7754-B5FE-B48AB23BEFB2}"/>
              </a:ext>
            </a:extLst>
          </p:cNvPr>
          <p:cNvSpPr>
            <a:spLocks noGrp="1"/>
          </p:cNvSpPr>
          <p:nvPr>
            <p:ph type="body" sz="half" idx="2"/>
          </p:nvPr>
        </p:nvSpPr>
        <p:spPr>
          <a:xfrm>
            <a:off x="7264400" y="711200"/>
            <a:ext cx="4284133" cy="5512619"/>
          </a:xfrm>
        </p:spPr>
        <p:txBody>
          <a:bodyPr vert="horz" lIns="91440" tIns="45720" rIns="91440" bIns="45720" rtlCol="0" anchor="ctr">
            <a:normAutofit/>
          </a:bodyPr>
          <a:lstStyle/>
          <a:p>
            <a:r>
              <a:rPr lang="en-US" sz="4800" dirty="0"/>
              <a:t>Picture of Saul’s travels</a:t>
            </a:r>
          </a:p>
        </p:txBody>
      </p:sp>
    </p:spTree>
    <p:extLst>
      <p:ext uri="{BB962C8B-B14F-4D97-AF65-F5344CB8AC3E}">
        <p14:creationId xmlns:p14="http://schemas.microsoft.com/office/powerpoint/2010/main" val="3144107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104</TotalTime>
  <Words>768</Words>
  <Application>Microsoft Macintosh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Celestial</vt:lpstr>
      <vt:lpstr>Saul’s (Paul) Life changing encounter with Jesus!</vt:lpstr>
      <vt:lpstr>Introduction:  4 “Chunks” or Parts: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Saul’s (Paul) Life changing encounter with Jesus!</dc:title>
  <dc:creator>JoAnn Smith</dc:creator>
  <cp:lastModifiedBy>JoAnn Smith</cp:lastModifiedBy>
  <cp:revision>1</cp:revision>
  <dcterms:created xsi:type="dcterms:W3CDTF">2023-08-04T18:15:03Z</dcterms:created>
  <dcterms:modified xsi:type="dcterms:W3CDTF">2023-08-04T19:59:07Z</dcterms:modified>
</cp:coreProperties>
</file>