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5574"/>
  </p:normalViewPr>
  <p:slideViewPr>
    <p:cSldViewPr snapToGrid="0">
      <p:cViewPr>
        <p:scale>
          <a:sx n="103" d="100"/>
          <a:sy n="103" d="100"/>
        </p:scale>
        <p:origin x="360" y="1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8/19/23</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8/19/23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8/19/23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8/19/23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8/19/23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8/19/23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8/19/23</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8/19/23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8/19/23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8/19/23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8/19/23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8/19/23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8/19/23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8/19/23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8/19/23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8/19/23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8/19/23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8/19/23</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1C9B0-5315-639C-52CC-7CD72DEEB5C2}"/>
              </a:ext>
            </a:extLst>
          </p:cNvPr>
          <p:cNvSpPr>
            <a:spLocks noGrp="1"/>
          </p:cNvSpPr>
          <p:nvPr>
            <p:ph type="ctrTitle"/>
          </p:nvPr>
        </p:nvSpPr>
        <p:spPr>
          <a:xfrm>
            <a:off x="1154955" y="1852598"/>
            <a:ext cx="8825658" cy="2677648"/>
          </a:xfrm>
        </p:spPr>
        <p:txBody>
          <a:bodyPr/>
          <a:lstStyle/>
          <a:p>
            <a:pPr algn="ctr"/>
            <a:r>
              <a:rPr lang="en-US" dirty="0"/>
              <a:t>The ‘Outside the box’ God</a:t>
            </a:r>
          </a:p>
        </p:txBody>
      </p:sp>
      <p:sp>
        <p:nvSpPr>
          <p:cNvPr id="3" name="Subtitle 2">
            <a:extLst>
              <a:ext uri="{FF2B5EF4-FFF2-40B4-BE49-F238E27FC236}">
                <a16:creationId xmlns:a16="http://schemas.microsoft.com/office/drawing/2014/main" id="{8605E39C-8FB0-3FA7-515C-B92080ECF929}"/>
              </a:ext>
            </a:extLst>
          </p:cNvPr>
          <p:cNvSpPr>
            <a:spLocks noGrp="1"/>
          </p:cNvSpPr>
          <p:nvPr>
            <p:ph type="subTitle" idx="1"/>
          </p:nvPr>
        </p:nvSpPr>
        <p:spPr/>
        <p:txBody>
          <a:bodyPr>
            <a:normAutofit/>
          </a:bodyPr>
          <a:lstStyle/>
          <a:p>
            <a:pPr algn="ctr"/>
            <a:r>
              <a:rPr lang="en-US" sz="3200" dirty="0">
                <a:solidFill>
                  <a:schemeClr val="bg1"/>
                </a:solidFill>
              </a:rPr>
              <a:t>Acts 10: 1 - 48</a:t>
            </a:r>
          </a:p>
        </p:txBody>
      </p:sp>
      <p:sp>
        <p:nvSpPr>
          <p:cNvPr id="4" name="Subtitle 2">
            <a:extLst>
              <a:ext uri="{FF2B5EF4-FFF2-40B4-BE49-F238E27FC236}">
                <a16:creationId xmlns:a16="http://schemas.microsoft.com/office/drawing/2014/main" id="{593AFCDA-F6BF-799F-EBFF-652330C3096E}"/>
              </a:ext>
            </a:extLst>
          </p:cNvPr>
          <p:cNvSpPr txBox="1">
            <a:spLocks/>
          </p:cNvSpPr>
          <p:nvPr/>
        </p:nvSpPr>
        <p:spPr bwMode="gray">
          <a:xfrm>
            <a:off x="1154955" y="4938018"/>
            <a:ext cx="8825658" cy="861420"/>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endParaRPr lang="en-US" sz="3200" dirty="0">
              <a:solidFill>
                <a:schemeClr val="bg1"/>
              </a:solidFill>
            </a:endParaRPr>
          </a:p>
        </p:txBody>
      </p:sp>
    </p:spTree>
    <p:extLst>
      <p:ext uri="{BB962C8B-B14F-4D97-AF65-F5344CB8AC3E}">
        <p14:creationId xmlns:p14="http://schemas.microsoft.com/office/powerpoint/2010/main" val="35842913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91000"/>
                <a:satMod val="164000"/>
                <a:lumMod val="74000"/>
              </a:schemeClr>
              <a:schemeClr val="bg2">
                <a:hueMod val="124000"/>
                <a:satMod val="140000"/>
                <a:lumMod val="142000"/>
              </a:schemeClr>
            </a:duotone>
          </a:blip>
          <a:stretch/>
        </a:blipFill>
        <a:effectLst/>
      </p:bgPr>
    </p:bg>
    <p:spTree>
      <p:nvGrpSpPr>
        <p:cNvPr id="1" name=""/>
        <p:cNvGrpSpPr/>
        <p:nvPr/>
      </p:nvGrpSpPr>
      <p:grpSpPr>
        <a:xfrm>
          <a:off x="0" y="0"/>
          <a:ext cx="0" cy="0"/>
          <a:chOff x="0" y="0"/>
          <a:chExt cx="0" cy="0"/>
        </a:xfrm>
      </p:grpSpPr>
      <p:sp useBgFill="1">
        <p:nvSpPr>
          <p:cNvPr id="16" name="Rectangle 7">
            <a:extLst>
              <a:ext uri="{FF2B5EF4-FFF2-40B4-BE49-F238E27FC236}">
                <a16:creationId xmlns:a16="http://schemas.microsoft.com/office/drawing/2014/main" id="{01109B5D-BC35-4376-98A2-F53B03E4E1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17" name="Freeform 5">
            <a:extLst>
              <a:ext uri="{FF2B5EF4-FFF2-40B4-BE49-F238E27FC236}">
                <a16:creationId xmlns:a16="http://schemas.microsoft.com/office/drawing/2014/main" id="{94D90C11-98A3-40E3-B04C-A3025D6458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0"/>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2" name="Title 1">
            <a:extLst>
              <a:ext uri="{FF2B5EF4-FFF2-40B4-BE49-F238E27FC236}">
                <a16:creationId xmlns:a16="http://schemas.microsoft.com/office/drawing/2014/main" id="{DD044242-597D-CEFD-4231-CDD85101E3A4}"/>
              </a:ext>
            </a:extLst>
          </p:cNvPr>
          <p:cNvSpPr>
            <a:spLocks noGrp="1"/>
          </p:cNvSpPr>
          <p:nvPr>
            <p:ph type="title"/>
          </p:nvPr>
        </p:nvSpPr>
        <p:spPr>
          <a:xfrm>
            <a:off x="797712" y="843843"/>
            <a:ext cx="2736909" cy="4391640"/>
          </a:xfrm>
        </p:spPr>
        <p:txBody>
          <a:bodyPr anchor="ctr">
            <a:normAutofit/>
          </a:bodyPr>
          <a:lstStyle/>
          <a:p>
            <a:r>
              <a:rPr lang="en-US" dirty="0">
                <a:solidFill>
                  <a:schemeClr val="tx1"/>
                </a:solidFill>
              </a:rPr>
              <a:t>And Peter responded:</a:t>
            </a:r>
            <a:br>
              <a:rPr lang="en-US" dirty="0">
                <a:solidFill>
                  <a:schemeClr val="tx1"/>
                </a:solidFill>
              </a:rPr>
            </a:br>
            <a:br>
              <a:rPr lang="en-US" dirty="0">
                <a:solidFill>
                  <a:schemeClr val="tx1"/>
                </a:solidFill>
              </a:rPr>
            </a:br>
            <a:br>
              <a:rPr lang="en-US" dirty="0">
                <a:solidFill>
                  <a:schemeClr val="tx1"/>
                </a:solidFill>
              </a:rPr>
            </a:br>
            <a:br>
              <a:rPr lang="en-US" dirty="0">
                <a:solidFill>
                  <a:schemeClr val="tx1"/>
                </a:solidFill>
              </a:rPr>
            </a:br>
            <a:endParaRPr lang="en-US" dirty="0">
              <a:solidFill>
                <a:schemeClr val="tx1"/>
              </a:solidFill>
            </a:endParaRPr>
          </a:p>
        </p:txBody>
      </p:sp>
      <p:sp>
        <p:nvSpPr>
          <p:cNvPr id="12" name="Rectangle 11">
            <a:extLst>
              <a:ext uri="{FF2B5EF4-FFF2-40B4-BE49-F238E27FC236}">
                <a16:creationId xmlns:a16="http://schemas.microsoft.com/office/drawing/2014/main" id="{A3B28FB1-97C9-4A9E-A45B-356508C2C3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9EC826CF-60DF-A547-1E66-79E93F2D1292}"/>
              </a:ext>
            </a:extLst>
          </p:cNvPr>
          <p:cNvSpPr>
            <a:spLocks noGrp="1"/>
          </p:cNvSpPr>
          <p:nvPr>
            <p:ph idx="1"/>
          </p:nvPr>
        </p:nvSpPr>
        <p:spPr>
          <a:xfrm>
            <a:off x="3750392" y="951470"/>
            <a:ext cx="7588991" cy="5115698"/>
          </a:xfrm>
        </p:spPr>
        <p:txBody>
          <a:bodyPr>
            <a:noAutofit/>
          </a:bodyPr>
          <a:lstStyle/>
          <a:p>
            <a:pPr marL="0" indent="0">
              <a:buNone/>
            </a:pPr>
            <a:r>
              <a:rPr lang="en-US" sz="3200" dirty="0">
                <a:solidFill>
                  <a:schemeClr val="tx1"/>
                </a:solidFill>
              </a:rPr>
              <a:t>“Surely no one can stand in the way of their being baptized with water. They have received the Holy Spirit just as we have.”</a:t>
            </a:r>
          </a:p>
          <a:p>
            <a:pPr marL="0" indent="0">
              <a:buNone/>
            </a:pPr>
            <a:endParaRPr lang="en-US" sz="3200" dirty="0">
              <a:solidFill>
                <a:schemeClr val="tx1"/>
              </a:solidFill>
            </a:endParaRPr>
          </a:p>
          <a:p>
            <a:pPr marL="0" indent="0">
              <a:buNone/>
            </a:pPr>
            <a:r>
              <a:rPr lang="en-US" sz="3200" dirty="0">
                <a:solidFill>
                  <a:schemeClr val="tx1"/>
                </a:solidFill>
              </a:rPr>
              <a:t>So Peter ordered that they be baptized in the name of Jesus Christ. Then they asked Peter to stay with them a few days.</a:t>
            </a:r>
          </a:p>
        </p:txBody>
      </p:sp>
    </p:spTree>
    <p:extLst>
      <p:ext uri="{BB962C8B-B14F-4D97-AF65-F5344CB8AC3E}">
        <p14:creationId xmlns:p14="http://schemas.microsoft.com/office/powerpoint/2010/main" val="734781440"/>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B3EF4D6-026A-4D52-B916-967329EE3F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
            <a:extLst>
              <a:ext uri="{FF2B5EF4-FFF2-40B4-BE49-F238E27FC236}">
                <a16:creationId xmlns:a16="http://schemas.microsoft.com/office/drawing/2014/main" id="{4DB4846F-6AA5-4DB3-9581-D95F22BD56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txBody>
          <a:bodyPr/>
          <a:lstStyle/>
          <a:p>
            <a:endParaRPr lang="en-US" dirty="0"/>
          </a:p>
        </p:txBody>
      </p:sp>
      <p:sp>
        <p:nvSpPr>
          <p:cNvPr id="12" name="Freeform: Shape 11">
            <a:extLst>
              <a:ext uri="{FF2B5EF4-FFF2-40B4-BE49-F238E27FC236}">
                <a16:creationId xmlns:a16="http://schemas.microsoft.com/office/drawing/2014/main" id="{D54EC22E-2292-4292-A80B-E81DF64BFB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780041"/>
            <a:ext cx="12192000" cy="5077959"/>
          </a:xfrm>
          <a:custGeom>
            <a:avLst/>
            <a:gdLst>
              <a:gd name="connsiteX0" fmla="*/ 12192000 w 12192000"/>
              <a:gd name="connsiteY0" fmla="*/ 0 h 5077959"/>
              <a:gd name="connsiteX1" fmla="*/ 12192000 w 12192000"/>
              <a:gd name="connsiteY1" fmla="*/ 1972152 h 5077959"/>
              <a:gd name="connsiteX2" fmla="*/ 12192000 w 12192000"/>
              <a:gd name="connsiteY2" fmla="*/ 2361342 h 5077959"/>
              <a:gd name="connsiteX3" fmla="*/ 12192000 w 12192000"/>
              <a:gd name="connsiteY3" fmla="*/ 5077959 h 5077959"/>
              <a:gd name="connsiteX4" fmla="*/ 0 w 12192000"/>
              <a:gd name="connsiteY4" fmla="*/ 5077959 h 5077959"/>
              <a:gd name="connsiteX5" fmla="*/ 0 w 12192000"/>
              <a:gd name="connsiteY5" fmla="*/ 2361342 h 5077959"/>
              <a:gd name="connsiteX6" fmla="*/ 0 w 12192000"/>
              <a:gd name="connsiteY6" fmla="*/ 1972152 h 5077959"/>
              <a:gd name="connsiteX7" fmla="*/ 0 w 12192000"/>
              <a:gd name="connsiteY7" fmla="*/ 12515 h 5077959"/>
              <a:gd name="connsiteX8" fmla="*/ 108623 w 12192000"/>
              <a:gd name="connsiteY8" fmla="*/ 29540 h 5077959"/>
              <a:gd name="connsiteX9" fmla="*/ 300195 w 12192000"/>
              <a:gd name="connsiteY9" fmla="*/ 56163 h 5077959"/>
              <a:gd name="connsiteX10" fmla="*/ 527528 w 12192000"/>
              <a:gd name="connsiteY10" fmla="*/ 88041 h 5077959"/>
              <a:gd name="connsiteX11" fmla="*/ 779127 w 12192000"/>
              <a:gd name="connsiteY11" fmla="*/ 121671 h 5077959"/>
              <a:gd name="connsiteX12" fmla="*/ 1062654 w 12192000"/>
              <a:gd name="connsiteY12" fmla="*/ 157052 h 5077959"/>
              <a:gd name="connsiteX13" fmla="*/ 1371726 w 12192000"/>
              <a:gd name="connsiteY13" fmla="*/ 194535 h 5077959"/>
              <a:gd name="connsiteX14" fmla="*/ 1707616 w 12192000"/>
              <a:gd name="connsiteY14" fmla="*/ 232018 h 5077959"/>
              <a:gd name="connsiteX15" fmla="*/ 2065219 w 12192000"/>
              <a:gd name="connsiteY15" fmla="*/ 270201 h 5077959"/>
              <a:gd name="connsiteX16" fmla="*/ 2450918 w 12192000"/>
              <a:gd name="connsiteY16" fmla="*/ 305583 h 5077959"/>
              <a:gd name="connsiteX17" fmla="*/ 2854496 w 12192000"/>
              <a:gd name="connsiteY17" fmla="*/ 339562 h 5077959"/>
              <a:gd name="connsiteX18" fmla="*/ 3281065 w 12192000"/>
              <a:gd name="connsiteY18" fmla="*/ 370390 h 5077959"/>
              <a:gd name="connsiteX19" fmla="*/ 3725514 w 12192000"/>
              <a:gd name="connsiteY19" fmla="*/ 399815 h 5077959"/>
              <a:gd name="connsiteX20" fmla="*/ 4189119 w 12192000"/>
              <a:gd name="connsiteY20" fmla="*/ 427490 h 5077959"/>
              <a:gd name="connsiteX21" fmla="*/ 4426671 w 12192000"/>
              <a:gd name="connsiteY21" fmla="*/ 437298 h 5077959"/>
              <a:gd name="connsiteX22" fmla="*/ 4669330 w 12192000"/>
              <a:gd name="connsiteY22" fmla="*/ 448158 h 5077959"/>
              <a:gd name="connsiteX23" fmla="*/ 4915819 w 12192000"/>
              <a:gd name="connsiteY23" fmla="*/ 458317 h 5077959"/>
              <a:gd name="connsiteX24" fmla="*/ 5163586 w 12192000"/>
              <a:gd name="connsiteY24" fmla="*/ 464973 h 5077959"/>
              <a:gd name="connsiteX25" fmla="*/ 5416461 w 12192000"/>
              <a:gd name="connsiteY25" fmla="*/ 470928 h 5077959"/>
              <a:gd name="connsiteX26" fmla="*/ 5671892 w 12192000"/>
              <a:gd name="connsiteY26" fmla="*/ 477234 h 5077959"/>
              <a:gd name="connsiteX27" fmla="*/ 5932430 w 12192000"/>
              <a:gd name="connsiteY27" fmla="*/ 481437 h 5077959"/>
              <a:gd name="connsiteX28" fmla="*/ 6195523 w 12192000"/>
              <a:gd name="connsiteY28" fmla="*/ 481437 h 5077959"/>
              <a:gd name="connsiteX29" fmla="*/ 6461170 w 12192000"/>
              <a:gd name="connsiteY29" fmla="*/ 483539 h 5077959"/>
              <a:gd name="connsiteX30" fmla="*/ 6729372 w 12192000"/>
              <a:gd name="connsiteY30" fmla="*/ 481437 h 5077959"/>
              <a:gd name="connsiteX31" fmla="*/ 7001406 w 12192000"/>
              <a:gd name="connsiteY31" fmla="*/ 477234 h 5077959"/>
              <a:gd name="connsiteX32" fmla="*/ 7273439 w 12192000"/>
              <a:gd name="connsiteY32" fmla="*/ 473380 h 5077959"/>
              <a:gd name="connsiteX33" fmla="*/ 7549303 w 12192000"/>
              <a:gd name="connsiteY33" fmla="*/ 464973 h 5077959"/>
              <a:gd name="connsiteX34" fmla="*/ 7827722 w 12192000"/>
              <a:gd name="connsiteY34" fmla="*/ 456215 h 5077959"/>
              <a:gd name="connsiteX35" fmla="*/ 8106140 w 12192000"/>
              <a:gd name="connsiteY35" fmla="*/ 446056 h 5077959"/>
              <a:gd name="connsiteX36" fmla="*/ 8387114 w 12192000"/>
              <a:gd name="connsiteY36" fmla="*/ 431694 h 5077959"/>
              <a:gd name="connsiteX37" fmla="*/ 8670640 w 12192000"/>
              <a:gd name="connsiteY37" fmla="*/ 414528 h 5077959"/>
              <a:gd name="connsiteX38" fmla="*/ 8955446 w 12192000"/>
              <a:gd name="connsiteY38" fmla="*/ 398064 h 5077959"/>
              <a:gd name="connsiteX39" fmla="*/ 9240250 w 12192000"/>
              <a:gd name="connsiteY39" fmla="*/ 377045 h 5077959"/>
              <a:gd name="connsiteX40" fmla="*/ 9528886 w 12192000"/>
              <a:gd name="connsiteY40" fmla="*/ 351823 h 5077959"/>
              <a:gd name="connsiteX41" fmla="*/ 9813691 w 12192000"/>
              <a:gd name="connsiteY41" fmla="*/ 326601 h 5077959"/>
              <a:gd name="connsiteX42" fmla="*/ 10103603 w 12192000"/>
              <a:gd name="connsiteY42" fmla="*/ 297525 h 5077959"/>
              <a:gd name="connsiteX43" fmla="*/ 10394794 w 12192000"/>
              <a:gd name="connsiteY43" fmla="*/ 265647 h 5077959"/>
              <a:gd name="connsiteX44" fmla="*/ 10682153 w 12192000"/>
              <a:gd name="connsiteY44" fmla="*/ 232018 h 5077959"/>
              <a:gd name="connsiteX45" fmla="*/ 10973344 w 12192000"/>
              <a:gd name="connsiteY45" fmla="*/ 192783 h 5077959"/>
              <a:gd name="connsiteX46" fmla="*/ 11263257 w 12192000"/>
              <a:gd name="connsiteY46" fmla="*/ 150746 h 5077959"/>
              <a:gd name="connsiteX47" fmla="*/ 11554448 w 12192000"/>
              <a:gd name="connsiteY47" fmla="*/ 109060 h 5077959"/>
              <a:gd name="connsiteX48" fmla="*/ 11844360 w 12192000"/>
              <a:gd name="connsiteY48" fmla="*/ 60367 h 5077959"/>
              <a:gd name="connsiteX49" fmla="*/ 12132996 w 12192000"/>
              <a:gd name="connsiteY49" fmla="*/ 10623 h 5077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12192000" h="5077959">
                <a:moveTo>
                  <a:pt x="12192000" y="0"/>
                </a:moveTo>
                <a:lnTo>
                  <a:pt x="12192000" y="1972152"/>
                </a:lnTo>
                <a:lnTo>
                  <a:pt x="12192000" y="2361342"/>
                </a:lnTo>
                <a:lnTo>
                  <a:pt x="12192000" y="5077959"/>
                </a:lnTo>
                <a:lnTo>
                  <a:pt x="0" y="5077959"/>
                </a:lnTo>
                <a:lnTo>
                  <a:pt x="0" y="2361342"/>
                </a:lnTo>
                <a:lnTo>
                  <a:pt x="0" y="1972152"/>
                </a:lnTo>
                <a:lnTo>
                  <a:pt x="0" y="12515"/>
                </a:lnTo>
                <a:lnTo>
                  <a:pt x="108623" y="29540"/>
                </a:lnTo>
                <a:lnTo>
                  <a:pt x="300195" y="56163"/>
                </a:lnTo>
                <a:lnTo>
                  <a:pt x="527528" y="88041"/>
                </a:lnTo>
                <a:lnTo>
                  <a:pt x="779127" y="121671"/>
                </a:lnTo>
                <a:lnTo>
                  <a:pt x="1062654" y="157052"/>
                </a:lnTo>
                <a:lnTo>
                  <a:pt x="1371726" y="194535"/>
                </a:lnTo>
                <a:lnTo>
                  <a:pt x="1707616" y="232018"/>
                </a:lnTo>
                <a:lnTo>
                  <a:pt x="2065219" y="270201"/>
                </a:lnTo>
                <a:lnTo>
                  <a:pt x="2450918" y="305583"/>
                </a:lnTo>
                <a:lnTo>
                  <a:pt x="2854496" y="339562"/>
                </a:lnTo>
                <a:lnTo>
                  <a:pt x="3281065" y="370390"/>
                </a:lnTo>
                <a:lnTo>
                  <a:pt x="3725514" y="399815"/>
                </a:lnTo>
                <a:lnTo>
                  <a:pt x="4189119" y="427490"/>
                </a:lnTo>
                <a:lnTo>
                  <a:pt x="4426671" y="437298"/>
                </a:lnTo>
                <a:lnTo>
                  <a:pt x="4669330" y="448158"/>
                </a:lnTo>
                <a:lnTo>
                  <a:pt x="4915819" y="458317"/>
                </a:lnTo>
                <a:lnTo>
                  <a:pt x="5163586" y="464973"/>
                </a:lnTo>
                <a:lnTo>
                  <a:pt x="5416461" y="470928"/>
                </a:lnTo>
                <a:lnTo>
                  <a:pt x="5671892" y="477234"/>
                </a:lnTo>
                <a:lnTo>
                  <a:pt x="5932430" y="481437"/>
                </a:lnTo>
                <a:lnTo>
                  <a:pt x="6195523" y="481437"/>
                </a:lnTo>
                <a:lnTo>
                  <a:pt x="6461170" y="483539"/>
                </a:lnTo>
                <a:lnTo>
                  <a:pt x="6729372" y="481437"/>
                </a:lnTo>
                <a:lnTo>
                  <a:pt x="7001406" y="477234"/>
                </a:lnTo>
                <a:lnTo>
                  <a:pt x="7273439" y="473380"/>
                </a:lnTo>
                <a:lnTo>
                  <a:pt x="7549303" y="464973"/>
                </a:lnTo>
                <a:lnTo>
                  <a:pt x="7827722" y="456215"/>
                </a:lnTo>
                <a:lnTo>
                  <a:pt x="8106140" y="446056"/>
                </a:lnTo>
                <a:lnTo>
                  <a:pt x="8387114" y="431694"/>
                </a:lnTo>
                <a:lnTo>
                  <a:pt x="8670640" y="414528"/>
                </a:lnTo>
                <a:lnTo>
                  <a:pt x="8955446" y="398064"/>
                </a:lnTo>
                <a:lnTo>
                  <a:pt x="9240250" y="377045"/>
                </a:lnTo>
                <a:lnTo>
                  <a:pt x="9528886" y="351823"/>
                </a:lnTo>
                <a:lnTo>
                  <a:pt x="9813691" y="326601"/>
                </a:lnTo>
                <a:lnTo>
                  <a:pt x="10103603" y="297525"/>
                </a:lnTo>
                <a:lnTo>
                  <a:pt x="10394794" y="265647"/>
                </a:lnTo>
                <a:lnTo>
                  <a:pt x="10682153" y="232018"/>
                </a:lnTo>
                <a:lnTo>
                  <a:pt x="10973344" y="192783"/>
                </a:lnTo>
                <a:lnTo>
                  <a:pt x="11263257" y="150746"/>
                </a:lnTo>
                <a:lnTo>
                  <a:pt x="11554448" y="109060"/>
                </a:lnTo>
                <a:lnTo>
                  <a:pt x="11844360" y="60367"/>
                </a:lnTo>
                <a:lnTo>
                  <a:pt x="12132996" y="10623"/>
                </a:lnTo>
                <a:close/>
              </a:path>
            </a:pathLst>
          </a:custGeom>
          <a:solidFill>
            <a:srgbClr val="FFFFFF"/>
          </a:solidFill>
          <a:ln>
            <a:noFill/>
          </a:ln>
        </p:spPr>
        <p:style>
          <a:lnRef idx="2">
            <a:schemeClr val="accent1">
              <a:shade val="50000"/>
            </a:schemeClr>
          </a:lnRef>
          <a:fillRef idx="1003">
            <a:schemeClr val="dk2"/>
          </a:fillRef>
          <a:effectRef idx="0">
            <a:schemeClr val="accent1"/>
          </a:effectRef>
          <a:fontRef idx="minor">
            <a:schemeClr val="lt1"/>
          </a:fontRef>
        </p:style>
        <p:txBody>
          <a:bodyPr wrap="square" rtlCol="0" anchor="ctr">
            <a:noAutofit/>
          </a:bodyPr>
          <a:lstStyle/>
          <a:p>
            <a:pPr algn="ctr"/>
            <a:endParaRPr lang="en-US"/>
          </a:p>
        </p:txBody>
      </p:sp>
      <p:sp>
        <p:nvSpPr>
          <p:cNvPr id="14" name="Rectangle 13">
            <a:extLst>
              <a:ext uri="{FF2B5EF4-FFF2-40B4-BE49-F238E27FC236}">
                <a16:creationId xmlns:a16="http://schemas.microsoft.com/office/drawing/2014/main" id="{CC1C7165-8A3A-44EB-88D0-4EFA36A004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Freeform 5">
            <a:extLst>
              <a:ext uri="{FF2B5EF4-FFF2-40B4-BE49-F238E27FC236}">
                <a16:creationId xmlns:a16="http://schemas.microsoft.com/office/drawing/2014/main" id="{A1081473-BB93-49A4-B605-4E20537397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accent1"/>
          </a:solidFill>
          <a:ln>
            <a:noFill/>
          </a:ln>
        </p:spPr>
      </p:sp>
      <p:sp>
        <p:nvSpPr>
          <p:cNvPr id="2" name="Title 1">
            <a:extLst>
              <a:ext uri="{FF2B5EF4-FFF2-40B4-BE49-F238E27FC236}">
                <a16:creationId xmlns:a16="http://schemas.microsoft.com/office/drawing/2014/main" id="{2AC3009C-467D-40B3-CCC6-CD2F262488C7}"/>
              </a:ext>
            </a:extLst>
          </p:cNvPr>
          <p:cNvSpPr>
            <a:spLocks noGrp="1"/>
          </p:cNvSpPr>
          <p:nvPr>
            <p:ph type="title"/>
          </p:nvPr>
        </p:nvSpPr>
        <p:spPr>
          <a:xfrm>
            <a:off x="1683171" y="838200"/>
            <a:ext cx="8825659" cy="977902"/>
          </a:xfrm>
        </p:spPr>
        <p:txBody>
          <a:bodyPr>
            <a:normAutofit/>
          </a:bodyPr>
          <a:lstStyle/>
          <a:p>
            <a:pPr algn="ctr"/>
            <a:r>
              <a:rPr lang="en-US" dirty="0">
                <a:solidFill>
                  <a:srgbClr val="EBEBEB"/>
                </a:solidFill>
              </a:rPr>
              <a:t>What do we see?</a:t>
            </a:r>
          </a:p>
        </p:txBody>
      </p:sp>
      <p:sp>
        <p:nvSpPr>
          <p:cNvPr id="3" name="Content Placeholder 2">
            <a:extLst>
              <a:ext uri="{FF2B5EF4-FFF2-40B4-BE49-F238E27FC236}">
                <a16:creationId xmlns:a16="http://schemas.microsoft.com/office/drawing/2014/main" id="{B1880E29-56F8-2454-49A9-70CED298BCCF}"/>
              </a:ext>
            </a:extLst>
          </p:cNvPr>
          <p:cNvSpPr>
            <a:spLocks noGrp="1"/>
          </p:cNvSpPr>
          <p:nvPr>
            <p:ph idx="1"/>
          </p:nvPr>
        </p:nvSpPr>
        <p:spPr>
          <a:xfrm>
            <a:off x="739346" y="2302182"/>
            <a:ext cx="10713308" cy="4086261"/>
          </a:xfrm>
        </p:spPr>
        <p:txBody>
          <a:bodyPr>
            <a:normAutofit fontScale="92500" lnSpcReduction="20000"/>
          </a:bodyPr>
          <a:lstStyle/>
          <a:p>
            <a:r>
              <a:rPr lang="en-US" sz="2800" dirty="0">
                <a:solidFill>
                  <a:srgbClr val="404040"/>
                </a:solidFill>
              </a:rPr>
              <a:t>God will bless the contrite (humble &amp; hungry) heart who seeks Him</a:t>
            </a:r>
          </a:p>
          <a:p>
            <a:endParaRPr lang="en-US" sz="2800" dirty="0">
              <a:solidFill>
                <a:srgbClr val="404040"/>
              </a:solidFill>
            </a:endParaRPr>
          </a:p>
          <a:p>
            <a:r>
              <a:rPr lang="en-US" sz="2800" dirty="0">
                <a:solidFill>
                  <a:srgbClr val="404040"/>
                </a:solidFill>
              </a:rPr>
              <a:t>Peter was unwilling – yet yielded and served</a:t>
            </a:r>
          </a:p>
          <a:p>
            <a:endParaRPr lang="en-US" sz="2800" dirty="0">
              <a:solidFill>
                <a:srgbClr val="404040"/>
              </a:solidFill>
            </a:endParaRPr>
          </a:p>
          <a:p>
            <a:r>
              <a:rPr lang="en-US" sz="2800" dirty="0">
                <a:solidFill>
                  <a:srgbClr val="404040"/>
                </a:solidFill>
              </a:rPr>
              <a:t>God breaks the expected “norm”/tradition</a:t>
            </a:r>
          </a:p>
          <a:p>
            <a:endParaRPr lang="en-US" sz="2800" dirty="0">
              <a:solidFill>
                <a:srgbClr val="404040"/>
              </a:solidFill>
            </a:endParaRPr>
          </a:p>
          <a:p>
            <a:pPr marL="0" indent="0" algn="ctr">
              <a:buNone/>
            </a:pPr>
            <a:r>
              <a:rPr lang="en-US" sz="2800" dirty="0">
                <a:solidFill>
                  <a:srgbClr val="404040"/>
                </a:solidFill>
              </a:rPr>
              <a:t>Who in our community has been labeled “unclean” (no good)? </a:t>
            </a:r>
          </a:p>
          <a:p>
            <a:pPr marL="0" indent="0" algn="ctr">
              <a:buNone/>
            </a:pPr>
            <a:r>
              <a:rPr lang="en-US" sz="2800" dirty="0">
                <a:solidFill>
                  <a:srgbClr val="404040"/>
                </a:solidFill>
              </a:rPr>
              <a:t>Who is God sending us to?</a:t>
            </a:r>
          </a:p>
          <a:p>
            <a:endParaRPr lang="en-US" sz="2800" dirty="0">
              <a:solidFill>
                <a:srgbClr val="404040"/>
              </a:solidFill>
            </a:endParaRPr>
          </a:p>
        </p:txBody>
      </p:sp>
    </p:spTree>
    <p:extLst>
      <p:ext uri="{BB962C8B-B14F-4D97-AF65-F5344CB8AC3E}">
        <p14:creationId xmlns:p14="http://schemas.microsoft.com/office/powerpoint/2010/main" val="1347628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91000"/>
                <a:satMod val="164000"/>
                <a:lumMod val="74000"/>
              </a:schemeClr>
              <a:schemeClr val="bg2">
                <a:hueMod val="124000"/>
                <a:satMod val="140000"/>
                <a:lumMod val="142000"/>
              </a:schemeClr>
            </a:duotone>
          </a:blip>
          <a:stretch/>
        </a:blipFill>
        <a:effectLst/>
      </p:bgPr>
    </p:bg>
    <p:spTree>
      <p:nvGrpSpPr>
        <p:cNvPr id="1" name=""/>
        <p:cNvGrpSpPr/>
        <p:nvPr/>
      </p:nvGrpSpPr>
      <p:grpSpPr>
        <a:xfrm>
          <a:off x="0" y="0"/>
          <a:ext cx="0" cy="0"/>
          <a:chOff x="0" y="0"/>
          <a:chExt cx="0" cy="0"/>
        </a:xfrm>
      </p:grpSpPr>
      <p:sp>
        <p:nvSpPr>
          <p:cNvPr id="16" name="Title 15">
            <a:extLst>
              <a:ext uri="{FF2B5EF4-FFF2-40B4-BE49-F238E27FC236}">
                <a16:creationId xmlns:a16="http://schemas.microsoft.com/office/drawing/2014/main" id="{AD2FA576-F492-1BB0-F3ED-B2691284B4D0}"/>
              </a:ext>
            </a:extLst>
          </p:cNvPr>
          <p:cNvSpPr>
            <a:spLocks noGrp="1"/>
          </p:cNvSpPr>
          <p:nvPr>
            <p:ph type="title"/>
          </p:nvPr>
        </p:nvSpPr>
        <p:spPr/>
        <p:txBody>
          <a:bodyPr/>
          <a:lstStyle/>
          <a:p>
            <a:pPr algn="ctr"/>
            <a:r>
              <a:rPr lang="en-US" dirty="0">
                <a:solidFill>
                  <a:schemeClr val="tx1"/>
                </a:solidFill>
              </a:rPr>
              <a:t>Meet Cornelius – Acts 10: 1- 8</a:t>
            </a:r>
          </a:p>
        </p:txBody>
      </p:sp>
      <p:pic>
        <p:nvPicPr>
          <p:cNvPr id="19" name="Content Placeholder 18">
            <a:extLst>
              <a:ext uri="{FF2B5EF4-FFF2-40B4-BE49-F238E27FC236}">
                <a16:creationId xmlns:a16="http://schemas.microsoft.com/office/drawing/2014/main" id="{E05131EE-557A-ED86-A463-8237E8883029}"/>
              </a:ext>
            </a:extLst>
          </p:cNvPr>
          <p:cNvPicPr>
            <a:picLocks noGrp="1" noChangeAspect="1"/>
          </p:cNvPicPr>
          <p:nvPr>
            <p:ph sz="half" idx="1"/>
          </p:nvPr>
        </p:nvPicPr>
        <p:blipFill>
          <a:blip r:embed="rId3"/>
          <a:stretch>
            <a:fillRect/>
          </a:stretch>
        </p:blipFill>
        <p:spPr>
          <a:xfrm rot="21355097">
            <a:off x="408523" y="3205645"/>
            <a:ext cx="4052266" cy="3098800"/>
          </a:xfrm>
        </p:spPr>
      </p:pic>
      <p:sp>
        <p:nvSpPr>
          <p:cNvPr id="18" name="Content Placeholder 17">
            <a:extLst>
              <a:ext uri="{FF2B5EF4-FFF2-40B4-BE49-F238E27FC236}">
                <a16:creationId xmlns:a16="http://schemas.microsoft.com/office/drawing/2014/main" id="{DC3C11D9-68C6-9890-8C51-438BFC26CB0A}"/>
              </a:ext>
            </a:extLst>
          </p:cNvPr>
          <p:cNvSpPr>
            <a:spLocks noGrp="1"/>
          </p:cNvSpPr>
          <p:nvPr>
            <p:ph sz="half" idx="2"/>
          </p:nvPr>
        </p:nvSpPr>
        <p:spPr>
          <a:xfrm>
            <a:off x="4565935" y="2557849"/>
            <a:ext cx="7322688" cy="4158293"/>
          </a:xfrm>
        </p:spPr>
        <p:txBody>
          <a:bodyPr>
            <a:normAutofit lnSpcReduction="10000"/>
          </a:bodyPr>
          <a:lstStyle/>
          <a:p>
            <a:r>
              <a:rPr lang="en-US" sz="2800" dirty="0"/>
              <a:t>Caesarea: the town where the Roman governor of all of Judea lived</a:t>
            </a:r>
          </a:p>
          <a:p>
            <a:r>
              <a:rPr lang="en-US" sz="2800" dirty="0"/>
              <a:t>Centurion: Captain of 100 men – possibly guarding the Governor – Italian Regiment</a:t>
            </a:r>
          </a:p>
          <a:p>
            <a:r>
              <a:rPr lang="en-US" sz="2800" dirty="0"/>
              <a:t> He and all his family were devout worshippers of God, prayed constantly, and gave to the poor</a:t>
            </a:r>
          </a:p>
          <a:p>
            <a:r>
              <a:rPr lang="en-US" sz="2800" dirty="0"/>
              <a:t>An angel spoke to him…</a:t>
            </a:r>
          </a:p>
        </p:txBody>
      </p:sp>
    </p:spTree>
    <p:extLst>
      <p:ext uri="{BB962C8B-B14F-4D97-AF65-F5344CB8AC3E}">
        <p14:creationId xmlns:p14="http://schemas.microsoft.com/office/powerpoint/2010/main" val="3566847228"/>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B219AE65-9B94-44EA-BEF3-EF4BFA169C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0C81A57-9CD5-461B-8FFE-4A8CB6CFBE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7539" y="467397"/>
            <a:ext cx="695829" cy="5919116"/>
          </a:xfrm>
          <a:prstGeom prst="rect">
            <a:avLst/>
          </a:prstGeom>
          <a:solidFill>
            <a:srgbClr val="0D0D0D"/>
          </a:solidFill>
          <a:ln>
            <a:noFill/>
          </a:ln>
          <a:effectLst/>
        </p:spPr>
        <p:style>
          <a:lnRef idx="1">
            <a:schemeClr val="accent1"/>
          </a:lnRef>
          <a:fillRef idx="3">
            <a:schemeClr val="accent1"/>
          </a:fillRef>
          <a:effectRef idx="2">
            <a:schemeClr val="accent1"/>
          </a:effectRef>
          <a:fontRef idx="minor">
            <a:schemeClr val="lt1"/>
          </a:fontRef>
        </p:style>
      </p:sp>
      <p:grpSp>
        <p:nvGrpSpPr>
          <p:cNvPr id="15" name="Group 14">
            <a:extLst>
              <a:ext uri="{FF2B5EF4-FFF2-40B4-BE49-F238E27FC236}">
                <a16:creationId xmlns:a16="http://schemas.microsoft.com/office/drawing/2014/main" id="{3086C462-37F4-494D-8292-CCB95221CC1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a:solidFill>
            <a:srgbClr val="FFFFFF"/>
          </a:solidFill>
        </p:grpSpPr>
        <p:sp>
          <p:nvSpPr>
            <p:cNvPr id="16" name="Rectangle 15">
              <a:extLst>
                <a:ext uri="{FF2B5EF4-FFF2-40B4-BE49-F238E27FC236}">
                  <a16:creationId xmlns:a16="http://schemas.microsoft.com/office/drawing/2014/main" id="{2C7D2D64-353F-4802-AA48-A70CE6020B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Freeform 5">
              <a:extLst>
                <a:ext uri="{FF2B5EF4-FFF2-40B4-BE49-F238E27FC236}">
                  <a16:creationId xmlns:a16="http://schemas.microsoft.com/office/drawing/2014/main" id="{30A6328F-CAA3-4052-BF4C-14BD47706E6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sp>
      </p:grpSp>
      <p:sp>
        <p:nvSpPr>
          <p:cNvPr id="6" name="Content Placeholder 5">
            <a:extLst>
              <a:ext uri="{FF2B5EF4-FFF2-40B4-BE49-F238E27FC236}">
                <a16:creationId xmlns:a16="http://schemas.microsoft.com/office/drawing/2014/main" id="{80A3DBC4-F8B8-E75D-02C5-C0A968D57A2D}"/>
              </a:ext>
            </a:extLst>
          </p:cNvPr>
          <p:cNvSpPr>
            <a:spLocks noGrp="1"/>
          </p:cNvSpPr>
          <p:nvPr>
            <p:ph idx="1"/>
          </p:nvPr>
        </p:nvSpPr>
        <p:spPr>
          <a:xfrm>
            <a:off x="1154954" y="976185"/>
            <a:ext cx="9383953" cy="4833678"/>
          </a:xfrm>
        </p:spPr>
        <p:txBody>
          <a:bodyPr anchor="t">
            <a:normAutofit/>
          </a:bodyPr>
          <a:lstStyle/>
          <a:p>
            <a:pPr marL="0" indent="0">
              <a:buNone/>
            </a:pPr>
            <a:r>
              <a:rPr lang="en-US" sz="2800" dirty="0">
                <a:solidFill>
                  <a:schemeClr val="tx1"/>
                </a:solidFill>
              </a:rPr>
              <a:t>V4 “Your prayers and gifts to the poor have come up as a memorial offering to God”…</a:t>
            </a:r>
          </a:p>
          <a:p>
            <a:pPr marL="0" indent="0">
              <a:buNone/>
            </a:pPr>
            <a:endParaRPr lang="en-US" sz="2800" dirty="0">
              <a:solidFill>
                <a:schemeClr val="tx1"/>
              </a:solidFill>
            </a:endParaRPr>
          </a:p>
          <a:p>
            <a:pPr marL="0" indent="0">
              <a:buNone/>
            </a:pPr>
            <a:r>
              <a:rPr lang="en-US" sz="2800" b="1" dirty="0">
                <a:solidFill>
                  <a:schemeClr val="tx1"/>
                </a:solidFill>
              </a:rPr>
              <a:t>Memorial Offering</a:t>
            </a:r>
            <a:r>
              <a:rPr lang="en-US" sz="2800" dirty="0">
                <a:solidFill>
                  <a:schemeClr val="tx1"/>
                </a:solidFill>
              </a:rPr>
              <a:t>: Leviticus 2:2, “The priest would take a handful of the flour and oil, together with all the frankincense, and burn this as a memorial portion on the altar, an offering made by fire, a pleasing aroma to the Lord.”</a:t>
            </a:r>
          </a:p>
          <a:p>
            <a:pPr marL="0" indent="0">
              <a:buNone/>
            </a:pPr>
            <a:r>
              <a:rPr lang="en-US" sz="2800" dirty="0">
                <a:solidFill>
                  <a:schemeClr val="tx1"/>
                </a:solidFill>
              </a:rPr>
              <a:t>“a pleasing sweet and soothing offering…”</a:t>
            </a:r>
          </a:p>
        </p:txBody>
      </p:sp>
    </p:spTree>
    <p:extLst>
      <p:ext uri="{BB962C8B-B14F-4D97-AF65-F5344CB8AC3E}">
        <p14:creationId xmlns:p14="http://schemas.microsoft.com/office/powerpoint/2010/main" val="2594115557"/>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FAEF28A3-012D-4640-B8B8-1EF6EAF7233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14" name="Rectangle 13">
              <a:extLst>
                <a:ext uri="{FF2B5EF4-FFF2-40B4-BE49-F238E27FC236}">
                  <a16:creationId xmlns:a16="http://schemas.microsoft.com/office/drawing/2014/main" id="{F3B2F1C2-14D3-4A53-B329-323795BCFD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a:extLst>
                <a:ext uri="{FF2B5EF4-FFF2-40B4-BE49-F238E27FC236}">
                  <a16:creationId xmlns:a16="http://schemas.microsoft.com/office/drawing/2014/main" id="{194E879E-1515-4211-8F1B-B68A92B2C2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a:extLst>
                <a:ext uri="{FF2B5EF4-FFF2-40B4-BE49-F238E27FC236}">
                  <a16:creationId xmlns:a16="http://schemas.microsoft.com/office/drawing/2014/main" id="{F7137E7D-1F4E-498A-97D1-0E1FE6FC6F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a:extLst>
                <a:ext uri="{FF2B5EF4-FFF2-40B4-BE49-F238E27FC236}">
                  <a16:creationId xmlns:a16="http://schemas.microsoft.com/office/drawing/2014/main" id="{91375183-B6E5-43E0-B28F-39EC908385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a:extLst>
                <a:ext uri="{FF2B5EF4-FFF2-40B4-BE49-F238E27FC236}">
                  <a16:creationId xmlns:a16="http://schemas.microsoft.com/office/drawing/2014/main" id="{267F36BD-A8AF-4304-A662-1007CC1748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a:extLst>
                <a:ext uri="{FF2B5EF4-FFF2-40B4-BE49-F238E27FC236}">
                  <a16:creationId xmlns:a16="http://schemas.microsoft.com/office/drawing/2014/main" id="{15D9095F-2809-4A90-A032-250AC21C3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a:extLst>
                <a:ext uri="{FF2B5EF4-FFF2-40B4-BE49-F238E27FC236}">
                  <a16:creationId xmlns:a16="http://schemas.microsoft.com/office/drawing/2014/main" id="{9027D7BF-C282-4477-A406-245C3F2652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1" name="Freeform 5">
              <a:extLst>
                <a:ext uri="{FF2B5EF4-FFF2-40B4-BE49-F238E27FC236}">
                  <a16:creationId xmlns:a16="http://schemas.microsoft.com/office/drawing/2014/main" id="{AC3C43D8-426E-472E-A8E8-C41BF7A876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2" name="Freeform 5">
              <a:extLst>
                <a:ext uri="{FF2B5EF4-FFF2-40B4-BE49-F238E27FC236}">
                  <a16:creationId xmlns:a16="http://schemas.microsoft.com/office/drawing/2014/main" id="{52DCAE0E-B8DE-4C42-A48F-FA0C8345AC9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4" name="Rectangle 23">
            <a:extLst>
              <a:ext uri="{FF2B5EF4-FFF2-40B4-BE49-F238E27FC236}">
                <a16:creationId xmlns:a16="http://schemas.microsoft.com/office/drawing/2014/main" id="{59647F54-801D-44AB-8284-EDDFF77631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6" name="Rectangle 25">
            <a:extLst>
              <a:ext uri="{FF2B5EF4-FFF2-40B4-BE49-F238E27FC236}">
                <a16:creationId xmlns:a16="http://schemas.microsoft.com/office/drawing/2014/main" id="{89EA2611-DCBA-4E97-A2B2-9A466E76B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dk2"/>
          </a:fillRef>
          <a:effectRef idx="0">
            <a:schemeClr val="accent1"/>
          </a:effectRef>
          <a:fontRef idx="minor">
            <a:schemeClr val="lt1"/>
          </a:fontRef>
        </p:style>
      </p:sp>
      <p:sp>
        <p:nvSpPr>
          <p:cNvPr id="28" name="Freeform 5">
            <a:extLst>
              <a:ext uri="{FF2B5EF4-FFF2-40B4-BE49-F238E27FC236}">
                <a16:creationId xmlns:a16="http://schemas.microsoft.com/office/drawing/2014/main" id="{BBC615D1-6E12-40EF-915B-316CFDB55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794"/>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30" name="Freeform 5">
            <a:extLst>
              <a:ext uri="{FF2B5EF4-FFF2-40B4-BE49-F238E27FC236}">
                <a16:creationId xmlns:a16="http://schemas.microsoft.com/office/drawing/2014/main" id="{B9797D36-DE1E-47CD-881A-6C1F582826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537676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p:spPr>
      </p:sp>
      <p:pic>
        <p:nvPicPr>
          <p:cNvPr id="8" name="Content Placeholder 7" descr="A person in a garment holding a helmet&#10;&#10;Description automatically generated">
            <a:extLst>
              <a:ext uri="{FF2B5EF4-FFF2-40B4-BE49-F238E27FC236}">
                <a16:creationId xmlns:a16="http://schemas.microsoft.com/office/drawing/2014/main" id="{88430B88-C696-5124-5E00-A7288E61AAE8}"/>
              </a:ext>
            </a:extLst>
          </p:cNvPr>
          <p:cNvPicPr>
            <a:picLocks noGrp="1" noChangeAspect="1"/>
          </p:cNvPicPr>
          <p:nvPr>
            <p:ph sz="half" idx="1"/>
          </p:nvPr>
        </p:nvPicPr>
        <p:blipFill rotWithShape="1">
          <a:blip r:embed="rId3"/>
          <a:srcRect t="6099" r="1" b="9215"/>
          <a:stretch/>
        </p:blipFill>
        <p:spPr>
          <a:xfrm>
            <a:off x="6774511" y="480060"/>
            <a:ext cx="4929808" cy="5897880"/>
          </a:xfrm>
          <a:custGeom>
            <a:avLst/>
            <a:gdLst/>
            <a:ahLst/>
            <a:cxnLst/>
            <a:rect l="l" t="t" r="r" b="b"/>
            <a:pathLst>
              <a:path w="4929808" h="5897880">
                <a:moveTo>
                  <a:pt x="104535" y="0"/>
                </a:moveTo>
                <a:lnTo>
                  <a:pt x="2751151" y="0"/>
                </a:lnTo>
                <a:lnTo>
                  <a:pt x="4769032" y="0"/>
                </a:lnTo>
                <a:lnTo>
                  <a:pt x="4929808" y="0"/>
                </a:lnTo>
                <a:lnTo>
                  <a:pt x="4929808" y="5897880"/>
                </a:lnTo>
                <a:lnTo>
                  <a:pt x="4769032" y="5897880"/>
                </a:lnTo>
                <a:lnTo>
                  <a:pt x="2751151" y="5897880"/>
                </a:lnTo>
                <a:lnTo>
                  <a:pt x="0" y="5897880"/>
                </a:lnTo>
                <a:lnTo>
                  <a:pt x="0" y="5896985"/>
                </a:lnTo>
                <a:lnTo>
                  <a:pt x="103291" y="5896985"/>
                </a:lnTo>
                <a:lnTo>
                  <a:pt x="112340" y="5838313"/>
                </a:lnTo>
                <a:lnTo>
                  <a:pt x="123631" y="5762037"/>
                </a:lnTo>
                <a:lnTo>
                  <a:pt x="135550" y="5671232"/>
                </a:lnTo>
                <a:lnTo>
                  <a:pt x="149820" y="5563476"/>
                </a:lnTo>
                <a:lnTo>
                  <a:pt x="164875" y="5444219"/>
                </a:lnTo>
                <a:lnTo>
                  <a:pt x="180714" y="5309828"/>
                </a:lnTo>
                <a:lnTo>
                  <a:pt x="197494" y="5163329"/>
                </a:lnTo>
                <a:lnTo>
                  <a:pt x="214273" y="5004117"/>
                </a:lnTo>
                <a:lnTo>
                  <a:pt x="231367" y="4834615"/>
                </a:lnTo>
                <a:lnTo>
                  <a:pt x="247205" y="4651794"/>
                </a:lnTo>
                <a:lnTo>
                  <a:pt x="262417" y="4460498"/>
                </a:lnTo>
                <a:lnTo>
                  <a:pt x="276217" y="4258305"/>
                </a:lnTo>
                <a:lnTo>
                  <a:pt x="289390" y="4047637"/>
                </a:lnTo>
                <a:lnTo>
                  <a:pt x="301779" y="3827889"/>
                </a:lnTo>
                <a:lnTo>
                  <a:pt x="306170" y="3715291"/>
                </a:lnTo>
                <a:lnTo>
                  <a:pt x="311031" y="3600271"/>
                </a:lnTo>
                <a:lnTo>
                  <a:pt x="315579" y="3483435"/>
                </a:lnTo>
                <a:lnTo>
                  <a:pt x="318558" y="3365994"/>
                </a:lnTo>
                <a:lnTo>
                  <a:pt x="321224" y="3246131"/>
                </a:lnTo>
                <a:lnTo>
                  <a:pt x="324047" y="3125058"/>
                </a:lnTo>
                <a:lnTo>
                  <a:pt x="325929" y="3001563"/>
                </a:lnTo>
                <a:lnTo>
                  <a:pt x="325929" y="2876858"/>
                </a:lnTo>
                <a:lnTo>
                  <a:pt x="326870" y="2750941"/>
                </a:lnTo>
                <a:lnTo>
                  <a:pt x="325929" y="2623814"/>
                </a:lnTo>
                <a:lnTo>
                  <a:pt x="324047" y="2494871"/>
                </a:lnTo>
                <a:lnTo>
                  <a:pt x="322322" y="2365928"/>
                </a:lnTo>
                <a:lnTo>
                  <a:pt x="318558" y="2235169"/>
                </a:lnTo>
                <a:lnTo>
                  <a:pt x="314638" y="2103199"/>
                </a:lnTo>
                <a:lnTo>
                  <a:pt x="310090" y="1971229"/>
                </a:lnTo>
                <a:lnTo>
                  <a:pt x="303660" y="1838048"/>
                </a:lnTo>
                <a:lnTo>
                  <a:pt x="295976" y="1703656"/>
                </a:lnTo>
                <a:lnTo>
                  <a:pt x="288606" y="1568660"/>
                </a:lnTo>
                <a:lnTo>
                  <a:pt x="279197" y="1433663"/>
                </a:lnTo>
                <a:lnTo>
                  <a:pt x="267906" y="1296850"/>
                </a:lnTo>
                <a:lnTo>
                  <a:pt x="256615" y="1161853"/>
                </a:lnTo>
                <a:lnTo>
                  <a:pt x="243598" y="1024435"/>
                </a:lnTo>
                <a:lnTo>
                  <a:pt x="229328" y="886411"/>
                </a:lnTo>
                <a:lnTo>
                  <a:pt x="214273" y="750203"/>
                </a:lnTo>
                <a:lnTo>
                  <a:pt x="196709" y="612180"/>
                </a:lnTo>
                <a:lnTo>
                  <a:pt x="177891" y="474761"/>
                </a:lnTo>
                <a:lnTo>
                  <a:pt x="159229" y="336738"/>
                </a:lnTo>
                <a:lnTo>
                  <a:pt x="137432" y="199320"/>
                </a:lnTo>
                <a:lnTo>
                  <a:pt x="115163" y="62507"/>
                </a:lnTo>
                <a:close/>
              </a:path>
            </a:pathLst>
          </a:custGeom>
        </p:spPr>
      </p:pic>
      <p:sp>
        <p:nvSpPr>
          <p:cNvPr id="32" name="Rectangle 31">
            <a:extLst>
              <a:ext uri="{FF2B5EF4-FFF2-40B4-BE49-F238E27FC236}">
                <a16:creationId xmlns:a16="http://schemas.microsoft.com/office/drawing/2014/main" id="{4A2FAF1F-F462-46AF-A9E6-CC93C4E2C3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4" name="Oval 33">
            <a:extLst>
              <a:ext uri="{FF2B5EF4-FFF2-40B4-BE49-F238E27FC236}">
                <a16:creationId xmlns:a16="http://schemas.microsoft.com/office/drawing/2014/main" id="{7146BED8-BAE9-42C5-A3DD-7B946445DB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6" name="Oval 35">
            <a:extLst>
              <a:ext uri="{FF2B5EF4-FFF2-40B4-BE49-F238E27FC236}">
                <a16:creationId xmlns:a16="http://schemas.microsoft.com/office/drawing/2014/main" id="{15765FE8-B62F-41E4-A73C-74C91A8FD9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6" name="Content Placeholder 5">
            <a:extLst>
              <a:ext uri="{FF2B5EF4-FFF2-40B4-BE49-F238E27FC236}">
                <a16:creationId xmlns:a16="http://schemas.microsoft.com/office/drawing/2014/main" id="{2F1A85BE-9476-EC2C-F4E4-695CE909F360}"/>
              </a:ext>
            </a:extLst>
          </p:cNvPr>
          <p:cNvSpPr>
            <a:spLocks noGrp="1"/>
          </p:cNvSpPr>
          <p:nvPr>
            <p:ph sz="half" idx="2"/>
          </p:nvPr>
        </p:nvSpPr>
        <p:spPr>
          <a:xfrm>
            <a:off x="639098" y="605481"/>
            <a:ext cx="6072776" cy="5624994"/>
          </a:xfrm>
        </p:spPr>
        <p:txBody>
          <a:bodyPr vert="horz" lIns="91440" tIns="45720" rIns="91440" bIns="45720" rtlCol="0" anchor="t">
            <a:normAutofit lnSpcReduction="10000"/>
          </a:bodyPr>
          <a:lstStyle/>
          <a:p>
            <a:pPr marL="0" indent="0">
              <a:buNone/>
            </a:pPr>
            <a:r>
              <a:rPr lang="en-US" sz="2800" dirty="0">
                <a:solidFill>
                  <a:srgbClr val="FFFFFF"/>
                </a:solidFill>
              </a:rPr>
              <a:t>Vv 5 &amp; 6 The angel told Cornelius to send for Peter – Peter was still in Joppa (Isaiah 66, “I will bless the humble and contrite heart…”)</a:t>
            </a:r>
          </a:p>
          <a:p>
            <a:pPr marL="0" indent="0">
              <a:buNone/>
            </a:pPr>
            <a:endParaRPr lang="en-US" sz="2800" dirty="0">
              <a:solidFill>
                <a:srgbClr val="FFFFFF"/>
              </a:solidFill>
            </a:endParaRPr>
          </a:p>
          <a:p>
            <a:pPr marL="0" indent="0">
              <a:buNone/>
            </a:pPr>
            <a:r>
              <a:rPr lang="en-US" sz="2800" dirty="0">
                <a:solidFill>
                  <a:srgbClr val="FFFFFF"/>
                </a:solidFill>
              </a:rPr>
              <a:t>Immediately after the angel left, Cornelius sent 2 of his attendants who were also devout soldiers</a:t>
            </a:r>
          </a:p>
          <a:p>
            <a:pPr marL="0" indent="0">
              <a:buNone/>
            </a:pPr>
            <a:endParaRPr lang="en-US" sz="2800" dirty="0">
              <a:solidFill>
                <a:srgbClr val="FFFFFF"/>
              </a:solidFill>
            </a:endParaRPr>
          </a:p>
          <a:p>
            <a:pPr marL="0" indent="0">
              <a:buNone/>
            </a:pPr>
            <a:r>
              <a:rPr lang="en-US" sz="2800" dirty="0">
                <a:solidFill>
                  <a:srgbClr val="FFFFFF"/>
                </a:solidFill>
              </a:rPr>
              <a:t>Cornelius told them everything that happened and sent them to Joppa to bring Peter to Caesarea</a:t>
            </a:r>
          </a:p>
        </p:txBody>
      </p:sp>
    </p:spTree>
    <p:extLst>
      <p:ext uri="{BB962C8B-B14F-4D97-AF65-F5344CB8AC3E}">
        <p14:creationId xmlns:p14="http://schemas.microsoft.com/office/powerpoint/2010/main" val="2199546607"/>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FAEF28A3-012D-4640-B8B8-1EF6EAF7233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16" name="Rectangle 15">
              <a:extLst>
                <a:ext uri="{FF2B5EF4-FFF2-40B4-BE49-F238E27FC236}">
                  <a16:creationId xmlns:a16="http://schemas.microsoft.com/office/drawing/2014/main" id="{F3B2F1C2-14D3-4A53-B329-323795BCFD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a:extLst>
                <a:ext uri="{FF2B5EF4-FFF2-40B4-BE49-F238E27FC236}">
                  <a16:creationId xmlns:a16="http://schemas.microsoft.com/office/drawing/2014/main" id="{194E879E-1515-4211-8F1B-B68A92B2C2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a:extLst>
                <a:ext uri="{FF2B5EF4-FFF2-40B4-BE49-F238E27FC236}">
                  <a16:creationId xmlns:a16="http://schemas.microsoft.com/office/drawing/2014/main" id="{F7137E7D-1F4E-498A-97D1-0E1FE6FC6F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a:extLst>
                <a:ext uri="{FF2B5EF4-FFF2-40B4-BE49-F238E27FC236}">
                  <a16:creationId xmlns:a16="http://schemas.microsoft.com/office/drawing/2014/main" id="{91375183-B6E5-43E0-B28F-39EC908385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a:extLst>
                <a:ext uri="{FF2B5EF4-FFF2-40B4-BE49-F238E27FC236}">
                  <a16:creationId xmlns:a16="http://schemas.microsoft.com/office/drawing/2014/main" id="{267F36BD-A8AF-4304-A662-1007CC1748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a:extLst>
                <a:ext uri="{FF2B5EF4-FFF2-40B4-BE49-F238E27FC236}">
                  <a16:creationId xmlns:a16="http://schemas.microsoft.com/office/drawing/2014/main" id="{15D9095F-2809-4A90-A032-250AC21C3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a:extLst>
                <a:ext uri="{FF2B5EF4-FFF2-40B4-BE49-F238E27FC236}">
                  <a16:creationId xmlns:a16="http://schemas.microsoft.com/office/drawing/2014/main" id="{9027D7BF-C282-4477-A406-245C3F2652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3" name="Freeform 5">
              <a:extLst>
                <a:ext uri="{FF2B5EF4-FFF2-40B4-BE49-F238E27FC236}">
                  <a16:creationId xmlns:a16="http://schemas.microsoft.com/office/drawing/2014/main" id="{AC3C43D8-426E-472E-A8E8-C41BF7A876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4" name="Freeform 5">
              <a:extLst>
                <a:ext uri="{FF2B5EF4-FFF2-40B4-BE49-F238E27FC236}">
                  <a16:creationId xmlns:a16="http://schemas.microsoft.com/office/drawing/2014/main" id="{52DCAE0E-B8DE-4C42-A48F-FA0C8345AC9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6" name="Rectangle 25">
            <a:extLst>
              <a:ext uri="{FF2B5EF4-FFF2-40B4-BE49-F238E27FC236}">
                <a16:creationId xmlns:a16="http://schemas.microsoft.com/office/drawing/2014/main" id="{59647F54-801D-44AB-8284-EDDFF77631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8" name="Rectangle 27">
            <a:extLst>
              <a:ext uri="{FF2B5EF4-FFF2-40B4-BE49-F238E27FC236}">
                <a16:creationId xmlns:a16="http://schemas.microsoft.com/office/drawing/2014/main" id="{89EA2611-DCBA-4E97-A2B2-9A466E76B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dk2"/>
          </a:fillRef>
          <a:effectRef idx="0">
            <a:schemeClr val="accent1"/>
          </a:effectRef>
          <a:fontRef idx="minor">
            <a:schemeClr val="lt1"/>
          </a:fontRef>
        </p:style>
      </p:sp>
      <p:sp>
        <p:nvSpPr>
          <p:cNvPr id="30" name="Freeform 5">
            <a:extLst>
              <a:ext uri="{FF2B5EF4-FFF2-40B4-BE49-F238E27FC236}">
                <a16:creationId xmlns:a16="http://schemas.microsoft.com/office/drawing/2014/main" id="{BBC615D1-6E12-40EF-915B-316CFDB55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794"/>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32" name="Freeform 5">
            <a:extLst>
              <a:ext uri="{FF2B5EF4-FFF2-40B4-BE49-F238E27FC236}">
                <a16:creationId xmlns:a16="http://schemas.microsoft.com/office/drawing/2014/main" id="{B9797D36-DE1E-47CD-881A-6C1F582826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537676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p:spPr>
      </p:sp>
      <p:sp>
        <p:nvSpPr>
          <p:cNvPr id="2" name="Title 1">
            <a:extLst>
              <a:ext uri="{FF2B5EF4-FFF2-40B4-BE49-F238E27FC236}">
                <a16:creationId xmlns:a16="http://schemas.microsoft.com/office/drawing/2014/main" id="{C0B3A7E1-FAB9-9133-F862-5DFC8F607A2B}"/>
              </a:ext>
            </a:extLst>
          </p:cNvPr>
          <p:cNvSpPr>
            <a:spLocks noGrp="1"/>
          </p:cNvSpPr>
          <p:nvPr>
            <p:ph type="title"/>
          </p:nvPr>
        </p:nvSpPr>
        <p:spPr>
          <a:xfrm>
            <a:off x="639098" y="629265"/>
            <a:ext cx="6072776" cy="780238"/>
          </a:xfrm>
        </p:spPr>
        <p:txBody>
          <a:bodyPr vert="horz" lIns="91440" tIns="45720" rIns="91440" bIns="45720" rtlCol="0" anchor="ctr">
            <a:normAutofit/>
          </a:bodyPr>
          <a:lstStyle/>
          <a:p>
            <a:pPr algn="ctr"/>
            <a:r>
              <a:rPr lang="en-US" sz="2800" dirty="0">
                <a:solidFill>
                  <a:srgbClr val="FFFFFF"/>
                </a:solidFill>
              </a:rPr>
              <a:t>God prepares Peter – vv9 - 23</a:t>
            </a:r>
          </a:p>
        </p:txBody>
      </p:sp>
      <p:pic>
        <p:nvPicPr>
          <p:cNvPr id="6" name="Content Placeholder 5" descr="A person looking at a boat full of animals&#10;&#10;Description automatically generated">
            <a:extLst>
              <a:ext uri="{FF2B5EF4-FFF2-40B4-BE49-F238E27FC236}">
                <a16:creationId xmlns:a16="http://schemas.microsoft.com/office/drawing/2014/main" id="{7B1C4C24-5EB6-83BF-F302-B3D93D39823C}"/>
              </a:ext>
            </a:extLst>
          </p:cNvPr>
          <p:cNvPicPr>
            <a:picLocks noGrp="1" noChangeAspect="1"/>
          </p:cNvPicPr>
          <p:nvPr>
            <p:ph sz="half" idx="1"/>
          </p:nvPr>
        </p:nvPicPr>
        <p:blipFill rotWithShape="1">
          <a:blip r:embed="rId3"/>
          <a:srcRect l="12405" r="25787"/>
          <a:stretch/>
        </p:blipFill>
        <p:spPr>
          <a:xfrm>
            <a:off x="6774511" y="480060"/>
            <a:ext cx="4929808" cy="5897880"/>
          </a:xfrm>
          <a:custGeom>
            <a:avLst/>
            <a:gdLst/>
            <a:ahLst/>
            <a:cxnLst/>
            <a:rect l="l" t="t" r="r" b="b"/>
            <a:pathLst>
              <a:path w="4929808" h="5897880">
                <a:moveTo>
                  <a:pt x="104535" y="0"/>
                </a:moveTo>
                <a:lnTo>
                  <a:pt x="2751151" y="0"/>
                </a:lnTo>
                <a:lnTo>
                  <a:pt x="4769032" y="0"/>
                </a:lnTo>
                <a:lnTo>
                  <a:pt x="4929808" y="0"/>
                </a:lnTo>
                <a:lnTo>
                  <a:pt x="4929808" y="5897880"/>
                </a:lnTo>
                <a:lnTo>
                  <a:pt x="4769032" y="5897880"/>
                </a:lnTo>
                <a:lnTo>
                  <a:pt x="2751151" y="5897880"/>
                </a:lnTo>
                <a:lnTo>
                  <a:pt x="0" y="5897880"/>
                </a:lnTo>
                <a:lnTo>
                  <a:pt x="0" y="5896985"/>
                </a:lnTo>
                <a:lnTo>
                  <a:pt x="103291" y="5896985"/>
                </a:lnTo>
                <a:lnTo>
                  <a:pt x="112340" y="5838313"/>
                </a:lnTo>
                <a:lnTo>
                  <a:pt x="123631" y="5762037"/>
                </a:lnTo>
                <a:lnTo>
                  <a:pt x="135550" y="5671232"/>
                </a:lnTo>
                <a:lnTo>
                  <a:pt x="149820" y="5563476"/>
                </a:lnTo>
                <a:lnTo>
                  <a:pt x="164875" y="5444219"/>
                </a:lnTo>
                <a:lnTo>
                  <a:pt x="180714" y="5309828"/>
                </a:lnTo>
                <a:lnTo>
                  <a:pt x="197494" y="5163329"/>
                </a:lnTo>
                <a:lnTo>
                  <a:pt x="214273" y="5004117"/>
                </a:lnTo>
                <a:lnTo>
                  <a:pt x="231367" y="4834615"/>
                </a:lnTo>
                <a:lnTo>
                  <a:pt x="247205" y="4651794"/>
                </a:lnTo>
                <a:lnTo>
                  <a:pt x="262417" y="4460498"/>
                </a:lnTo>
                <a:lnTo>
                  <a:pt x="276217" y="4258305"/>
                </a:lnTo>
                <a:lnTo>
                  <a:pt x="289390" y="4047637"/>
                </a:lnTo>
                <a:lnTo>
                  <a:pt x="301779" y="3827889"/>
                </a:lnTo>
                <a:lnTo>
                  <a:pt x="306170" y="3715291"/>
                </a:lnTo>
                <a:lnTo>
                  <a:pt x="311031" y="3600271"/>
                </a:lnTo>
                <a:lnTo>
                  <a:pt x="315579" y="3483435"/>
                </a:lnTo>
                <a:lnTo>
                  <a:pt x="318558" y="3365994"/>
                </a:lnTo>
                <a:lnTo>
                  <a:pt x="321224" y="3246131"/>
                </a:lnTo>
                <a:lnTo>
                  <a:pt x="324047" y="3125058"/>
                </a:lnTo>
                <a:lnTo>
                  <a:pt x="325929" y="3001563"/>
                </a:lnTo>
                <a:lnTo>
                  <a:pt x="325929" y="2876858"/>
                </a:lnTo>
                <a:lnTo>
                  <a:pt x="326870" y="2750941"/>
                </a:lnTo>
                <a:lnTo>
                  <a:pt x="325929" y="2623814"/>
                </a:lnTo>
                <a:lnTo>
                  <a:pt x="324047" y="2494871"/>
                </a:lnTo>
                <a:lnTo>
                  <a:pt x="322322" y="2365928"/>
                </a:lnTo>
                <a:lnTo>
                  <a:pt x="318558" y="2235169"/>
                </a:lnTo>
                <a:lnTo>
                  <a:pt x="314638" y="2103199"/>
                </a:lnTo>
                <a:lnTo>
                  <a:pt x="310090" y="1971229"/>
                </a:lnTo>
                <a:lnTo>
                  <a:pt x="303660" y="1838048"/>
                </a:lnTo>
                <a:lnTo>
                  <a:pt x="295976" y="1703656"/>
                </a:lnTo>
                <a:lnTo>
                  <a:pt x="288606" y="1568660"/>
                </a:lnTo>
                <a:lnTo>
                  <a:pt x="279197" y="1433663"/>
                </a:lnTo>
                <a:lnTo>
                  <a:pt x="267906" y="1296850"/>
                </a:lnTo>
                <a:lnTo>
                  <a:pt x="256615" y="1161853"/>
                </a:lnTo>
                <a:lnTo>
                  <a:pt x="243598" y="1024435"/>
                </a:lnTo>
                <a:lnTo>
                  <a:pt x="229328" y="886411"/>
                </a:lnTo>
                <a:lnTo>
                  <a:pt x="214273" y="750203"/>
                </a:lnTo>
                <a:lnTo>
                  <a:pt x="196709" y="612180"/>
                </a:lnTo>
                <a:lnTo>
                  <a:pt x="177891" y="474761"/>
                </a:lnTo>
                <a:lnTo>
                  <a:pt x="159229" y="336738"/>
                </a:lnTo>
                <a:lnTo>
                  <a:pt x="137432" y="199320"/>
                </a:lnTo>
                <a:lnTo>
                  <a:pt x="115163" y="62507"/>
                </a:lnTo>
                <a:close/>
              </a:path>
            </a:pathLst>
          </a:custGeom>
        </p:spPr>
      </p:pic>
      <p:sp>
        <p:nvSpPr>
          <p:cNvPr id="34" name="Rectangle 33">
            <a:extLst>
              <a:ext uri="{FF2B5EF4-FFF2-40B4-BE49-F238E27FC236}">
                <a16:creationId xmlns:a16="http://schemas.microsoft.com/office/drawing/2014/main" id="{4A2FAF1F-F462-46AF-A9E6-CC93C4E2C3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6" name="Oval 35">
            <a:extLst>
              <a:ext uri="{FF2B5EF4-FFF2-40B4-BE49-F238E27FC236}">
                <a16:creationId xmlns:a16="http://schemas.microsoft.com/office/drawing/2014/main" id="{7146BED8-BAE9-42C5-A3DD-7B946445DB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8" name="Oval 37">
            <a:extLst>
              <a:ext uri="{FF2B5EF4-FFF2-40B4-BE49-F238E27FC236}">
                <a16:creationId xmlns:a16="http://schemas.microsoft.com/office/drawing/2014/main" id="{15765FE8-B62F-41E4-A73C-74C91A8FD9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Content Placeholder 9">
            <a:extLst>
              <a:ext uri="{FF2B5EF4-FFF2-40B4-BE49-F238E27FC236}">
                <a16:creationId xmlns:a16="http://schemas.microsoft.com/office/drawing/2014/main" id="{6CAE35ED-3B9C-348F-B6CE-14ACB853CC87}"/>
              </a:ext>
            </a:extLst>
          </p:cNvPr>
          <p:cNvSpPr>
            <a:spLocks noGrp="1"/>
          </p:cNvSpPr>
          <p:nvPr>
            <p:ph sz="half" idx="2"/>
          </p:nvPr>
        </p:nvSpPr>
        <p:spPr>
          <a:xfrm>
            <a:off x="639097" y="1409503"/>
            <a:ext cx="6428967" cy="4820972"/>
          </a:xfrm>
        </p:spPr>
        <p:txBody>
          <a:bodyPr vert="horz" lIns="91440" tIns="45720" rIns="91440" bIns="45720" rtlCol="0" anchor="t">
            <a:normAutofit fontScale="92500"/>
          </a:bodyPr>
          <a:lstStyle/>
          <a:p>
            <a:pPr marL="0" indent="0">
              <a:buNone/>
            </a:pPr>
            <a:r>
              <a:rPr lang="en-US" sz="2800" dirty="0">
                <a:solidFill>
                  <a:srgbClr val="FFFFFF"/>
                </a:solidFill>
              </a:rPr>
              <a:t>In Joppa, noon time, Peter was praying on the roof – hungry – a vision of a sheet coming down from heaven and the Lord said, “Get up, Peter. Kill and eat.”</a:t>
            </a:r>
          </a:p>
          <a:p>
            <a:pPr marL="0" indent="0">
              <a:buNone/>
            </a:pPr>
            <a:r>
              <a:rPr lang="en-US" sz="2800" dirty="0">
                <a:solidFill>
                  <a:srgbClr val="FFFFFF"/>
                </a:solidFill>
              </a:rPr>
              <a:t>Peter responds, “I have never eaten unclean things like these…”</a:t>
            </a:r>
          </a:p>
          <a:p>
            <a:pPr marL="0" indent="0">
              <a:buNone/>
            </a:pPr>
            <a:r>
              <a:rPr lang="en-US" sz="2800" dirty="0">
                <a:solidFill>
                  <a:srgbClr val="FFFFFF"/>
                </a:solidFill>
              </a:rPr>
              <a:t>God responded, “Do not call anything impure that I have made clean”… happened 3X, then the sheet was taken away…Peter wondered, ‘???’</a:t>
            </a:r>
          </a:p>
        </p:txBody>
      </p:sp>
    </p:spTree>
    <p:extLst>
      <p:ext uri="{BB962C8B-B14F-4D97-AF65-F5344CB8AC3E}">
        <p14:creationId xmlns:p14="http://schemas.microsoft.com/office/powerpoint/2010/main" val="498025328"/>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91000"/>
                <a:satMod val="164000"/>
                <a:lumMod val="74000"/>
              </a:schemeClr>
              <a:schemeClr val="bg2">
                <a:hueMod val="124000"/>
                <a:satMod val="140000"/>
                <a:lumMod val="142000"/>
              </a:schemeClr>
            </a:duotone>
          </a:blip>
          <a:stretch/>
        </a:blipFill>
        <a:effectLst/>
      </p:bgPr>
    </p:bg>
    <p:spTree>
      <p:nvGrpSpPr>
        <p:cNvPr id="1" name=""/>
        <p:cNvGrpSpPr/>
        <p:nvPr/>
      </p:nvGrpSpPr>
      <p:grpSpPr>
        <a:xfrm>
          <a:off x="0" y="0"/>
          <a:ext cx="0" cy="0"/>
          <a:chOff x="0" y="0"/>
          <a:chExt cx="0" cy="0"/>
        </a:xfrm>
      </p:grpSpPr>
      <p:grpSp>
        <p:nvGrpSpPr>
          <p:cNvPr id="27" name="Group 26">
            <a:extLst>
              <a:ext uri="{FF2B5EF4-FFF2-40B4-BE49-F238E27FC236}">
                <a16:creationId xmlns:a16="http://schemas.microsoft.com/office/drawing/2014/main" id="{FAEF28A3-012D-4640-B8B8-1EF6EAF7233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28" name="Rectangle 27">
              <a:extLst>
                <a:ext uri="{FF2B5EF4-FFF2-40B4-BE49-F238E27FC236}">
                  <a16:creationId xmlns:a16="http://schemas.microsoft.com/office/drawing/2014/main" id="{F3B2F1C2-14D3-4A53-B329-323795BCFD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Oval 28">
              <a:extLst>
                <a:ext uri="{FF2B5EF4-FFF2-40B4-BE49-F238E27FC236}">
                  <a16:creationId xmlns:a16="http://schemas.microsoft.com/office/drawing/2014/main" id="{194E879E-1515-4211-8F1B-B68A92B2C2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0" name="Oval 29">
              <a:extLst>
                <a:ext uri="{FF2B5EF4-FFF2-40B4-BE49-F238E27FC236}">
                  <a16:creationId xmlns:a16="http://schemas.microsoft.com/office/drawing/2014/main" id="{F7137E7D-1F4E-498A-97D1-0E1FE6FC6F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1" name="Oval 30">
              <a:extLst>
                <a:ext uri="{FF2B5EF4-FFF2-40B4-BE49-F238E27FC236}">
                  <a16:creationId xmlns:a16="http://schemas.microsoft.com/office/drawing/2014/main" id="{91375183-B6E5-43E0-B28F-39EC908385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2" name="Oval 31">
              <a:extLst>
                <a:ext uri="{FF2B5EF4-FFF2-40B4-BE49-F238E27FC236}">
                  <a16:creationId xmlns:a16="http://schemas.microsoft.com/office/drawing/2014/main" id="{267F36BD-A8AF-4304-A662-1007CC1748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3" name="Oval 32">
              <a:extLst>
                <a:ext uri="{FF2B5EF4-FFF2-40B4-BE49-F238E27FC236}">
                  <a16:creationId xmlns:a16="http://schemas.microsoft.com/office/drawing/2014/main" id="{15D9095F-2809-4A90-A032-250AC21C3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4" name="Freeform 5">
              <a:extLst>
                <a:ext uri="{FF2B5EF4-FFF2-40B4-BE49-F238E27FC236}">
                  <a16:creationId xmlns:a16="http://schemas.microsoft.com/office/drawing/2014/main" id="{9027D7BF-C282-4477-A406-245C3F2652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35" name="Freeform 5">
              <a:extLst>
                <a:ext uri="{FF2B5EF4-FFF2-40B4-BE49-F238E27FC236}">
                  <a16:creationId xmlns:a16="http://schemas.microsoft.com/office/drawing/2014/main" id="{AC3C43D8-426E-472E-A8E8-C41BF7A876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36" name="Freeform 5">
              <a:extLst>
                <a:ext uri="{FF2B5EF4-FFF2-40B4-BE49-F238E27FC236}">
                  <a16:creationId xmlns:a16="http://schemas.microsoft.com/office/drawing/2014/main" id="{52DCAE0E-B8DE-4C42-A48F-FA0C8345AC9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38" name="Rectangle 37">
            <a:extLst>
              <a:ext uri="{FF2B5EF4-FFF2-40B4-BE49-F238E27FC236}">
                <a16:creationId xmlns:a16="http://schemas.microsoft.com/office/drawing/2014/main" id="{59647F54-801D-44AB-8284-EDDFF77631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useBgFill="1">
        <p:nvSpPr>
          <p:cNvPr id="40" name="Rectangle 39">
            <a:extLst>
              <a:ext uri="{FF2B5EF4-FFF2-40B4-BE49-F238E27FC236}">
                <a16:creationId xmlns:a16="http://schemas.microsoft.com/office/drawing/2014/main" id="{89EA2611-DCBA-4E97-A2B2-9A466E76B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42" name="Freeform: Shape 41">
            <a:extLst>
              <a:ext uri="{FF2B5EF4-FFF2-40B4-BE49-F238E27FC236}">
                <a16:creationId xmlns:a16="http://schemas.microsoft.com/office/drawing/2014/main" id="{FD2669AB-35DB-41EC-BE9C-DA80B60A32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6290102" y="977273"/>
            <a:ext cx="6053670" cy="4903455"/>
          </a:xfrm>
          <a:custGeom>
            <a:avLst/>
            <a:gdLst>
              <a:gd name="connsiteX0" fmla="*/ 6053670 w 6053670"/>
              <a:gd name="connsiteY0" fmla="*/ 1098 h 4903455"/>
              <a:gd name="connsiteX1" fmla="*/ 6053670 w 6053670"/>
              <a:gd name="connsiteY1" fmla="*/ 424590 h 4903455"/>
              <a:gd name="connsiteX2" fmla="*/ 6053670 w 6053670"/>
              <a:gd name="connsiteY2" fmla="*/ 1254558 h 4903455"/>
              <a:gd name="connsiteX3" fmla="*/ 6053670 w 6053670"/>
              <a:gd name="connsiteY3" fmla="*/ 4903455 h 4903455"/>
              <a:gd name="connsiteX4" fmla="*/ 0 w 6053670"/>
              <a:gd name="connsiteY4" fmla="*/ 4903455 h 4903455"/>
              <a:gd name="connsiteX5" fmla="*/ 0 w 6053670"/>
              <a:gd name="connsiteY5" fmla="*/ 1249853 h 4903455"/>
              <a:gd name="connsiteX6" fmla="*/ 0 w 6053670"/>
              <a:gd name="connsiteY6" fmla="*/ 424590 h 4903455"/>
              <a:gd name="connsiteX7" fmla="*/ 0 w 6053670"/>
              <a:gd name="connsiteY7" fmla="*/ 0 h 4903455"/>
              <a:gd name="connsiteX8" fmla="*/ 35717 w 6053670"/>
              <a:gd name="connsiteY8" fmla="*/ 5488 h 4903455"/>
              <a:gd name="connsiteX9" fmla="*/ 140445 w 6053670"/>
              <a:gd name="connsiteY9" fmla="*/ 21641 h 4903455"/>
              <a:gd name="connsiteX10" fmla="*/ 216722 w 6053670"/>
              <a:gd name="connsiteY10" fmla="*/ 32932 h 4903455"/>
              <a:gd name="connsiteX11" fmla="*/ 307527 w 6053670"/>
              <a:gd name="connsiteY11" fmla="*/ 44850 h 4903455"/>
              <a:gd name="connsiteX12" fmla="*/ 415282 w 6053670"/>
              <a:gd name="connsiteY12" fmla="*/ 59121 h 4903455"/>
              <a:gd name="connsiteX13" fmla="*/ 534539 w 6053670"/>
              <a:gd name="connsiteY13" fmla="*/ 74175 h 4903455"/>
              <a:gd name="connsiteX14" fmla="*/ 668931 w 6053670"/>
              <a:gd name="connsiteY14" fmla="*/ 90014 h 4903455"/>
              <a:gd name="connsiteX15" fmla="*/ 815430 w 6053670"/>
              <a:gd name="connsiteY15" fmla="*/ 106794 h 4903455"/>
              <a:gd name="connsiteX16" fmla="*/ 974641 w 6053670"/>
              <a:gd name="connsiteY16" fmla="*/ 123574 h 4903455"/>
              <a:gd name="connsiteX17" fmla="*/ 1144144 w 6053670"/>
              <a:gd name="connsiteY17" fmla="*/ 140667 h 4903455"/>
              <a:gd name="connsiteX18" fmla="*/ 1326965 w 6053670"/>
              <a:gd name="connsiteY18" fmla="*/ 156506 h 4903455"/>
              <a:gd name="connsiteX19" fmla="*/ 1518261 w 6053670"/>
              <a:gd name="connsiteY19" fmla="*/ 171717 h 4903455"/>
              <a:gd name="connsiteX20" fmla="*/ 1720453 w 6053670"/>
              <a:gd name="connsiteY20" fmla="*/ 185518 h 4903455"/>
              <a:gd name="connsiteX21" fmla="*/ 1931121 w 6053670"/>
              <a:gd name="connsiteY21" fmla="*/ 198690 h 4903455"/>
              <a:gd name="connsiteX22" fmla="*/ 2150869 w 6053670"/>
              <a:gd name="connsiteY22" fmla="*/ 211079 h 4903455"/>
              <a:gd name="connsiteX23" fmla="*/ 2263467 w 6053670"/>
              <a:gd name="connsiteY23" fmla="*/ 215470 h 4903455"/>
              <a:gd name="connsiteX24" fmla="*/ 2378487 w 6053670"/>
              <a:gd name="connsiteY24" fmla="*/ 220332 h 4903455"/>
              <a:gd name="connsiteX25" fmla="*/ 2495323 w 6053670"/>
              <a:gd name="connsiteY25" fmla="*/ 224879 h 4903455"/>
              <a:gd name="connsiteX26" fmla="*/ 2612764 w 6053670"/>
              <a:gd name="connsiteY26" fmla="*/ 227859 h 4903455"/>
              <a:gd name="connsiteX27" fmla="*/ 2732627 w 6053670"/>
              <a:gd name="connsiteY27" fmla="*/ 230525 h 4903455"/>
              <a:gd name="connsiteX28" fmla="*/ 2853700 w 6053670"/>
              <a:gd name="connsiteY28" fmla="*/ 233348 h 4903455"/>
              <a:gd name="connsiteX29" fmla="*/ 2977195 w 6053670"/>
              <a:gd name="connsiteY29" fmla="*/ 235229 h 4903455"/>
              <a:gd name="connsiteX30" fmla="*/ 3101900 w 6053670"/>
              <a:gd name="connsiteY30" fmla="*/ 235229 h 4903455"/>
              <a:gd name="connsiteX31" fmla="*/ 3227817 w 6053670"/>
              <a:gd name="connsiteY31" fmla="*/ 236170 h 4903455"/>
              <a:gd name="connsiteX32" fmla="*/ 3354944 w 6053670"/>
              <a:gd name="connsiteY32" fmla="*/ 235229 h 4903455"/>
              <a:gd name="connsiteX33" fmla="*/ 3483887 w 6053670"/>
              <a:gd name="connsiteY33" fmla="*/ 233348 h 4903455"/>
              <a:gd name="connsiteX34" fmla="*/ 3612830 w 6053670"/>
              <a:gd name="connsiteY34" fmla="*/ 231623 h 4903455"/>
              <a:gd name="connsiteX35" fmla="*/ 3743589 w 6053670"/>
              <a:gd name="connsiteY35" fmla="*/ 227859 h 4903455"/>
              <a:gd name="connsiteX36" fmla="*/ 3875559 w 6053670"/>
              <a:gd name="connsiteY36" fmla="*/ 223938 h 4903455"/>
              <a:gd name="connsiteX37" fmla="*/ 4007529 w 6053670"/>
              <a:gd name="connsiteY37" fmla="*/ 219391 h 4903455"/>
              <a:gd name="connsiteX38" fmla="*/ 4140710 w 6053670"/>
              <a:gd name="connsiteY38" fmla="*/ 212961 h 4903455"/>
              <a:gd name="connsiteX39" fmla="*/ 4275102 w 6053670"/>
              <a:gd name="connsiteY39" fmla="*/ 205277 h 4903455"/>
              <a:gd name="connsiteX40" fmla="*/ 4410098 w 6053670"/>
              <a:gd name="connsiteY40" fmla="*/ 197907 h 4903455"/>
              <a:gd name="connsiteX41" fmla="*/ 4545096 w 6053670"/>
              <a:gd name="connsiteY41" fmla="*/ 188498 h 4903455"/>
              <a:gd name="connsiteX42" fmla="*/ 4681909 w 6053670"/>
              <a:gd name="connsiteY42" fmla="*/ 177207 h 4903455"/>
              <a:gd name="connsiteX43" fmla="*/ 4816905 w 6053670"/>
              <a:gd name="connsiteY43" fmla="*/ 165916 h 4903455"/>
              <a:gd name="connsiteX44" fmla="*/ 4954323 w 6053670"/>
              <a:gd name="connsiteY44" fmla="*/ 152899 h 4903455"/>
              <a:gd name="connsiteX45" fmla="*/ 5092347 w 6053670"/>
              <a:gd name="connsiteY45" fmla="*/ 138629 h 4903455"/>
              <a:gd name="connsiteX46" fmla="*/ 5228555 w 6053670"/>
              <a:gd name="connsiteY46" fmla="*/ 123574 h 4903455"/>
              <a:gd name="connsiteX47" fmla="*/ 5366578 w 6053670"/>
              <a:gd name="connsiteY47" fmla="*/ 106010 h 4903455"/>
              <a:gd name="connsiteX48" fmla="*/ 5503997 w 6053670"/>
              <a:gd name="connsiteY48" fmla="*/ 87192 h 4903455"/>
              <a:gd name="connsiteX49" fmla="*/ 5642020 w 6053670"/>
              <a:gd name="connsiteY49" fmla="*/ 68530 h 4903455"/>
              <a:gd name="connsiteX50" fmla="*/ 5779438 w 6053670"/>
              <a:gd name="connsiteY50" fmla="*/ 46733 h 4903455"/>
              <a:gd name="connsiteX51" fmla="*/ 5916251 w 6053670"/>
              <a:gd name="connsiteY51" fmla="*/ 24464 h 4903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4903455">
                <a:moveTo>
                  <a:pt x="6053670" y="1098"/>
                </a:moveTo>
                <a:lnTo>
                  <a:pt x="6053670" y="424590"/>
                </a:lnTo>
                <a:lnTo>
                  <a:pt x="6053670" y="1254558"/>
                </a:lnTo>
                <a:lnTo>
                  <a:pt x="6053670" y="4903455"/>
                </a:lnTo>
                <a:lnTo>
                  <a:pt x="0" y="4903455"/>
                </a:lnTo>
                <a:lnTo>
                  <a:pt x="0" y="1249853"/>
                </a:lnTo>
                <a:lnTo>
                  <a:pt x="0" y="424590"/>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0" y="235229"/>
                </a:lnTo>
                <a:lnTo>
                  <a:pt x="3227817" y="236170"/>
                </a:lnTo>
                <a:lnTo>
                  <a:pt x="3354944" y="235229"/>
                </a:lnTo>
                <a:lnTo>
                  <a:pt x="3483887" y="233348"/>
                </a:lnTo>
                <a:lnTo>
                  <a:pt x="3612830" y="231623"/>
                </a:lnTo>
                <a:lnTo>
                  <a:pt x="3743589" y="227859"/>
                </a:lnTo>
                <a:lnTo>
                  <a:pt x="3875559" y="223938"/>
                </a:lnTo>
                <a:lnTo>
                  <a:pt x="4007529"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tx1"/>
          </a:solidFill>
          <a:ln>
            <a:noFill/>
          </a:ln>
        </p:spPr>
      </p:sp>
      <p:sp>
        <p:nvSpPr>
          <p:cNvPr id="44" name="Freeform 5">
            <a:extLst>
              <a:ext uri="{FF2B5EF4-FFF2-40B4-BE49-F238E27FC236}">
                <a16:creationId xmlns:a16="http://schemas.microsoft.com/office/drawing/2014/main" id="{BBC615D1-6E12-40EF-915B-316CFDB55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1069"/>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46" name="Freeform 5">
            <a:extLst>
              <a:ext uri="{FF2B5EF4-FFF2-40B4-BE49-F238E27FC236}">
                <a16:creationId xmlns:a16="http://schemas.microsoft.com/office/drawing/2014/main" id="{B9797D36-DE1E-47CD-881A-6C1F582826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5349246"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p:spPr>
        <p:txBody>
          <a:bodyPr/>
          <a:lstStyle/>
          <a:p>
            <a:endParaRPr lang="en-US" dirty="0"/>
          </a:p>
        </p:txBody>
      </p:sp>
      <p:sp>
        <p:nvSpPr>
          <p:cNvPr id="2" name="Title 1">
            <a:extLst>
              <a:ext uri="{FF2B5EF4-FFF2-40B4-BE49-F238E27FC236}">
                <a16:creationId xmlns:a16="http://schemas.microsoft.com/office/drawing/2014/main" id="{D2E12D0A-A00F-46CA-08D0-E2EA899A9A6E}"/>
              </a:ext>
            </a:extLst>
          </p:cNvPr>
          <p:cNvSpPr>
            <a:spLocks noGrp="1"/>
          </p:cNvSpPr>
          <p:nvPr>
            <p:ph type="title"/>
          </p:nvPr>
        </p:nvSpPr>
        <p:spPr>
          <a:xfrm>
            <a:off x="566894" y="654273"/>
            <a:ext cx="6390903" cy="979399"/>
          </a:xfrm>
        </p:spPr>
        <p:txBody>
          <a:bodyPr vert="horz" lIns="91440" tIns="45720" rIns="91440" bIns="45720" rtlCol="0" anchor="ctr">
            <a:normAutofit/>
          </a:bodyPr>
          <a:lstStyle/>
          <a:p>
            <a:r>
              <a:rPr lang="en-US" sz="2800" dirty="0">
                <a:solidFill>
                  <a:schemeClr val="tx1"/>
                </a:solidFill>
              </a:rPr>
              <a:t>God’s directions becoming clearer:</a:t>
            </a:r>
          </a:p>
        </p:txBody>
      </p:sp>
      <p:pic>
        <p:nvPicPr>
          <p:cNvPr id="6" name="Content Placeholder 5" descr="A painting of a person in robe standing on steps&#10;&#10;Description automatically generated">
            <a:extLst>
              <a:ext uri="{FF2B5EF4-FFF2-40B4-BE49-F238E27FC236}">
                <a16:creationId xmlns:a16="http://schemas.microsoft.com/office/drawing/2014/main" id="{6CB7FE9A-BEB0-E09F-2472-6A8CA894045E}"/>
              </a:ext>
            </a:extLst>
          </p:cNvPr>
          <p:cNvPicPr>
            <a:picLocks noGrp="1" noChangeAspect="1"/>
          </p:cNvPicPr>
          <p:nvPr>
            <p:ph sz="half" idx="1"/>
          </p:nvPr>
        </p:nvPicPr>
        <p:blipFill rotWithShape="1">
          <a:blip r:embed="rId3"/>
          <a:srcRect l="11369" r="1" b="1"/>
          <a:stretch/>
        </p:blipFill>
        <p:spPr>
          <a:xfrm>
            <a:off x="7418226" y="645106"/>
            <a:ext cx="4125317" cy="5585369"/>
          </a:xfrm>
          <a:prstGeom prst="rect">
            <a:avLst/>
          </a:prstGeom>
        </p:spPr>
      </p:pic>
      <p:sp>
        <p:nvSpPr>
          <p:cNvPr id="48" name="Rectangle 47">
            <a:extLst>
              <a:ext uri="{FF2B5EF4-FFF2-40B4-BE49-F238E27FC236}">
                <a16:creationId xmlns:a16="http://schemas.microsoft.com/office/drawing/2014/main" id="{4A2FAF1F-F462-46AF-A9E6-CC93C4E2C3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50" name="Oval 49">
            <a:extLst>
              <a:ext uri="{FF2B5EF4-FFF2-40B4-BE49-F238E27FC236}">
                <a16:creationId xmlns:a16="http://schemas.microsoft.com/office/drawing/2014/main" id="{7146BED8-BAE9-42C5-A3DD-7B946445DB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52" name="Oval 51">
            <a:extLst>
              <a:ext uri="{FF2B5EF4-FFF2-40B4-BE49-F238E27FC236}">
                <a16:creationId xmlns:a16="http://schemas.microsoft.com/office/drawing/2014/main" id="{15765FE8-B62F-41E4-A73C-74C91A8FD9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4" name="Content Placeholder 3">
            <a:extLst>
              <a:ext uri="{FF2B5EF4-FFF2-40B4-BE49-F238E27FC236}">
                <a16:creationId xmlns:a16="http://schemas.microsoft.com/office/drawing/2014/main" id="{CBCA4937-DB71-A552-F996-C2AD20AD2F81}"/>
              </a:ext>
            </a:extLst>
          </p:cNvPr>
          <p:cNvSpPr>
            <a:spLocks noGrp="1"/>
          </p:cNvSpPr>
          <p:nvPr>
            <p:ph sz="half" idx="2"/>
          </p:nvPr>
        </p:nvSpPr>
        <p:spPr>
          <a:xfrm>
            <a:off x="639097" y="1643154"/>
            <a:ext cx="6554007" cy="4587321"/>
          </a:xfrm>
        </p:spPr>
        <p:txBody>
          <a:bodyPr vert="horz" lIns="91440" tIns="45720" rIns="91440" bIns="45720" rtlCol="0" anchor="ctr">
            <a:noAutofit/>
          </a:bodyPr>
          <a:lstStyle/>
          <a:p>
            <a:r>
              <a:rPr lang="en-US" sz="2800" dirty="0">
                <a:solidFill>
                  <a:schemeClr val="tx1"/>
                </a:solidFill>
              </a:rPr>
              <a:t>The men sent by Cornelius were waiting at Simon the tanner’s house gate</a:t>
            </a:r>
          </a:p>
          <a:p>
            <a:r>
              <a:rPr lang="en-US" sz="2800" dirty="0">
                <a:solidFill>
                  <a:schemeClr val="tx1"/>
                </a:solidFill>
              </a:rPr>
              <a:t>The Spirit told Peter not to hesitate – but go with them</a:t>
            </a:r>
          </a:p>
          <a:p>
            <a:r>
              <a:rPr lang="en-US" sz="2800" dirty="0">
                <a:solidFill>
                  <a:schemeClr val="tx1"/>
                </a:solidFill>
              </a:rPr>
              <a:t>They explained to Peter why they were there. </a:t>
            </a:r>
          </a:p>
          <a:p>
            <a:r>
              <a:rPr lang="en-US" sz="2800" dirty="0">
                <a:solidFill>
                  <a:schemeClr val="tx1"/>
                </a:solidFill>
              </a:rPr>
              <a:t>Peter invited them to stay the night then they went to Caesarea</a:t>
            </a:r>
          </a:p>
        </p:txBody>
      </p:sp>
    </p:spTree>
    <p:extLst>
      <p:ext uri="{BB962C8B-B14F-4D97-AF65-F5344CB8AC3E}">
        <p14:creationId xmlns:p14="http://schemas.microsoft.com/office/powerpoint/2010/main" val="3627894323"/>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B219AE65-9B94-44EA-BEF3-EF4BFA169C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0C81A57-9CD5-461B-8FFE-4A8CB6CFBE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7539" y="467397"/>
            <a:ext cx="695829" cy="5919116"/>
          </a:xfrm>
          <a:prstGeom prst="rect">
            <a:avLst/>
          </a:prstGeom>
          <a:solidFill>
            <a:srgbClr val="0D0D0D"/>
          </a:solidFill>
          <a:ln>
            <a:noFill/>
          </a:ln>
          <a:effectLst/>
        </p:spPr>
        <p:style>
          <a:lnRef idx="1">
            <a:schemeClr val="accent1"/>
          </a:lnRef>
          <a:fillRef idx="3">
            <a:schemeClr val="accent1"/>
          </a:fillRef>
          <a:effectRef idx="2">
            <a:schemeClr val="accent1"/>
          </a:effectRef>
          <a:fontRef idx="minor">
            <a:schemeClr val="lt1"/>
          </a:fontRef>
        </p:style>
      </p:sp>
      <p:grpSp>
        <p:nvGrpSpPr>
          <p:cNvPr id="15" name="Group 14">
            <a:extLst>
              <a:ext uri="{FF2B5EF4-FFF2-40B4-BE49-F238E27FC236}">
                <a16:creationId xmlns:a16="http://schemas.microsoft.com/office/drawing/2014/main" id="{3086C462-37F4-494D-8292-CCB95221CC1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a:solidFill>
            <a:srgbClr val="FFFFFF"/>
          </a:solidFill>
        </p:grpSpPr>
        <p:sp>
          <p:nvSpPr>
            <p:cNvPr id="16" name="Rectangle 15">
              <a:extLst>
                <a:ext uri="{FF2B5EF4-FFF2-40B4-BE49-F238E27FC236}">
                  <a16:creationId xmlns:a16="http://schemas.microsoft.com/office/drawing/2014/main" id="{2C7D2D64-353F-4802-AA48-A70CE6020B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Freeform 5">
              <a:extLst>
                <a:ext uri="{FF2B5EF4-FFF2-40B4-BE49-F238E27FC236}">
                  <a16:creationId xmlns:a16="http://schemas.microsoft.com/office/drawing/2014/main" id="{30A6328F-CAA3-4052-BF4C-14BD47706E6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sp>
      </p:grpSp>
      <p:sp>
        <p:nvSpPr>
          <p:cNvPr id="5" name="Title 4">
            <a:extLst>
              <a:ext uri="{FF2B5EF4-FFF2-40B4-BE49-F238E27FC236}">
                <a16:creationId xmlns:a16="http://schemas.microsoft.com/office/drawing/2014/main" id="{6CDCF25C-2D22-90F8-E697-E8D690108563}"/>
              </a:ext>
            </a:extLst>
          </p:cNvPr>
          <p:cNvSpPr>
            <a:spLocks noGrp="1"/>
          </p:cNvSpPr>
          <p:nvPr>
            <p:ph type="title"/>
          </p:nvPr>
        </p:nvSpPr>
        <p:spPr>
          <a:xfrm>
            <a:off x="1154954" y="855481"/>
            <a:ext cx="9383953" cy="676757"/>
          </a:xfrm>
        </p:spPr>
        <p:txBody>
          <a:bodyPr anchor="b">
            <a:normAutofit/>
          </a:bodyPr>
          <a:lstStyle/>
          <a:p>
            <a:pPr algn="ctr"/>
            <a:r>
              <a:rPr lang="en-US" dirty="0">
                <a:solidFill>
                  <a:schemeClr val="tx1"/>
                </a:solidFill>
              </a:rPr>
              <a:t>God breaks the expected tradition</a:t>
            </a:r>
          </a:p>
        </p:txBody>
      </p:sp>
      <p:sp>
        <p:nvSpPr>
          <p:cNvPr id="6" name="Content Placeholder 5">
            <a:extLst>
              <a:ext uri="{FF2B5EF4-FFF2-40B4-BE49-F238E27FC236}">
                <a16:creationId xmlns:a16="http://schemas.microsoft.com/office/drawing/2014/main" id="{1EA4ABE6-8D5D-8F9E-6473-F873FDB3F796}"/>
              </a:ext>
            </a:extLst>
          </p:cNvPr>
          <p:cNvSpPr>
            <a:spLocks noGrp="1"/>
          </p:cNvSpPr>
          <p:nvPr>
            <p:ph idx="1"/>
          </p:nvPr>
        </p:nvSpPr>
        <p:spPr>
          <a:xfrm>
            <a:off x="630196" y="1767017"/>
            <a:ext cx="10243750" cy="4349578"/>
          </a:xfrm>
        </p:spPr>
        <p:txBody>
          <a:bodyPr anchor="t">
            <a:normAutofit/>
          </a:bodyPr>
          <a:lstStyle/>
          <a:p>
            <a:r>
              <a:rPr lang="en-US" sz="2800" dirty="0">
                <a:solidFill>
                  <a:schemeClr val="tx1"/>
                </a:solidFill>
              </a:rPr>
              <a:t>In Caesarea, Peter enters Cornelius’ home “You know this is against our Jewish Laws…but God…” Peter asks, “Why am I here?”</a:t>
            </a:r>
          </a:p>
          <a:p>
            <a:pPr marL="0" indent="0">
              <a:buNone/>
            </a:pPr>
            <a:endParaRPr lang="en-US" sz="2800" dirty="0">
              <a:solidFill>
                <a:schemeClr val="tx1"/>
              </a:solidFill>
            </a:endParaRPr>
          </a:p>
          <a:p>
            <a:r>
              <a:rPr lang="en-US" sz="2800" dirty="0">
                <a:solidFill>
                  <a:schemeClr val="tx1"/>
                </a:solidFill>
              </a:rPr>
              <a:t>Cornelius tells Peter about his conversation with the angel and says, “Now we are all here in the presence of God to listen to everything the Lord has commanded you to tell us.”</a:t>
            </a:r>
          </a:p>
          <a:p>
            <a:endParaRPr lang="en-US" sz="2800" dirty="0">
              <a:solidFill>
                <a:schemeClr val="tx1"/>
              </a:solidFill>
            </a:endParaRPr>
          </a:p>
          <a:p>
            <a:endParaRPr lang="en-US" sz="2800" dirty="0">
              <a:solidFill>
                <a:schemeClr val="tx1"/>
              </a:solidFill>
            </a:endParaRPr>
          </a:p>
        </p:txBody>
      </p:sp>
    </p:spTree>
    <p:extLst>
      <p:ext uri="{BB962C8B-B14F-4D97-AF65-F5344CB8AC3E}">
        <p14:creationId xmlns:p14="http://schemas.microsoft.com/office/powerpoint/2010/main" val="192386588"/>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8000"/>
                <a:hueMod val="124000"/>
                <a:satMod val="148000"/>
                <a:lumMod val="124000"/>
              </a:schemeClr>
            </a:gs>
            <a:gs pos="100000">
              <a:schemeClr val="bg1">
                <a:shade val="76000"/>
                <a:hueMod val="89000"/>
                <a:satMod val="164000"/>
                <a:lumMod val="56000"/>
              </a:schemeClr>
            </a:gs>
          </a:gsLst>
          <a:path path="circle">
            <a:fillToRect l="45000" t="65000" r="125000" b="10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219AE65-9B94-44EA-BEF3-EF4BFA169C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0C81A57-9CD5-461B-8FFE-4A8CB6CFBE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7539" y="467397"/>
            <a:ext cx="695829" cy="591911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grpSp>
        <p:nvGrpSpPr>
          <p:cNvPr id="12" name="Group 11">
            <a:extLst>
              <a:ext uri="{FF2B5EF4-FFF2-40B4-BE49-F238E27FC236}">
                <a16:creationId xmlns:a16="http://schemas.microsoft.com/office/drawing/2014/main" id="{3086C462-37F4-494D-8292-CCB95221CC1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a:noFill/>
        </p:grpSpPr>
        <p:sp>
          <p:nvSpPr>
            <p:cNvPr id="13" name="Rectangle 12">
              <a:extLst>
                <a:ext uri="{FF2B5EF4-FFF2-40B4-BE49-F238E27FC236}">
                  <a16:creationId xmlns:a16="http://schemas.microsoft.com/office/drawing/2014/main" id="{2C7D2D64-353F-4802-AA48-A70CE6020B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a:extLst>
                <a:ext uri="{FF2B5EF4-FFF2-40B4-BE49-F238E27FC236}">
                  <a16:creationId xmlns:a16="http://schemas.microsoft.com/office/drawing/2014/main" id="{30A6328F-CAA3-4052-BF4C-14BD47706E6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sp>
      </p:grpSp>
      <p:sp>
        <p:nvSpPr>
          <p:cNvPr id="2" name="Title 1">
            <a:extLst>
              <a:ext uri="{FF2B5EF4-FFF2-40B4-BE49-F238E27FC236}">
                <a16:creationId xmlns:a16="http://schemas.microsoft.com/office/drawing/2014/main" id="{5319295A-69C8-125F-9F51-C006FA346742}"/>
              </a:ext>
            </a:extLst>
          </p:cNvPr>
          <p:cNvSpPr>
            <a:spLocks noGrp="1"/>
          </p:cNvSpPr>
          <p:nvPr>
            <p:ph type="title"/>
          </p:nvPr>
        </p:nvSpPr>
        <p:spPr>
          <a:xfrm>
            <a:off x="1128166" y="821095"/>
            <a:ext cx="9230185" cy="711143"/>
          </a:xfrm>
        </p:spPr>
        <p:txBody>
          <a:bodyPr>
            <a:normAutofit/>
          </a:bodyPr>
          <a:lstStyle/>
          <a:p>
            <a:pPr algn="r"/>
            <a:r>
              <a:rPr lang="en-US" dirty="0">
                <a:solidFill>
                  <a:schemeClr val="tx1"/>
                </a:solidFill>
              </a:rPr>
              <a:t>As Peter is preaching…</a:t>
            </a:r>
          </a:p>
        </p:txBody>
      </p:sp>
      <p:sp>
        <p:nvSpPr>
          <p:cNvPr id="3" name="Content Placeholder 2">
            <a:extLst>
              <a:ext uri="{FF2B5EF4-FFF2-40B4-BE49-F238E27FC236}">
                <a16:creationId xmlns:a16="http://schemas.microsoft.com/office/drawing/2014/main" id="{A6FDF19E-505C-0E64-417C-187ADE4FC2AF}"/>
              </a:ext>
            </a:extLst>
          </p:cNvPr>
          <p:cNvSpPr>
            <a:spLocks noGrp="1"/>
          </p:cNvSpPr>
          <p:nvPr>
            <p:ph idx="1"/>
          </p:nvPr>
        </p:nvSpPr>
        <p:spPr>
          <a:xfrm>
            <a:off x="741406" y="1779373"/>
            <a:ext cx="10144898" cy="4257532"/>
          </a:xfrm>
        </p:spPr>
        <p:txBody>
          <a:bodyPr anchor="t">
            <a:normAutofit/>
          </a:bodyPr>
          <a:lstStyle/>
          <a:p>
            <a:r>
              <a:rPr lang="en-US" sz="2800" dirty="0">
                <a:solidFill>
                  <a:schemeClr val="tx1"/>
                </a:solidFill>
              </a:rPr>
              <a:t>Peter explains God’s plan – Jesus, the Son of God, Who gave His life to forgive us of our sins, Jesus died and rose again – we saw Him after He was buried and resurrected…</a:t>
            </a:r>
          </a:p>
          <a:p>
            <a:endParaRPr lang="en-US" sz="2800" dirty="0">
              <a:solidFill>
                <a:schemeClr val="tx1"/>
              </a:solidFill>
            </a:endParaRPr>
          </a:p>
          <a:p>
            <a:r>
              <a:rPr lang="en-US" sz="2800" dirty="0">
                <a:solidFill>
                  <a:schemeClr val="tx1"/>
                </a:solidFill>
              </a:rPr>
              <a:t>While Peter was still speaking, the Holy Spirit fell upon all who heard the message … and they worshiped Christ and spoke in tongues and praised Him</a:t>
            </a:r>
          </a:p>
        </p:txBody>
      </p:sp>
    </p:spTree>
    <p:extLst>
      <p:ext uri="{BB962C8B-B14F-4D97-AF65-F5344CB8AC3E}">
        <p14:creationId xmlns:p14="http://schemas.microsoft.com/office/powerpoint/2010/main" val="1659594589"/>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6503EB0F-2257-4A3E-A73B-E1DE769B459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10" name="Rectangle 9">
              <a:extLst>
                <a:ext uri="{FF2B5EF4-FFF2-40B4-BE49-F238E27FC236}">
                  <a16:creationId xmlns:a16="http://schemas.microsoft.com/office/drawing/2014/main" id="{77012B2A-0D78-433A-8C68-8889D3DCDD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5">
              <a:extLst>
                <a:ext uri="{FF2B5EF4-FFF2-40B4-BE49-F238E27FC236}">
                  <a16:creationId xmlns:a16="http://schemas.microsoft.com/office/drawing/2014/main" id="{119D0202-ED3F-47CC-90E9-4E963BCDAB9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Rectangle 12">
            <a:extLst>
              <a:ext uri="{FF2B5EF4-FFF2-40B4-BE49-F238E27FC236}">
                <a16:creationId xmlns:a16="http://schemas.microsoft.com/office/drawing/2014/main" id="{670D6F2B-93AF-47D6-9378-5E54BE0AC6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pic>
        <p:nvPicPr>
          <p:cNvPr id="5" name="Picture 4" descr="Magnifying glass and question mark">
            <a:extLst>
              <a:ext uri="{FF2B5EF4-FFF2-40B4-BE49-F238E27FC236}">
                <a16:creationId xmlns:a16="http://schemas.microsoft.com/office/drawing/2014/main" id="{3AEAD0C0-A8AB-1D9B-230B-6B2171A6A39C}"/>
              </a:ext>
            </a:extLst>
          </p:cNvPr>
          <p:cNvPicPr>
            <a:picLocks noChangeAspect="1"/>
          </p:cNvPicPr>
          <p:nvPr/>
        </p:nvPicPr>
        <p:blipFill rotWithShape="1">
          <a:blip r:embed="rId3"/>
          <a:srcRect t="18161" r="-1" b="8634"/>
          <a:stretch/>
        </p:blipFill>
        <p:spPr>
          <a:xfrm>
            <a:off x="1" y="-5"/>
            <a:ext cx="12191695" cy="5020241"/>
          </a:xfrm>
          <a:custGeom>
            <a:avLst/>
            <a:gdLst/>
            <a:ahLst/>
            <a:cxnLst/>
            <a:rect l="l" t="t" r="r" b="b"/>
            <a:pathLst>
              <a:path w="12191695" h="5020241">
                <a:moveTo>
                  <a:pt x="0" y="0"/>
                </a:moveTo>
                <a:lnTo>
                  <a:pt x="12191695" y="0"/>
                </a:lnTo>
                <a:lnTo>
                  <a:pt x="12191695" y="4057991"/>
                </a:lnTo>
                <a:lnTo>
                  <a:pt x="11914945" y="4110187"/>
                </a:lnTo>
                <a:lnTo>
                  <a:pt x="11639412" y="4159931"/>
                </a:lnTo>
                <a:lnTo>
                  <a:pt x="11362661" y="4208624"/>
                </a:lnTo>
                <a:lnTo>
                  <a:pt x="11084690" y="4250310"/>
                </a:lnTo>
                <a:lnTo>
                  <a:pt x="10807939" y="4292347"/>
                </a:lnTo>
                <a:lnTo>
                  <a:pt x="10529968" y="4331582"/>
                </a:lnTo>
                <a:lnTo>
                  <a:pt x="10255655" y="4365211"/>
                </a:lnTo>
                <a:lnTo>
                  <a:pt x="9977684" y="4397089"/>
                </a:lnTo>
                <a:lnTo>
                  <a:pt x="9700933" y="4426165"/>
                </a:lnTo>
                <a:lnTo>
                  <a:pt x="9429058" y="4451387"/>
                </a:lnTo>
                <a:lnTo>
                  <a:pt x="9153526" y="4476609"/>
                </a:lnTo>
                <a:lnTo>
                  <a:pt x="8881651" y="4497628"/>
                </a:lnTo>
                <a:lnTo>
                  <a:pt x="8609776" y="4514092"/>
                </a:lnTo>
                <a:lnTo>
                  <a:pt x="8339121" y="4531258"/>
                </a:lnTo>
                <a:lnTo>
                  <a:pt x="8070903" y="4545620"/>
                </a:lnTo>
                <a:lnTo>
                  <a:pt x="7805124" y="4555779"/>
                </a:lnTo>
                <a:lnTo>
                  <a:pt x="7539345" y="4564537"/>
                </a:lnTo>
                <a:lnTo>
                  <a:pt x="7276005" y="4572944"/>
                </a:lnTo>
                <a:lnTo>
                  <a:pt x="7016322" y="4576798"/>
                </a:lnTo>
                <a:lnTo>
                  <a:pt x="6756639" y="4581001"/>
                </a:lnTo>
                <a:lnTo>
                  <a:pt x="6500613" y="4583103"/>
                </a:lnTo>
                <a:lnTo>
                  <a:pt x="6247026" y="4581001"/>
                </a:lnTo>
                <a:lnTo>
                  <a:pt x="5995877" y="4581001"/>
                </a:lnTo>
                <a:lnTo>
                  <a:pt x="5747167" y="4576798"/>
                </a:lnTo>
                <a:lnTo>
                  <a:pt x="5503333" y="4570492"/>
                </a:lnTo>
                <a:lnTo>
                  <a:pt x="5261938" y="4564537"/>
                </a:lnTo>
                <a:lnTo>
                  <a:pt x="5025418" y="4557881"/>
                </a:lnTo>
                <a:lnTo>
                  <a:pt x="4790118" y="4547722"/>
                </a:lnTo>
                <a:lnTo>
                  <a:pt x="4558477" y="4536862"/>
                </a:lnTo>
                <a:lnTo>
                  <a:pt x="4331710" y="4527054"/>
                </a:lnTo>
                <a:lnTo>
                  <a:pt x="3889152" y="4499379"/>
                </a:lnTo>
                <a:lnTo>
                  <a:pt x="3464881" y="4469954"/>
                </a:lnTo>
                <a:lnTo>
                  <a:pt x="3057678" y="4439126"/>
                </a:lnTo>
                <a:lnTo>
                  <a:pt x="2672421" y="4405147"/>
                </a:lnTo>
                <a:lnTo>
                  <a:pt x="2304232" y="4369765"/>
                </a:lnTo>
                <a:lnTo>
                  <a:pt x="1962864" y="4331582"/>
                </a:lnTo>
                <a:lnTo>
                  <a:pt x="1642223" y="4294099"/>
                </a:lnTo>
                <a:lnTo>
                  <a:pt x="1347183" y="4256616"/>
                </a:lnTo>
                <a:lnTo>
                  <a:pt x="1076528" y="4221235"/>
                </a:lnTo>
                <a:lnTo>
                  <a:pt x="836351" y="4187605"/>
                </a:lnTo>
                <a:lnTo>
                  <a:pt x="619339" y="4155727"/>
                </a:lnTo>
                <a:lnTo>
                  <a:pt x="436464" y="4129104"/>
                </a:lnTo>
                <a:lnTo>
                  <a:pt x="282848" y="4103881"/>
                </a:lnTo>
                <a:lnTo>
                  <a:pt x="71932" y="4067800"/>
                </a:lnTo>
                <a:lnTo>
                  <a:pt x="1" y="4055539"/>
                </a:lnTo>
                <a:lnTo>
                  <a:pt x="1" y="5020241"/>
                </a:lnTo>
                <a:lnTo>
                  <a:pt x="0" y="5020241"/>
                </a:lnTo>
                <a:close/>
              </a:path>
            </a:pathLst>
          </a:custGeom>
        </p:spPr>
      </p:pic>
      <p:sp>
        <p:nvSpPr>
          <p:cNvPr id="15" name="Freeform: Shape 14">
            <a:extLst>
              <a:ext uri="{FF2B5EF4-FFF2-40B4-BE49-F238E27FC236}">
                <a16:creationId xmlns:a16="http://schemas.microsoft.com/office/drawing/2014/main" id="{D36F3EEA-55D4-4677-80E7-92D00B8F34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55533"/>
            <a:ext cx="12192000" cy="2802467"/>
          </a:xfrm>
          <a:custGeom>
            <a:avLst/>
            <a:gdLst>
              <a:gd name="connsiteX0" fmla="*/ 1 w 12192000"/>
              <a:gd name="connsiteY0" fmla="*/ 0 h 2802467"/>
              <a:gd name="connsiteX1" fmla="*/ 71932 w 12192000"/>
              <a:gd name="connsiteY1" fmla="*/ 12261 h 2802467"/>
              <a:gd name="connsiteX2" fmla="*/ 282848 w 12192000"/>
              <a:gd name="connsiteY2" fmla="*/ 48342 h 2802467"/>
              <a:gd name="connsiteX3" fmla="*/ 436464 w 12192000"/>
              <a:gd name="connsiteY3" fmla="*/ 73565 h 2802467"/>
              <a:gd name="connsiteX4" fmla="*/ 619339 w 12192000"/>
              <a:gd name="connsiteY4" fmla="*/ 100188 h 2802467"/>
              <a:gd name="connsiteX5" fmla="*/ 836351 w 12192000"/>
              <a:gd name="connsiteY5" fmla="*/ 132066 h 2802467"/>
              <a:gd name="connsiteX6" fmla="*/ 1076528 w 12192000"/>
              <a:gd name="connsiteY6" fmla="*/ 165696 h 2802467"/>
              <a:gd name="connsiteX7" fmla="*/ 1347183 w 12192000"/>
              <a:gd name="connsiteY7" fmla="*/ 201077 h 2802467"/>
              <a:gd name="connsiteX8" fmla="*/ 1642223 w 12192000"/>
              <a:gd name="connsiteY8" fmla="*/ 238560 h 2802467"/>
              <a:gd name="connsiteX9" fmla="*/ 1962864 w 12192000"/>
              <a:gd name="connsiteY9" fmla="*/ 276043 h 2802467"/>
              <a:gd name="connsiteX10" fmla="*/ 2304232 w 12192000"/>
              <a:gd name="connsiteY10" fmla="*/ 314226 h 2802467"/>
              <a:gd name="connsiteX11" fmla="*/ 2672421 w 12192000"/>
              <a:gd name="connsiteY11" fmla="*/ 349608 h 2802467"/>
              <a:gd name="connsiteX12" fmla="*/ 3057678 w 12192000"/>
              <a:gd name="connsiteY12" fmla="*/ 383587 h 2802467"/>
              <a:gd name="connsiteX13" fmla="*/ 3464881 w 12192000"/>
              <a:gd name="connsiteY13" fmla="*/ 414415 h 2802467"/>
              <a:gd name="connsiteX14" fmla="*/ 3889152 w 12192000"/>
              <a:gd name="connsiteY14" fmla="*/ 443840 h 2802467"/>
              <a:gd name="connsiteX15" fmla="*/ 4331710 w 12192000"/>
              <a:gd name="connsiteY15" fmla="*/ 471515 h 2802467"/>
              <a:gd name="connsiteX16" fmla="*/ 4558476 w 12192000"/>
              <a:gd name="connsiteY16" fmla="*/ 481323 h 2802467"/>
              <a:gd name="connsiteX17" fmla="*/ 4790118 w 12192000"/>
              <a:gd name="connsiteY17" fmla="*/ 492183 h 2802467"/>
              <a:gd name="connsiteX18" fmla="*/ 5025418 w 12192000"/>
              <a:gd name="connsiteY18" fmla="*/ 502342 h 2802467"/>
              <a:gd name="connsiteX19" fmla="*/ 5261937 w 12192000"/>
              <a:gd name="connsiteY19" fmla="*/ 508998 h 2802467"/>
              <a:gd name="connsiteX20" fmla="*/ 5503332 w 12192000"/>
              <a:gd name="connsiteY20" fmla="*/ 514953 h 2802467"/>
              <a:gd name="connsiteX21" fmla="*/ 5747166 w 12192000"/>
              <a:gd name="connsiteY21" fmla="*/ 521259 h 2802467"/>
              <a:gd name="connsiteX22" fmla="*/ 5995877 w 12192000"/>
              <a:gd name="connsiteY22" fmla="*/ 525462 h 2802467"/>
              <a:gd name="connsiteX23" fmla="*/ 6247026 w 12192000"/>
              <a:gd name="connsiteY23" fmla="*/ 525462 h 2802467"/>
              <a:gd name="connsiteX24" fmla="*/ 6500613 w 12192000"/>
              <a:gd name="connsiteY24" fmla="*/ 527564 h 2802467"/>
              <a:gd name="connsiteX25" fmla="*/ 6756639 w 12192000"/>
              <a:gd name="connsiteY25" fmla="*/ 525462 h 2802467"/>
              <a:gd name="connsiteX26" fmla="*/ 7016322 w 12192000"/>
              <a:gd name="connsiteY26" fmla="*/ 521259 h 2802467"/>
              <a:gd name="connsiteX27" fmla="*/ 7276005 w 12192000"/>
              <a:gd name="connsiteY27" fmla="*/ 517405 h 2802467"/>
              <a:gd name="connsiteX28" fmla="*/ 7539345 w 12192000"/>
              <a:gd name="connsiteY28" fmla="*/ 508998 h 2802467"/>
              <a:gd name="connsiteX29" fmla="*/ 7805124 w 12192000"/>
              <a:gd name="connsiteY29" fmla="*/ 500240 h 2802467"/>
              <a:gd name="connsiteX30" fmla="*/ 8070903 w 12192000"/>
              <a:gd name="connsiteY30" fmla="*/ 490081 h 2802467"/>
              <a:gd name="connsiteX31" fmla="*/ 8339121 w 12192000"/>
              <a:gd name="connsiteY31" fmla="*/ 475719 h 2802467"/>
              <a:gd name="connsiteX32" fmla="*/ 8609776 w 12192000"/>
              <a:gd name="connsiteY32" fmla="*/ 458553 h 2802467"/>
              <a:gd name="connsiteX33" fmla="*/ 8881651 w 12192000"/>
              <a:gd name="connsiteY33" fmla="*/ 442089 h 2802467"/>
              <a:gd name="connsiteX34" fmla="*/ 9153526 w 12192000"/>
              <a:gd name="connsiteY34" fmla="*/ 421070 h 2802467"/>
              <a:gd name="connsiteX35" fmla="*/ 9429058 w 12192000"/>
              <a:gd name="connsiteY35" fmla="*/ 395848 h 2802467"/>
              <a:gd name="connsiteX36" fmla="*/ 9700933 w 12192000"/>
              <a:gd name="connsiteY36" fmla="*/ 370626 h 2802467"/>
              <a:gd name="connsiteX37" fmla="*/ 9977684 w 12192000"/>
              <a:gd name="connsiteY37" fmla="*/ 341550 h 2802467"/>
              <a:gd name="connsiteX38" fmla="*/ 10255655 w 12192000"/>
              <a:gd name="connsiteY38" fmla="*/ 309672 h 2802467"/>
              <a:gd name="connsiteX39" fmla="*/ 10529968 w 12192000"/>
              <a:gd name="connsiteY39" fmla="*/ 276043 h 2802467"/>
              <a:gd name="connsiteX40" fmla="*/ 10807939 w 12192000"/>
              <a:gd name="connsiteY40" fmla="*/ 236808 h 2802467"/>
              <a:gd name="connsiteX41" fmla="*/ 11084690 w 12192000"/>
              <a:gd name="connsiteY41" fmla="*/ 194771 h 2802467"/>
              <a:gd name="connsiteX42" fmla="*/ 11362661 w 12192000"/>
              <a:gd name="connsiteY42" fmla="*/ 153085 h 2802467"/>
              <a:gd name="connsiteX43" fmla="*/ 11639412 w 12192000"/>
              <a:gd name="connsiteY43" fmla="*/ 104392 h 2802467"/>
              <a:gd name="connsiteX44" fmla="*/ 11914945 w 12192000"/>
              <a:gd name="connsiteY44" fmla="*/ 54648 h 2802467"/>
              <a:gd name="connsiteX45" fmla="*/ 12191696 w 12192000"/>
              <a:gd name="connsiteY45" fmla="*/ 2452 h 2802467"/>
              <a:gd name="connsiteX46" fmla="*/ 12191696 w 12192000"/>
              <a:gd name="connsiteY46" fmla="*/ 2236410 h 2802467"/>
              <a:gd name="connsiteX47" fmla="*/ 12192000 w 12192000"/>
              <a:gd name="connsiteY47" fmla="*/ 2236410 h 2802467"/>
              <a:gd name="connsiteX48" fmla="*/ 12192000 w 12192000"/>
              <a:gd name="connsiteY48" fmla="*/ 2802467 h 2802467"/>
              <a:gd name="connsiteX49" fmla="*/ 12191696 w 12192000"/>
              <a:gd name="connsiteY49" fmla="*/ 2802467 h 2802467"/>
              <a:gd name="connsiteX50" fmla="*/ 0 w 12192000"/>
              <a:gd name="connsiteY50" fmla="*/ 2802467 h 2802467"/>
              <a:gd name="connsiteX51" fmla="*/ 0 w 12192000"/>
              <a:gd name="connsiteY51" fmla="*/ 2236410 h 2802467"/>
              <a:gd name="connsiteX52" fmla="*/ 1 w 12192000"/>
              <a:gd name="connsiteY52" fmla="*/ 2236410 h 2802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2192000" h="2802467">
                <a:moveTo>
                  <a:pt x="1" y="0"/>
                </a:moveTo>
                <a:lnTo>
                  <a:pt x="71932" y="12261"/>
                </a:lnTo>
                <a:lnTo>
                  <a:pt x="282848" y="48342"/>
                </a:lnTo>
                <a:lnTo>
                  <a:pt x="436464" y="73565"/>
                </a:lnTo>
                <a:lnTo>
                  <a:pt x="619339" y="100188"/>
                </a:lnTo>
                <a:lnTo>
                  <a:pt x="836351" y="132066"/>
                </a:lnTo>
                <a:lnTo>
                  <a:pt x="1076528" y="165696"/>
                </a:lnTo>
                <a:lnTo>
                  <a:pt x="1347183" y="201077"/>
                </a:lnTo>
                <a:lnTo>
                  <a:pt x="1642223" y="238560"/>
                </a:lnTo>
                <a:lnTo>
                  <a:pt x="1962864" y="276043"/>
                </a:lnTo>
                <a:lnTo>
                  <a:pt x="2304232" y="314226"/>
                </a:lnTo>
                <a:lnTo>
                  <a:pt x="2672421" y="349608"/>
                </a:lnTo>
                <a:lnTo>
                  <a:pt x="3057678" y="383587"/>
                </a:lnTo>
                <a:lnTo>
                  <a:pt x="3464881" y="414415"/>
                </a:lnTo>
                <a:lnTo>
                  <a:pt x="3889152" y="443840"/>
                </a:lnTo>
                <a:lnTo>
                  <a:pt x="4331710" y="471515"/>
                </a:lnTo>
                <a:lnTo>
                  <a:pt x="4558476" y="481323"/>
                </a:lnTo>
                <a:lnTo>
                  <a:pt x="4790118" y="492183"/>
                </a:lnTo>
                <a:lnTo>
                  <a:pt x="5025418" y="502342"/>
                </a:lnTo>
                <a:lnTo>
                  <a:pt x="5261937" y="508998"/>
                </a:lnTo>
                <a:lnTo>
                  <a:pt x="5503332" y="514953"/>
                </a:lnTo>
                <a:lnTo>
                  <a:pt x="5747166" y="521259"/>
                </a:lnTo>
                <a:lnTo>
                  <a:pt x="5995877" y="525462"/>
                </a:lnTo>
                <a:lnTo>
                  <a:pt x="6247026" y="525462"/>
                </a:lnTo>
                <a:lnTo>
                  <a:pt x="6500613" y="527564"/>
                </a:lnTo>
                <a:lnTo>
                  <a:pt x="6756639" y="525462"/>
                </a:lnTo>
                <a:lnTo>
                  <a:pt x="7016322" y="521259"/>
                </a:lnTo>
                <a:lnTo>
                  <a:pt x="7276005" y="517405"/>
                </a:lnTo>
                <a:lnTo>
                  <a:pt x="7539345" y="508998"/>
                </a:lnTo>
                <a:lnTo>
                  <a:pt x="7805124" y="500240"/>
                </a:lnTo>
                <a:lnTo>
                  <a:pt x="8070903" y="490081"/>
                </a:lnTo>
                <a:lnTo>
                  <a:pt x="8339121" y="475719"/>
                </a:lnTo>
                <a:lnTo>
                  <a:pt x="8609776" y="458553"/>
                </a:lnTo>
                <a:lnTo>
                  <a:pt x="8881651" y="442089"/>
                </a:lnTo>
                <a:lnTo>
                  <a:pt x="9153526" y="421070"/>
                </a:lnTo>
                <a:lnTo>
                  <a:pt x="9429058" y="395848"/>
                </a:lnTo>
                <a:lnTo>
                  <a:pt x="9700933" y="370626"/>
                </a:lnTo>
                <a:lnTo>
                  <a:pt x="9977684" y="341550"/>
                </a:lnTo>
                <a:lnTo>
                  <a:pt x="10255655" y="309672"/>
                </a:lnTo>
                <a:lnTo>
                  <a:pt x="10529968" y="276043"/>
                </a:lnTo>
                <a:lnTo>
                  <a:pt x="10807939" y="236808"/>
                </a:lnTo>
                <a:lnTo>
                  <a:pt x="11084690" y="194771"/>
                </a:lnTo>
                <a:lnTo>
                  <a:pt x="11362661" y="153085"/>
                </a:lnTo>
                <a:lnTo>
                  <a:pt x="11639412" y="104392"/>
                </a:lnTo>
                <a:lnTo>
                  <a:pt x="11914945" y="54648"/>
                </a:lnTo>
                <a:lnTo>
                  <a:pt x="12191696" y="2452"/>
                </a:lnTo>
                <a:lnTo>
                  <a:pt x="12191696" y="2236410"/>
                </a:lnTo>
                <a:lnTo>
                  <a:pt x="12192000" y="2236410"/>
                </a:lnTo>
                <a:lnTo>
                  <a:pt x="12192000" y="2802467"/>
                </a:lnTo>
                <a:lnTo>
                  <a:pt x="12191696" y="2802467"/>
                </a:lnTo>
                <a:lnTo>
                  <a:pt x="0" y="2802467"/>
                </a:lnTo>
                <a:lnTo>
                  <a:pt x="0" y="2236410"/>
                </a:lnTo>
                <a:lnTo>
                  <a:pt x="1" y="2236410"/>
                </a:lnTo>
                <a:close/>
              </a:path>
            </a:pathLst>
          </a:cu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7" name="Freeform 5">
            <a:extLst>
              <a:ext uri="{FF2B5EF4-FFF2-40B4-BE49-F238E27FC236}">
                <a16:creationId xmlns:a16="http://schemas.microsoft.com/office/drawing/2014/main" id="{C91E93A7-6C7F-4F77-9CB0-280D958EF4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a:extLst>
              <a:ext uri="{FF2B5EF4-FFF2-40B4-BE49-F238E27FC236}">
                <a16:creationId xmlns:a16="http://schemas.microsoft.com/office/drawing/2014/main" id="{7D739A8D-7250-5785-77B8-BB65969F16F8}"/>
              </a:ext>
            </a:extLst>
          </p:cNvPr>
          <p:cNvSpPr>
            <a:spLocks noGrp="1"/>
          </p:cNvSpPr>
          <p:nvPr>
            <p:ph type="title"/>
          </p:nvPr>
        </p:nvSpPr>
        <p:spPr>
          <a:xfrm>
            <a:off x="892199" y="4854346"/>
            <a:ext cx="10407602" cy="868026"/>
          </a:xfrm>
        </p:spPr>
        <p:txBody>
          <a:bodyPr vert="horz" lIns="91440" tIns="45720" rIns="91440" bIns="45720" rtlCol="0" anchor="b">
            <a:normAutofit/>
          </a:bodyPr>
          <a:lstStyle/>
          <a:p>
            <a:pPr algn="ctr"/>
            <a:r>
              <a:rPr lang="en-US" sz="4400" dirty="0">
                <a:solidFill>
                  <a:srgbClr val="EBEBEB"/>
                </a:solidFill>
              </a:rPr>
              <a:t>Now what are we going to do???</a:t>
            </a:r>
          </a:p>
        </p:txBody>
      </p:sp>
      <p:sp>
        <p:nvSpPr>
          <p:cNvPr id="19" name="Freeform 16">
            <a:extLst>
              <a:ext uri="{FF2B5EF4-FFF2-40B4-BE49-F238E27FC236}">
                <a16:creationId xmlns:a16="http://schemas.microsoft.com/office/drawing/2014/main" id="{E4F17063-EDA4-417B-946F-BA357F3B39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42856" y="3785499"/>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tx2">
              <a:alpha val="40000"/>
            </a:schemeClr>
          </a:solidFill>
          <a:ln>
            <a:noFill/>
          </a:ln>
        </p:spPr>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748405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140</TotalTime>
  <Words>622</Words>
  <Application>Microsoft Macintosh PowerPoint</Application>
  <PresentationFormat>Widescreen</PresentationFormat>
  <Paragraphs>47</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Century Gothic</vt:lpstr>
      <vt:lpstr>Wingdings 3</vt:lpstr>
      <vt:lpstr>Ion Boardroom</vt:lpstr>
      <vt:lpstr>The ‘Outside the box’ God</vt:lpstr>
      <vt:lpstr>Meet Cornelius – Acts 10: 1- 8</vt:lpstr>
      <vt:lpstr>PowerPoint Presentation</vt:lpstr>
      <vt:lpstr>PowerPoint Presentation</vt:lpstr>
      <vt:lpstr>God prepares Peter – vv9 - 23</vt:lpstr>
      <vt:lpstr>God’s directions becoming clearer:</vt:lpstr>
      <vt:lpstr>God breaks the expected tradition</vt:lpstr>
      <vt:lpstr>As Peter is preaching…</vt:lpstr>
      <vt:lpstr>Now what are we going to do???</vt:lpstr>
      <vt:lpstr>And Peter responded:    </vt:lpstr>
      <vt:lpstr>What do we see?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‘Outside the box’ God</dc:title>
  <dc:creator>JoAnn Smith</dc:creator>
  <cp:lastModifiedBy>JoAnn Smith</cp:lastModifiedBy>
  <cp:revision>1</cp:revision>
  <dcterms:created xsi:type="dcterms:W3CDTF">2023-08-20T05:20:03Z</dcterms:created>
  <dcterms:modified xsi:type="dcterms:W3CDTF">2023-08-20T07:40:25Z</dcterms:modified>
</cp:coreProperties>
</file>