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2"/>
  </p:normalViewPr>
  <p:slideViewPr>
    <p:cSldViewPr snapToObjects="1">
      <p:cViewPr varScale="1">
        <p:scale>
          <a:sx n="99" d="100"/>
          <a:sy n="99" d="100"/>
        </p:scale>
        <p:origin x="146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A2483D-862B-6449-A449-F8807D71E416}" type="datetimeFigureOut">
              <a:rPr lang="en-US" smtClean="0"/>
              <a:t>9/13/23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4E3BD3-F8A1-5D4E-819D-D5901522F9F4}"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4E3BD3-F8A1-5D4E-819D-D5901522F9F4}"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E538B5-C108-9745-A067-C9C923622AB2}" type="slidenum">
              <a:rPr lang="en-US" smtClean="0"/>
              <a:pPr/>
              <a:t>‹#›</a:t>
            </a:fld>
            <a:endParaRPr lang="en-US" dirty="0"/>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US"/>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E538B5-C108-9745-A067-C9C923622AB2}" type="slidenum">
              <a:rPr lang="en-US" smtClean="0"/>
              <a:pPr/>
              <a:t>‹#›</a:t>
            </a:fld>
            <a:endParaRPr lang="en-US" dirty="0"/>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7556499" y="6356350"/>
            <a:ext cx="1148229" cy="365125"/>
          </a:xfrm>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US"/>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endParaRPr lang="en-US" dirty="0"/>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US" dirty="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US"/>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E538B5-C108-9745-A067-C9C923622A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E538B5-C108-9745-A067-C9C923622AB2}" type="slidenum">
              <a:rPr lang="en-US" smtClean="0"/>
              <a:pPr/>
              <a:t>‹#›</a:t>
            </a:fld>
            <a:endParaRPr lang="en-US" dirty="0"/>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E538B5-C108-9745-A067-C9C923622A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US"/>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A037B1-24AF-8442-BAA8-2DAC703E7F84}" type="datetimeFigureOut">
              <a:rPr lang="en-US" smtClean="0"/>
              <a:pPr/>
              <a:t>9/13/23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E538B5-C108-9745-A067-C9C923622A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037B1-24AF-8442-BAA8-2DAC703E7F84}" type="datetimeFigureOut">
              <a:rPr lang="en-US" smtClean="0"/>
              <a:pPr/>
              <a:t>9/13/23</a:t>
            </a:fld>
            <a:endParaRPr lang="en-US" dirty="0"/>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2E538B5-C108-9745-A067-C9C923622AB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300" dirty="0"/>
              <a:t>Worship</a:t>
            </a:r>
          </a:p>
        </p:txBody>
      </p:sp>
      <p:sp>
        <p:nvSpPr>
          <p:cNvPr id="3" name="Subtitle 2"/>
          <p:cNvSpPr>
            <a:spLocks noGrp="1"/>
          </p:cNvSpPr>
          <p:nvPr>
            <p:ph type="subTitle" idx="1"/>
          </p:nvPr>
        </p:nvSpPr>
        <p:spPr/>
        <p:txBody>
          <a:bodyPr>
            <a:normAutofit/>
          </a:bodyPr>
          <a:lstStyle/>
          <a:p>
            <a:r>
              <a:rPr lang="en-US" sz="3200" dirty="0"/>
              <a:t>People of His Presence</a:t>
            </a:r>
          </a:p>
        </p:txBody>
      </p:sp>
      <p:pic>
        <p:nvPicPr>
          <p:cNvPr id="4" name="Picture 3" descr="DownloadedFile-1.jpeg"/>
          <p:cNvPicPr>
            <a:picLocks noChangeAspect="1"/>
          </p:cNvPicPr>
          <p:nvPr/>
        </p:nvPicPr>
        <p:blipFill>
          <a:blip r:embed="rId2"/>
          <a:stretch>
            <a:fillRect/>
          </a:stretch>
        </p:blipFill>
        <p:spPr>
          <a:xfrm>
            <a:off x="381000" y="457200"/>
            <a:ext cx="3733800" cy="3733800"/>
          </a:xfrm>
          <a:prstGeom prst="ellipse">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Royal Priesthood</a:t>
            </a:r>
          </a:p>
        </p:txBody>
      </p:sp>
      <p:sp>
        <p:nvSpPr>
          <p:cNvPr id="3" name="Content Placeholder 2"/>
          <p:cNvSpPr>
            <a:spLocks noGrp="1"/>
          </p:cNvSpPr>
          <p:nvPr>
            <p:ph idx="1"/>
          </p:nvPr>
        </p:nvSpPr>
        <p:spPr>
          <a:xfrm>
            <a:off x="457200" y="2057400"/>
            <a:ext cx="8229600" cy="4571999"/>
          </a:xfrm>
        </p:spPr>
        <p:txBody>
          <a:bodyPr>
            <a:normAutofit fontScale="92500" lnSpcReduction="20000"/>
          </a:bodyPr>
          <a:lstStyle/>
          <a:p>
            <a:pPr algn="ctr">
              <a:buNone/>
            </a:pPr>
            <a:r>
              <a:rPr lang="en-US" sz="4757" dirty="0"/>
              <a:t>“But you are a chosen people, a royal priesthood, a holy nation, a people belonging to God, that </a:t>
            </a:r>
            <a:r>
              <a:rPr lang="en-US" sz="4757" dirty="0">
                <a:solidFill>
                  <a:srgbClr val="FF0000"/>
                </a:solidFill>
              </a:rPr>
              <a:t>you may declare the praises of Him</a:t>
            </a:r>
            <a:r>
              <a:rPr lang="en-US" sz="4757" dirty="0"/>
              <a:t> who called you out of darkness into His wonderful light.”</a:t>
            </a:r>
          </a:p>
          <a:p>
            <a:pPr algn="r">
              <a:buNone/>
            </a:pPr>
            <a:r>
              <a:rPr lang="en-US" sz="3200" dirty="0"/>
              <a:t>I Peter 2: 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do we worship/praise Him?</a:t>
            </a:r>
          </a:p>
        </p:txBody>
      </p:sp>
      <p:sp>
        <p:nvSpPr>
          <p:cNvPr id="3" name="Content Placeholder 2"/>
          <p:cNvSpPr>
            <a:spLocks noGrp="1"/>
          </p:cNvSpPr>
          <p:nvPr>
            <p:ph idx="1"/>
          </p:nvPr>
        </p:nvSpPr>
        <p:spPr>
          <a:xfrm>
            <a:off x="457200" y="2057400"/>
            <a:ext cx="8229600" cy="4495799"/>
          </a:xfrm>
        </p:spPr>
        <p:txBody>
          <a:bodyPr>
            <a:normAutofit/>
          </a:bodyPr>
          <a:lstStyle/>
          <a:p>
            <a:r>
              <a:rPr lang="en-US" sz="2800" u="sng" dirty="0"/>
              <a:t>We are commanded to</a:t>
            </a:r>
            <a:r>
              <a:rPr lang="en-US" sz="2800" dirty="0"/>
              <a:t>! “Praise the Lord! Sing to the Lord a new song, and praise in the congregation of saints/believers.” Psalms 149:1</a:t>
            </a:r>
          </a:p>
          <a:p>
            <a:pPr lvl="1"/>
            <a:r>
              <a:rPr lang="en-US" sz="2600" dirty="0"/>
              <a:t>“Then a voice came from the throne, saying, ‘Praise our God, all you His servants and those who fear Him both small and great.” Revelation 19: 5</a:t>
            </a:r>
          </a:p>
          <a:p>
            <a:r>
              <a:rPr lang="en-US" sz="2800" u="sng" dirty="0"/>
              <a:t>Because He is worthy</a:t>
            </a:r>
            <a:r>
              <a:rPr lang="en-US" sz="2800" dirty="0"/>
              <a:t>! “I will call upon the Lord, Who is worthy to be praised; so shall I be saved from my enemies.” I Samuel 22: 4</a:t>
            </a:r>
          </a:p>
          <a:p>
            <a:endParaRPr lang="en-US" sz="2800" dirty="0"/>
          </a:p>
          <a:p>
            <a:endParaRPr lang="en-US" sz="2800" dirty="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 to="" calcmode="lin" valueType="num">
                                      <p:cBhvr>
                                        <p:cTn id="10" dur="1" fill="hold"/>
                                        <p:tgtEl>
                                          <p:spTgt spid="3">
                                            <p:txEl>
                                              <p:pRg st="1" end="1"/>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to="" calcmode="lin" valueType="num">
                                      <p:cBhvr>
                                        <p:cTn id="15"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continued…</a:t>
            </a:r>
          </a:p>
        </p:txBody>
      </p:sp>
      <p:sp>
        <p:nvSpPr>
          <p:cNvPr id="3" name="Content Placeholder 2"/>
          <p:cNvSpPr>
            <a:spLocks noGrp="1"/>
          </p:cNvSpPr>
          <p:nvPr>
            <p:ph idx="1"/>
          </p:nvPr>
        </p:nvSpPr>
        <p:spPr/>
        <p:txBody>
          <a:bodyPr>
            <a:normAutofit/>
          </a:bodyPr>
          <a:lstStyle/>
          <a:p>
            <a:r>
              <a:rPr lang="en-US" sz="2800" u="sng" dirty="0"/>
              <a:t>Because it is good to praise the Lord</a:t>
            </a:r>
            <a:r>
              <a:rPr lang="en-US" sz="2800" dirty="0"/>
              <a:t>! “It is good to give thanks to the Lord, and to sing praises to Your name, O Most High; to declare Your loving kindness in the morning, and Your faithfulness every night.” Psalms 92:1 &amp; 2</a:t>
            </a:r>
            <a:endParaRPr lang="en-US" sz="2800" b="0" dirty="0"/>
          </a:p>
          <a:p>
            <a:r>
              <a:rPr lang="en-US" sz="2800" u="sng" dirty="0"/>
              <a:t>Strength comes when we praise Him</a:t>
            </a:r>
            <a:r>
              <a:rPr lang="en-US" sz="2800" dirty="0"/>
              <a:t>! “Do not sorrow, for the joy of the Lord is my strength” Nehemiah 8:10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continued…</a:t>
            </a:r>
          </a:p>
        </p:txBody>
      </p:sp>
      <p:sp>
        <p:nvSpPr>
          <p:cNvPr id="3" name="Content Placeholder 2"/>
          <p:cNvSpPr>
            <a:spLocks noGrp="1"/>
          </p:cNvSpPr>
          <p:nvPr>
            <p:ph idx="1"/>
          </p:nvPr>
        </p:nvSpPr>
        <p:spPr/>
        <p:txBody>
          <a:bodyPr>
            <a:normAutofit/>
          </a:bodyPr>
          <a:lstStyle/>
          <a:p>
            <a:r>
              <a:rPr lang="en-US" sz="3300" u="sng" dirty="0"/>
              <a:t>Brings fulfillment</a:t>
            </a:r>
            <a:r>
              <a:rPr lang="en-US" sz="3300" dirty="0"/>
              <a:t>! “Delight yourself in the Lord, and He shall give you the desires of your heart.” Proverbs 37: 4</a:t>
            </a:r>
          </a:p>
          <a:p>
            <a:r>
              <a:rPr lang="en-US" sz="3300" u="sng" dirty="0"/>
              <a:t>Invites His presence</a:t>
            </a:r>
            <a:r>
              <a:rPr lang="en-US" sz="3300" dirty="0"/>
              <a:t>! “But You are holy, Who (You) inhabit the praises of Israel/ Your people.” Psalms 22: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blocks praise?</a:t>
            </a:r>
          </a:p>
        </p:txBody>
      </p:sp>
      <p:sp>
        <p:nvSpPr>
          <p:cNvPr id="3" name="Content Placeholder 2"/>
          <p:cNvSpPr>
            <a:spLocks noGrp="1"/>
          </p:cNvSpPr>
          <p:nvPr>
            <p:ph idx="1"/>
          </p:nvPr>
        </p:nvSpPr>
        <p:spPr>
          <a:xfrm>
            <a:off x="228600" y="1752600"/>
            <a:ext cx="8686800" cy="4876800"/>
          </a:xfrm>
        </p:spPr>
        <p:txBody>
          <a:bodyPr>
            <a:normAutofit lnSpcReduction="10000"/>
          </a:bodyPr>
          <a:lstStyle/>
          <a:p>
            <a:r>
              <a:rPr lang="en-US" sz="2800" dirty="0">
                <a:solidFill>
                  <a:srgbClr val="FF0000"/>
                </a:solidFill>
              </a:rPr>
              <a:t>Sin</a:t>
            </a:r>
            <a:r>
              <a:rPr lang="en-US" sz="2800" dirty="0"/>
              <a:t>: “But your iniquities/sins have separated you from God; your sins have hidden His face from you, so that He will not hear you.” Isaiah 59: 2</a:t>
            </a:r>
          </a:p>
          <a:p>
            <a:r>
              <a:rPr lang="en-US" sz="2800" dirty="0">
                <a:solidFill>
                  <a:srgbClr val="FFFF00"/>
                </a:solidFill>
              </a:rPr>
              <a:t>What do</a:t>
            </a:r>
            <a:r>
              <a:rPr lang="en-US" sz="2800" dirty="0"/>
              <a:t>? “If you confess our sins, He is faithful and just to forgive us our sins and to cleanse us from all unrighteousness.” I John 1: 9</a:t>
            </a:r>
          </a:p>
          <a:p>
            <a:r>
              <a:rPr lang="en-US" sz="2800" dirty="0">
                <a:solidFill>
                  <a:srgbClr val="FF0000"/>
                </a:solidFill>
              </a:rPr>
              <a:t>Condemnation</a:t>
            </a:r>
            <a:r>
              <a:rPr lang="en-US" sz="2800" dirty="0"/>
              <a:t>: false guilt brought by </a:t>
            </a:r>
            <a:r>
              <a:rPr lang="en-US" sz="2800" dirty="0" err="1"/>
              <a:t>satan</a:t>
            </a:r>
            <a:r>
              <a:rPr lang="en-US" sz="2800" dirty="0"/>
              <a:t> – Not God.</a:t>
            </a:r>
          </a:p>
          <a:p>
            <a:r>
              <a:rPr lang="en-US" sz="2800" dirty="0">
                <a:solidFill>
                  <a:srgbClr val="FFFF00"/>
                </a:solidFill>
              </a:rPr>
              <a:t>What do</a:t>
            </a:r>
            <a:r>
              <a:rPr lang="en-US" sz="2800" dirty="0"/>
              <a:t>? “There is now no condemnation to those who are in Christ Jesus…” Romans 8: 1</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Blocks continued…</a:t>
            </a:r>
          </a:p>
        </p:txBody>
      </p:sp>
      <p:sp>
        <p:nvSpPr>
          <p:cNvPr id="3" name="Content Placeholder 2"/>
          <p:cNvSpPr>
            <a:spLocks noGrp="1"/>
          </p:cNvSpPr>
          <p:nvPr>
            <p:ph idx="1"/>
          </p:nvPr>
        </p:nvSpPr>
        <p:spPr>
          <a:xfrm>
            <a:off x="457200" y="2057400"/>
            <a:ext cx="8229600" cy="4571999"/>
          </a:xfrm>
        </p:spPr>
        <p:txBody>
          <a:bodyPr>
            <a:normAutofit lnSpcReduction="10000"/>
          </a:bodyPr>
          <a:lstStyle/>
          <a:p>
            <a:r>
              <a:rPr lang="en-US" sz="2800" u="sng" dirty="0">
                <a:solidFill>
                  <a:srgbClr val="FF0000"/>
                </a:solidFill>
              </a:rPr>
              <a:t>Don’t care (indifference)</a:t>
            </a:r>
            <a:r>
              <a:rPr lang="en-US" sz="2800" dirty="0"/>
              <a:t>: “I have this against you, that you have left your first love.” Revelation 2:4</a:t>
            </a:r>
          </a:p>
          <a:p>
            <a:r>
              <a:rPr lang="en-US" sz="2800" dirty="0">
                <a:solidFill>
                  <a:srgbClr val="FFFF00"/>
                </a:solidFill>
              </a:rPr>
              <a:t>What do</a:t>
            </a:r>
            <a:r>
              <a:rPr lang="en-US" sz="2800" dirty="0"/>
              <a:t>? “Return to Me and I will return to you!” Malachi 3: 7</a:t>
            </a:r>
          </a:p>
          <a:p>
            <a:r>
              <a:rPr lang="en-US" sz="2800" dirty="0">
                <a:solidFill>
                  <a:srgbClr val="FF0000"/>
                </a:solidFill>
              </a:rPr>
              <a:t>Rebellion</a:t>
            </a:r>
            <a:r>
              <a:rPr lang="en-US" sz="2800" dirty="0"/>
              <a:t>: “For rebellion is as the sin of witchcraft/ worshiping evil and stubbornness is as iniquity and idolatry…” I Samuel 15: 22 &amp; 23</a:t>
            </a:r>
          </a:p>
          <a:p>
            <a:r>
              <a:rPr lang="en-US" sz="2800" dirty="0">
                <a:solidFill>
                  <a:srgbClr val="FFFF00"/>
                </a:solidFill>
              </a:rPr>
              <a:t>What do</a:t>
            </a:r>
            <a:r>
              <a:rPr lang="en-US" sz="2800" dirty="0"/>
              <a:t>? “If you obey my commands, you will remain in My love…” John 15: 10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Blocks continued…</a:t>
            </a:r>
          </a:p>
        </p:txBody>
      </p:sp>
      <p:sp>
        <p:nvSpPr>
          <p:cNvPr id="3" name="Content Placeholder 2"/>
          <p:cNvSpPr>
            <a:spLocks noGrp="1"/>
          </p:cNvSpPr>
          <p:nvPr>
            <p:ph idx="1"/>
          </p:nvPr>
        </p:nvSpPr>
        <p:spPr>
          <a:xfrm>
            <a:off x="457200" y="2057400"/>
            <a:ext cx="8229600" cy="4571999"/>
          </a:xfrm>
        </p:spPr>
        <p:txBody>
          <a:bodyPr>
            <a:normAutofit/>
          </a:bodyPr>
          <a:lstStyle/>
          <a:p>
            <a:r>
              <a:rPr lang="en-US" sz="2800" dirty="0">
                <a:solidFill>
                  <a:srgbClr val="FF0000"/>
                </a:solidFill>
              </a:rPr>
              <a:t>Anger</a:t>
            </a:r>
            <a:r>
              <a:rPr lang="en-US" sz="2800" dirty="0"/>
              <a:t>: “Therefore, let everyone be…slow to anger; for anger does not produce the righteousness of God.” James 1: 19 – 20</a:t>
            </a:r>
          </a:p>
          <a:p>
            <a:r>
              <a:rPr lang="en-US" sz="2800" dirty="0">
                <a:solidFill>
                  <a:srgbClr val="FFFF00"/>
                </a:solidFill>
              </a:rPr>
              <a:t>What do</a:t>
            </a:r>
            <a:r>
              <a:rPr lang="en-US" sz="2800" dirty="0"/>
              <a:t>? “ Let all bitterness, wrath, anger…and evil speaking be put away…forgiving one another, just as Christ also forgave  you.” Eph. </a:t>
            </a:r>
            <a:r>
              <a:rPr lang="en-US" sz="2800"/>
              <a:t>4: 29 - 30</a:t>
            </a:r>
          </a:p>
          <a:p>
            <a:r>
              <a:rPr lang="en-US" sz="2800" dirty="0">
                <a:solidFill>
                  <a:srgbClr val="FF0000"/>
                </a:solidFill>
              </a:rPr>
              <a:t>Fear of </a:t>
            </a:r>
            <a:r>
              <a:rPr lang="en-US" sz="2800" dirty="0">
                <a:solidFill>
                  <a:srgbClr val="FFFF00"/>
                </a:solidFill>
              </a:rPr>
              <a:t>people</a:t>
            </a:r>
            <a:r>
              <a:rPr lang="en-US" sz="2800" dirty="0"/>
              <a:t>: “The fear of people brings a snare/ trap, but whoever trusts the Lord shall be safe.” Proverbs 29: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Difference between Praise and Worship???</a:t>
            </a:r>
          </a:p>
        </p:txBody>
      </p:sp>
      <p:sp>
        <p:nvSpPr>
          <p:cNvPr id="3" name="Content Placeholder 2"/>
          <p:cNvSpPr>
            <a:spLocks noGrp="1"/>
          </p:cNvSpPr>
          <p:nvPr>
            <p:ph idx="1"/>
          </p:nvPr>
        </p:nvSpPr>
        <p:spPr>
          <a:xfrm>
            <a:off x="457200" y="2057401"/>
            <a:ext cx="8229600" cy="4525961"/>
          </a:xfrm>
        </p:spPr>
        <p:txBody>
          <a:bodyPr>
            <a:normAutofit fontScale="92500" lnSpcReduction="10000"/>
          </a:bodyPr>
          <a:lstStyle/>
          <a:p>
            <a:r>
              <a:rPr lang="en-US" sz="3200" dirty="0"/>
              <a:t>Worship – defined earlier as giving – demonstrating someone or thing is worthy of adoration – songs tends to speak directly to the Lord</a:t>
            </a:r>
          </a:p>
          <a:p>
            <a:endParaRPr lang="en-US" sz="3200" dirty="0"/>
          </a:p>
          <a:p>
            <a:r>
              <a:rPr lang="en-US" sz="3200" dirty="0"/>
              <a:t>Praise is a form of worship – a call to give thanks for Who He is and what He has done, to rally worshippers’ attention, and tends to be “fast” – “up-beat”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Hebrew words for Praise</a:t>
            </a:r>
          </a:p>
        </p:txBody>
      </p:sp>
      <p:sp>
        <p:nvSpPr>
          <p:cNvPr id="3" name="Content Placeholder 2"/>
          <p:cNvSpPr>
            <a:spLocks noGrp="1"/>
          </p:cNvSpPr>
          <p:nvPr>
            <p:ph idx="1"/>
          </p:nvPr>
        </p:nvSpPr>
        <p:spPr>
          <a:xfrm>
            <a:off x="457200" y="2057400"/>
            <a:ext cx="8229600" cy="4495799"/>
          </a:xfrm>
        </p:spPr>
        <p:txBody>
          <a:bodyPr>
            <a:normAutofit/>
          </a:bodyPr>
          <a:lstStyle/>
          <a:p>
            <a:r>
              <a:rPr lang="en-US" sz="2800" u="sng" dirty="0" err="1"/>
              <a:t>Hala</a:t>
            </a:r>
            <a:r>
              <a:rPr lang="en-US" sz="2800" dirty="0" err="1"/>
              <a:t>l</a:t>
            </a:r>
            <a:r>
              <a:rPr lang="en-US" sz="2800" dirty="0"/>
              <a:t> = to make a show; to boast; to celebrate, to rave about; to glory in; and to shine. Used 160 times in the OT… to play with joy before Him</a:t>
            </a:r>
          </a:p>
          <a:p>
            <a:r>
              <a:rPr lang="en-US" sz="2800" u="sng" dirty="0" err="1"/>
              <a:t>Tehillah</a:t>
            </a:r>
            <a:r>
              <a:rPr lang="en-US" sz="2800" dirty="0"/>
              <a:t> = to sing a clear song of praise; to celebrate Him in song; to boast about Him in song. Used 57 times in the OT…emphasis is a clear song to Him… the focus is now directly to Him.</a:t>
            </a:r>
          </a:p>
          <a:p>
            <a:r>
              <a:rPr lang="en-US" sz="2800" u="sng" dirty="0" err="1"/>
              <a:t>Shabach</a:t>
            </a:r>
            <a:r>
              <a:rPr lang="en-US" sz="2800" dirty="0"/>
              <a:t> = to shout with a loud voice; to shout in triumph; to glory in victory.   “Deaf shout”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Hebrew words continued…</a:t>
            </a:r>
          </a:p>
        </p:txBody>
      </p:sp>
      <p:sp>
        <p:nvSpPr>
          <p:cNvPr id="3" name="Content Placeholder 2"/>
          <p:cNvSpPr>
            <a:spLocks noGrp="1"/>
          </p:cNvSpPr>
          <p:nvPr>
            <p:ph idx="1"/>
          </p:nvPr>
        </p:nvSpPr>
        <p:spPr>
          <a:xfrm>
            <a:off x="457200" y="1828800"/>
            <a:ext cx="8229600" cy="4800599"/>
          </a:xfrm>
        </p:spPr>
        <p:txBody>
          <a:bodyPr>
            <a:normAutofit/>
          </a:bodyPr>
          <a:lstStyle/>
          <a:p>
            <a:r>
              <a:rPr lang="en-US" sz="2800" u="sng" dirty="0" err="1"/>
              <a:t>Zamar</a:t>
            </a:r>
            <a:r>
              <a:rPr lang="en-US" sz="2800" dirty="0"/>
              <a:t> = to touch or play strings; singing with instruments (drums, etc.)</a:t>
            </a:r>
          </a:p>
          <a:p>
            <a:r>
              <a:rPr lang="en-US" sz="2800" u="sng" dirty="0"/>
              <a:t>Yadah</a:t>
            </a:r>
            <a:r>
              <a:rPr lang="en-US" sz="2800" dirty="0"/>
              <a:t> = to give confession of thanksgiving; to extend hands toward the Lord – mimetic form of praise</a:t>
            </a:r>
          </a:p>
          <a:p>
            <a:r>
              <a:rPr lang="en-US" sz="2800" u="sng" dirty="0" err="1"/>
              <a:t>Todah</a:t>
            </a:r>
            <a:r>
              <a:rPr lang="en-US" sz="2800" dirty="0"/>
              <a:t> = hands raised in adoration, reverence and submission</a:t>
            </a:r>
          </a:p>
          <a:p>
            <a:r>
              <a:rPr lang="en-US" sz="2800" u="sng" dirty="0"/>
              <a:t>Barak</a:t>
            </a:r>
            <a:r>
              <a:rPr lang="en-US" sz="2800" dirty="0"/>
              <a:t> = to kneel in adoration – to be caught-up in silence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 &amp; Purpose</a:t>
            </a:r>
          </a:p>
        </p:txBody>
      </p:sp>
      <p:sp>
        <p:nvSpPr>
          <p:cNvPr id="3" name="Content Placeholder 2"/>
          <p:cNvSpPr>
            <a:spLocks noGrp="1"/>
          </p:cNvSpPr>
          <p:nvPr>
            <p:ph idx="1"/>
          </p:nvPr>
        </p:nvSpPr>
        <p:spPr/>
        <p:txBody>
          <a:bodyPr>
            <a:normAutofit/>
          </a:bodyPr>
          <a:lstStyle/>
          <a:p>
            <a:r>
              <a:rPr lang="en-US" sz="3200" dirty="0"/>
              <a:t>To acknowledge object’s and/or persons worth</a:t>
            </a:r>
          </a:p>
          <a:p>
            <a:r>
              <a:rPr lang="en-US" sz="3200" dirty="0"/>
              <a:t>To express reverence</a:t>
            </a:r>
          </a:p>
          <a:p>
            <a:r>
              <a:rPr lang="en-US" sz="3200" dirty="0"/>
              <a:t>To have a sense of awe</a:t>
            </a:r>
          </a:p>
          <a:p>
            <a:r>
              <a:rPr lang="en-US" sz="3200" dirty="0"/>
              <a:t>To bow low before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457200" y="2057400"/>
            <a:ext cx="8229600" cy="4419599"/>
          </a:xfrm>
        </p:spPr>
        <p:txBody>
          <a:bodyPr>
            <a:normAutofit/>
          </a:bodyPr>
          <a:lstStyle/>
          <a:p>
            <a:r>
              <a:rPr lang="en-US" sz="2800" dirty="0"/>
              <a:t>Praise is a more demonstrative form of worship; it includes your hands, feet, shouts, claps, dance, jump, sway, hands waving, hands straight up in surrender… etc.</a:t>
            </a:r>
          </a:p>
          <a:p>
            <a:r>
              <a:rPr lang="en-US" sz="2800" dirty="0"/>
              <a:t>Adoration form is more focused on Him alone, the romance of being alone with Him, reverence of being in the presence of the Holiest of Holies… God Himself…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Thoughts…</a:t>
            </a:r>
          </a:p>
        </p:txBody>
      </p:sp>
      <p:sp>
        <p:nvSpPr>
          <p:cNvPr id="3" name="Content Placeholder 2"/>
          <p:cNvSpPr>
            <a:spLocks noGrp="1"/>
          </p:cNvSpPr>
          <p:nvPr>
            <p:ph idx="1"/>
          </p:nvPr>
        </p:nvSpPr>
        <p:spPr>
          <a:xfrm>
            <a:off x="457200" y="2057400"/>
            <a:ext cx="8229600" cy="4495799"/>
          </a:xfrm>
        </p:spPr>
        <p:txBody>
          <a:bodyPr>
            <a:normAutofit/>
          </a:bodyPr>
          <a:lstStyle/>
          <a:p>
            <a:r>
              <a:rPr lang="en-US" sz="2800" u="sng" dirty="0"/>
              <a:t>Worship Him in spirit and in truth </a:t>
            </a:r>
            <a:r>
              <a:rPr lang="en-US" sz="2800" dirty="0"/>
              <a:t>= “God is a spirit. Those who worship Him must worship Him in spirit and in truth.” John 4: 24</a:t>
            </a:r>
          </a:p>
          <a:p>
            <a:r>
              <a:rPr lang="en-US" sz="2800" u="sng" dirty="0"/>
              <a:t>Songs from the Spirit </a:t>
            </a:r>
            <a:r>
              <a:rPr lang="en-US" sz="2800" dirty="0"/>
              <a:t>= “…Instead, be filled with the Spirit, speaking to one another with psalms, hymns, and songs from the Spirit. Sing and make music from your heart to the Lord, always giving thanks to God the Father for everything, in the name of our Lord Jesus Christ.” Ephesians 5:18-20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Worship Leaders</a:t>
            </a:r>
          </a:p>
        </p:txBody>
      </p:sp>
      <p:sp>
        <p:nvSpPr>
          <p:cNvPr id="3" name="Content Placeholder 2"/>
          <p:cNvSpPr>
            <a:spLocks noGrp="1"/>
          </p:cNvSpPr>
          <p:nvPr>
            <p:ph idx="1"/>
          </p:nvPr>
        </p:nvSpPr>
        <p:spPr>
          <a:xfrm>
            <a:off x="457200" y="2057400"/>
            <a:ext cx="8229600" cy="4571999"/>
          </a:xfrm>
        </p:spPr>
        <p:txBody>
          <a:bodyPr>
            <a:normAutofit lnSpcReduction="10000"/>
          </a:bodyPr>
          <a:lstStyle/>
          <a:p>
            <a:r>
              <a:rPr lang="en-US" sz="2800" u="sng" dirty="0"/>
              <a:t>Were appointed by the leadership after prayer</a:t>
            </a:r>
            <a:r>
              <a:rPr lang="en-US" sz="2800" dirty="0"/>
              <a:t>: I Chronicles 16: 5, </a:t>
            </a:r>
            <a:r>
              <a:rPr lang="en-US" sz="2800" dirty="0" err="1"/>
              <a:t>Asaph</a:t>
            </a:r>
            <a:r>
              <a:rPr lang="en-US" sz="2800" dirty="0"/>
              <a:t> was appointed by David to lead the worship team</a:t>
            </a:r>
          </a:p>
          <a:p>
            <a:r>
              <a:rPr lang="en-US" sz="2800" u="sng" dirty="0"/>
              <a:t>Were anointed of God</a:t>
            </a:r>
            <a:r>
              <a:rPr lang="en-US" sz="2800" dirty="0"/>
              <a:t>: I John 2: 20 &amp; 27, “But you have an anointing from the Holy One…which you have received from Him Who abides in you…”</a:t>
            </a:r>
          </a:p>
          <a:p>
            <a:r>
              <a:rPr lang="en-US" sz="2800" u="sng" dirty="0"/>
              <a:t>Were spiritually mature and able to lead</a:t>
            </a:r>
            <a:r>
              <a:rPr lang="en-US" sz="2800" dirty="0"/>
              <a:t>: Psalms 78: 72, “So he shepherded them according to the integrity of his heart, and guided them by the skillfulness of his hands.”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Worship Leaders continued…</a:t>
            </a:r>
          </a:p>
        </p:txBody>
      </p:sp>
      <p:sp>
        <p:nvSpPr>
          <p:cNvPr id="3" name="Content Placeholder 2"/>
          <p:cNvSpPr>
            <a:spLocks noGrp="1"/>
          </p:cNvSpPr>
          <p:nvPr>
            <p:ph idx="1"/>
          </p:nvPr>
        </p:nvSpPr>
        <p:spPr>
          <a:xfrm>
            <a:off x="457200" y="2057400"/>
            <a:ext cx="8229600" cy="4419599"/>
          </a:xfrm>
        </p:spPr>
        <p:txBody>
          <a:bodyPr>
            <a:normAutofit/>
          </a:bodyPr>
          <a:lstStyle/>
          <a:p>
            <a:r>
              <a:rPr lang="en-US" sz="2800" u="sng" dirty="0"/>
              <a:t>Committed and Faithful</a:t>
            </a:r>
            <a:r>
              <a:rPr lang="en-US" sz="2800" dirty="0"/>
              <a:t>:  I Corinthians 4: 2, “Moreover it is required in stewards/workers that one be found faithful.”</a:t>
            </a:r>
          </a:p>
          <a:p>
            <a:r>
              <a:rPr lang="en-US" sz="2800" u="sng" dirty="0"/>
              <a:t>Respectful and sensitive to God’s presence</a:t>
            </a:r>
            <a:r>
              <a:rPr lang="en-US" sz="2800" dirty="0"/>
              <a:t>: Habakkuk 2: 20, “But the Lord is in His holy temple. Let all the earth keep silence before Him.”</a:t>
            </a:r>
          </a:p>
          <a:p>
            <a:r>
              <a:rPr lang="en-US" sz="2800" u="sng" dirty="0"/>
              <a:t>Arranging the Songs</a:t>
            </a:r>
            <a:r>
              <a:rPr lang="en-US" sz="2800" dirty="0"/>
              <a:t>…preparing yourself spiritually is always first… then…</a:t>
            </a: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Actual Service: Arrange Your Songs and Lead Us!</a:t>
            </a:r>
          </a:p>
        </p:txBody>
      </p:sp>
      <p:sp>
        <p:nvSpPr>
          <p:cNvPr id="3" name="Content Placeholder 2"/>
          <p:cNvSpPr>
            <a:spLocks noGrp="1"/>
          </p:cNvSpPr>
          <p:nvPr>
            <p:ph idx="1"/>
          </p:nvPr>
        </p:nvSpPr>
        <p:spPr>
          <a:xfrm>
            <a:off x="457200" y="1949115"/>
            <a:ext cx="8229600" cy="4634247"/>
          </a:xfrm>
        </p:spPr>
        <p:txBody>
          <a:bodyPr>
            <a:normAutofit lnSpcReduction="10000"/>
          </a:bodyPr>
          <a:lstStyle/>
          <a:p>
            <a:r>
              <a:rPr lang="en-US" sz="2800" dirty="0"/>
              <a:t>Remember you are calling us into His presence…</a:t>
            </a:r>
          </a:p>
          <a:p>
            <a:r>
              <a:rPr lang="en-US" sz="2800" dirty="0"/>
              <a:t>Start with a </a:t>
            </a:r>
            <a:r>
              <a:rPr lang="en-US" sz="2800" dirty="0" err="1"/>
              <a:t>Halal</a:t>
            </a:r>
            <a:r>
              <a:rPr lang="en-US" sz="2800" dirty="0"/>
              <a:t> or Yadah – something playful and full of praise. Calling us to tell each other about the goodness of God – we are singing/talking about God</a:t>
            </a:r>
          </a:p>
          <a:p>
            <a:r>
              <a:rPr lang="en-US" sz="2800" dirty="0"/>
              <a:t>Move towards talking to God – the focus now changes to talking/singing to Him…You are leading us to His throne and leaving us to stand face to face with our Savior – Now your task is done!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457200" y="2057400"/>
            <a:ext cx="8229600" cy="4495799"/>
          </a:xfrm>
        </p:spPr>
        <p:txBody>
          <a:bodyPr>
            <a:normAutofit/>
          </a:bodyPr>
          <a:lstStyle/>
          <a:p>
            <a:r>
              <a:rPr lang="en-US" sz="2800" dirty="0"/>
              <a:t>Praise Him, praise Him, praise Him in the morning…</a:t>
            </a:r>
          </a:p>
          <a:p>
            <a:r>
              <a:rPr lang="en-US" sz="2800" dirty="0"/>
              <a:t>What a mighty God we serve, what a mighty God we serve</a:t>
            </a:r>
          </a:p>
          <a:p>
            <a:r>
              <a:rPr lang="en-US" sz="2800" dirty="0"/>
              <a:t>His name is wonderful…</a:t>
            </a:r>
          </a:p>
          <a:p>
            <a:r>
              <a:rPr lang="en-US" sz="2800" dirty="0"/>
              <a:t>Your Name is wonderful…</a:t>
            </a:r>
          </a:p>
          <a:p>
            <a:r>
              <a:rPr lang="en-US" sz="2800" dirty="0"/>
              <a:t>I need you, O, I need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 what did you bring?...</a:t>
            </a:r>
          </a:p>
        </p:txBody>
      </p:sp>
      <p:sp>
        <p:nvSpPr>
          <p:cNvPr id="3" name="Content Placeholder 2"/>
          <p:cNvSpPr>
            <a:spLocks noGrp="1"/>
          </p:cNvSpPr>
          <p:nvPr>
            <p:ph idx="1"/>
          </p:nvPr>
        </p:nvSpPr>
        <p:spPr/>
        <p:txBody>
          <a:bodyPr>
            <a:normAutofit lnSpcReduction="10000"/>
          </a:bodyPr>
          <a:lstStyle/>
          <a:p>
            <a:pPr algn="ctr"/>
            <a:r>
              <a:rPr lang="en-US" sz="4500" dirty="0"/>
              <a:t>Is it a praise song/poem/psalm?</a:t>
            </a:r>
          </a:p>
          <a:p>
            <a:pPr algn="ctr">
              <a:buNone/>
            </a:pPr>
            <a:r>
              <a:rPr lang="en-US" sz="4500" dirty="0"/>
              <a:t>Or</a:t>
            </a:r>
          </a:p>
          <a:p>
            <a:pPr algn="ctr"/>
            <a:r>
              <a:rPr lang="en-US" sz="4500" dirty="0"/>
              <a:t>Is it a song/poem/psalm of adoration? </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3F8AE-2F06-FF3D-B0D4-6A164119ACD5}"/>
              </a:ext>
            </a:extLst>
          </p:cNvPr>
          <p:cNvSpPr>
            <a:spLocks noGrp="1"/>
          </p:cNvSpPr>
          <p:nvPr>
            <p:ph type="title"/>
          </p:nvPr>
        </p:nvSpPr>
        <p:spPr/>
        <p:txBody>
          <a:bodyPr/>
          <a:lstStyle/>
          <a:p>
            <a:r>
              <a:rPr lang="en-US" dirty="0"/>
              <a:t>Your Turn!</a:t>
            </a:r>
          </a:p>
        </p:txBody>
      </p:sp>
      <p:sp>
        <p:nvSpPr>
          <p:cNvPr id="3" name="Content Placeholder 2">
            <a:extLst>
              <a:ext uri="{FF2B5EF4-FFF2-40B4-BE49-F238E27FC236}">
                <a16:creationId xmlns:a16="http://schemas.microsoft.com/office/drawing/2014/main" id="{B93E4C3F-C7FB-8870-387B-0A61B4A06F13}"/>
              </a:ext>
            </a:extLst>
          </p:cNvPr>
          <p:cNvSpPr>
            <a:spLocks noGrp="1"/>
          </p:cNvSpPr>
          <p:nvPr>
            <p:ph idx="1"/>
          </p:nvPr>
        </p:nvSpPr>
        <p:spPr>
          <a:xfrm>
            <a:off x="461493" y="2438400"/>
            <a:ext cx="8229600" cy="3962400"/>
          </a:xfrm>
        </p:spPr>
        <p:txBody>
          <a:bodyPr>
            <a:normAutofit/>
          </a:bodyPr>
          <a:lstStyle/>
          <a:p>
            <a:r>
              <a:rPr lang="en-US" sz="3600" dirty="0"/>
              <a:t>Get in groups of 2 or 3</a:t>
            </a:r>
          </a:p>
          <a:p>
            <a:r>
              <a:rPr lang="en-US" sz="3600" dirty="0"/>
              <a:t>Design a worship service of 4 – 5 songs</a:t>
            </a:r>
          </a:p>
          <a:p>
            <a:r>
              <a:rPr lang="en-US" sz="3600" dirty="0"/>
              <a:t>Practice</a:t>
            </a:r>
          </a:p>
          <a:p>
            <a:r>
              <a:rPr lang="en-US" sz="3600" dirty="0"/>
              <a:t>Present</a:t>
            </a:r>
          </a:p>
        </p:txBody>
      </p:sp>
    </p:spTree>
    <p:extLst>
      <p:ext uri="{BB962C8B-B14F-4D97-AF65-F5344CB8AC3E}">
        <p14:creationId xmlns:p14="http://schemas.microsoft.com/office/powerpoint/2010/main" val="343203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Biblical Beginnings</a:t>
            </a:r>
          </a:p>
        </p:txBody>
      </p:sp>
      <p:sp>
        <p:nvSpPr>
          <p:cNvPr id="4" name="Content Placeholder 3"/>
          <p:cNvSpPr>
            <a:spLocks noGrp="1"/>
          </p:cNvSpPr>
          <p:nvPr>
            <p:ph sz="half" idx="1"/>
          </p:nvPr>
        </p:nvSpPr>
        <p:spPr>
          <a:xfrm>
            <a:off x="457200" y="2057400"/>
            <a:ext cx="4648200" cy="4343399"/>
          </a:xfrm>
        </p:spPr>
        <p:txBody>
          <a:bodyPr>
            <a:normAutofit/>
          </a:bodyPr>
          <a:lstStyle/>
          <a:p>
            <a:r>
              <a:rPr lang="en-US" sz="2800" dirty="0"/>
              <a:t>Worship 1</a:t>
            </a:r>
            <a:r>
              <a:rPr lang="en-US" sz="2800" baseline="30000" dirty="0"/>
              <a:t>st</a:t>
            </a:r>
            <a:r>
              <a:rPr lang="en-US" sz="2800" dirty="0"/>
              <a:t> mentioned in Genesis 22:5</a:t>
            </a:r>
          </a:p>
          <a:p>
            <a:r>
              <a:rPr lang="en-US" sz="2800" dirty="0"/>
              <a:t>Abraham tells his servant to stay at the bottom of the mountain while Isaac and he goes to worship the Lord – they will return</a:t>
            </a:r>
          </a:p>
          <a:p>
            <a:r>
              <a:rPr lang="en-US" sz="2800" dirty="0"/>
              <a:t>Obedience + Faith + Sacrifice  </a:t>
            </a:r>
          </a:p>
        </p:txBody>
      </p:sp>
      <p:pic>
        <p:nvPicPr>
          <p:cNvPr id="6" name="Content Placeholder 5" descr="images.jpeg"/>
          <p:cNvPicPr>
            <a:picLocks noGrp="1" noChangeAspect="1"/>
          </p:cNvPicPr>
          <p:nvPr>
            <p:ph sz="half" idx="2"/>
          </p:nvPr>
        </p:nvPicPr>
        <p:blipFill>
          <a:blip r:embed="rId2"/>
          <a:stretch>
            <a:fillRect/>
          </a:stretch>
        </p:blipFill>
        <p:spPr>
          <a:xfrm>
            <a:off x="5715000" y="2514600"/>
            <a:ext cx="2971800" cy="35814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Tabernacle</a:t>
            </a:r>
          </a:p>
        </p:txBody>
      </p:sp>
      <p:pic>
        <p:nvPicPr>
          <p:cNvPr id="9" name="Content Placeholder 8" descr="tabernacle-painted.jpg"/>
          <p:cNvPicPr>
            <a:picLocks noGrp="1" noChangeAspect="1"/>
          </p:cNvPicPr>
          <p:nvPr>
            <p:ph sz="half" idx="1"/>
          </p:nvPr>
        </p:nvPicPr>
        <p:blipFill>
          <a:blip r:embed="rId2"/>
          <a:stretch>
            <a:fillRect/>
          </a:stretch>
        </p:blipFill>
        <p:spPr>
          <a:xfrm flipH="1">
            <a:off x="457200" y="2209800"/>
            <a:ext cx="3932238" cy="3980328"/>
          </a:xfrm>
        </p:spPr>
      </p:pic>
      <p:sp>
        <p:nvSpPr>
          <p:cNvPr id="8" name="Content Placeholder 7"/>
          <p:cNvSpPr>
            <a:spLocks noGrp="1"/>
          </p:cNvSpPr>
          <p:nvPr>
            <p:ph sz="half" idx="2"/>
          </p:nvPr>
        </p:nvSpPr>
        <p:spPr>
          <a:xfrm>
            <a:off x="4389438" y="1828801"/>
            <a:ext cx="4525962" cy="5029200"/>
          </a:xfrm>
        </p:spPr>
        <p:txBody>
          <a:bodyPr>
            <a:normAutofit/>
          </a:bodyPr>
          <a:lstStyle/>
          <a:p>
            <a:r>
              <a:rPr lang="en-US" sz="2800" dirty="0"/>
              <a:t>Genesis 25 – 40, God uses Moses to establish a mobile place of worship</a:t>
            </a:r>
          </a:p>
          <a:p>
            <a:r>
              <a:rPr lang="en-US" sz="2800" dirty="0"/>
              <a:t>Genesis 40:34 – 38, “Then the cloud covered the Tent of Meetings, and the glory of the Lord filled the tabernacle…the cloud of the Lord was over the tabernacle by day and fire by night in sight of all…”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1000" fill="hold"/>
                                        <p:tgtEl>
                                          <p:spTgt spid="8">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Ark of the Covenant</a:t>
            </a:r>
          </a:p>
        </p:txBody>
      </p:sp>
      <p:sp>
        <p:nvSpPr>
          <p:cNvPr id="3" name="Content Placeholder 2"/>
          <p:cNvSpPr>
            <a:spLocks noGrp="1"/>
          </p:cNvSpPr>
          <p:nvPr>
            <p:ph sz="half" idx="1"/>
          </p:nvPr>
        </p:nvSpPr>
        <p:spPr>
          <a:xfrm>
            <a:off x="457200" y="2057400"/>
            <a:ext cx="4498180" cy="4571999"/>
          </a:xfrm>
        </p:spPr>
        <p:txBody>
          <a:bodyPr>
            <a:normAutofit/>
          </a:bodyPr>
          <a:lstStyle/>
          <a:p>
            <a:r>
              <a:rPr lang="en-US" sz="2800" dirty="0"/>
              <a:t>Held the 10 Commandments, Aarons budding staff, and pot of manna</a:t>
            </a:r>
          </a:p>
          <a:p>
            <a:r>
              <a:rPr lang="en-US" sz="2800" dirty="0"/>
              <a:t>When Israel was not obedient – their enemy would steal the Ark</a:t>
            </a:r>
          </a:p>
          <a:p>
            <a:r>
              <a:rPr lang="en-US" sz="2800" dirty="0"/>
              <a:t>The Mercy Seat of God – middle of the top of the Ark – light from heaven</a:t>
            </a:r>
          </a:p>
        </p:txBody>
      </p:sp>
      <p:pic>
        <p:nvPicPr>
          <p:cNvPr id="5" name="Content Placeholder 4" descr="DownloadedFile.jpeg"/>
          <p:cNvPicPr>
            <a:picLocks noGrp="1" noChangeAspect="1"/>
          </p:cNvPicPr>
          <p:nvPr>
            <p:ph sz="half" idx="2"/>
          </p:nvPr>
        </p:nvPicPr>
        <p:blipFill>
          <a:blip r:embed="rId2"/>
          <a:stretch>
            <a:fillRect/>
          </a:stretch>
        </p:blipFill>
        <p:spPr>
          <a:xfrm>
            <a:off x="4955380" y="2514600"/>
            <a:ext cx="3731419" cy="313928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David’s Tabernacle</a:t>
            </a:r>
          </a:p>
        </p:txBody>
      </p:sp>
      <p:pic>
        <p:nvPicPr>
          <p:cNvPr id="5" name="Content Placeholder 4" descr="tabernacle-of-david.jpg"/>
          <p:cNvPicPr>
            <a:picLocks noGrp="1" noChangeAspect="1"/>
          </p:cNvPicPr>
          <p:nvPr>
            <p:ph sz="half" idx="1"/>
          </p:nvPr>
        </p:nvPicPr>
        <p:blipFill>
          <a:blip r:embed="rId2"/>
          <a:stretch>
            <a:fillRect/>
          </a:stretch>
        </p:blipFill>
        <p:spPr>
          <a:xfrm>
            <a:off x="228600" y="2438400"/>
            <a:ext cx="3932238" cy="3084770"/>
          </a:xfrm>
        </p:spPr>
      </p:pic>
      <p:sp>
        <p:nvSpPr>
          <p:cNvPr id="4" name="Content Placeholder 3"/>
          <p:cNvSpPr>
            <a:spLocks noGrp="1"/>
          </p:cNvSpPr>
          <p:nvPr>
            <p:ph sz="half" idx="2"/>
          </p:nvPr>
        </p:nvSpPr>
        <p:spPr>
          <a:xfrm>
            <a:off x="4160838" y="1828800"/>
            <a:ext cx="4525962" cy="4724400"/>
          </a:xfrm>
        </p:spPr>
        <p:txBody>
          <a:bodyPr>
            <a:normAutofit/>
          </a:bodyPr>
          <a:lstStyle/>
          <a:p>
            <a:r>
              <a:rPr lang="en-US" sz="2800" dirty="0"/>
              <a:t>II Samuel 6 – 7: David brings the Ark of the Covenant to Jerusalem</a:t>
            </a:r>
          </a:p>
          <a:p>
            <a:endParaRPr lang="en-US" sz="2800" dirty="0"/>
          </a:p>
          <a:p>
            <a:r>
              <a:rPr lang="en-US" sz="2800" dirty="0"/>
              <a:t>Notice – how open the Ark is – in view of all the people of Israel</a:t>
            </a:r>
          </a:p>
          <a:p>
            <a:endParaRPr lang="en-US" sz="2800" dirty="0"/>
          </a:p>
          <a:p>
            <a:r>
              <a:rPr lang="en-US" sz="2800" dirty="0"/>
              <a:t>A type of worship through Christ.</a:t>
            </a:r>
          </a:p>
          <a:p>
            <a:endParaRPr lang="en-US" sz="2800" dirty="0"/>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decel="50000" fill="hold">
                                          <p:stCondLst>
                                            <p:cond delay="0"/>
                                          </p:stCondLst>
                                        </p:cTn>
                                        <p:tgtEl>
                                          <p:spTgt spid="4">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4">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decel="50000" fill="hold">
                                          <p:stCondLst>
                                            <p:cond delay="0"/>
                                          </p:stCondLst>
                                        </p:cTn>
                                        <p:tgtEl>
                                          <p:spTgt spid="4">
                                            <p:txEl>
                                              <p:pRg st="4" end="4"/>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
                                            <p:txEl>
                                              <p:pRg st="4" end="4"/>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
                                            <p:txEl>
                                              <p:pRg st="4" end="4"/>
                                            </p:txEl>
                                          </p:spTgt>
                                        </p:tgtEl>
                                        <p:attrNameLst>
                                          <p:attrName>ppt_w</p:attrName>
                                        </p:attrNameLst>
                                      </p:cBhvr>
                                      <p:tavLst>
                                        <p:tav tm="0">
                                          <p:val>
                                            <p:strVal val="#ppt_w*.05"/>
                                          </p:val>
                                        </p:tav>
                                        <p:tav tm="100000">
                                          <p:val>
                                            <p:strVal val="#ppt_w"/>
                                          </p:val>
                                        </p:tav>
                                      </p:tavLst>
                                    </p:anim>
                                    <p:anim calcmode="lin" valueType="num">
                                      <p:cBhvr>
                                        <p:cTn id="34" dur="1000" fill="hold"/>
                                        <p:tgtEl>
                                          <p:spTgt spid="4">
                                            <p:txEl>
                                              <p:pRg st="4" end="4"/>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
                                            <p:txEl>
                                              <p:pRg st="4" end="4"/>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
                                            <p:txEl>
                                              <p:pRg st="4" end="4"/>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
                                            <p:txEl>
                                              <p:pRg st="4" end="4"/>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Temple Curtain Torn</a:t>
            </a:r>
          </a:p>
        </p:txBody>
      </p:sp>
      <p:sp>
        <p:nvSpPr>
          <p:cNvPr id="3" name="Content Placeholder 2"/>
          <p:cNvSpPr>
            <a:spLocks noGrp="1"/>
          </p:cNvSpPr>
          <p:nvPr>
            <p:ph sz="half" idx="1"/>
          </p:nvPr>
        </p:nvSpPr>
        <p:spPr/>
        <p:txBody>
          <a:bodyPr>
            <a:normAutofit/>
          </a:bodyPr>
          <a:lstStyle/>
          <a:p>
            <a:pPr>
              <a:buNone/>
            </a:pPr>
            <a:r>
              <a:rPr lang="en-US" sz="2800" dirty="0"/>
              <a:t>Matthew 27: 50 – 51, “And when Jesus had cried out again in a loud voice, He gave up His Spirit. At that moment the curtain of the Temple was torn in two from top to bottom…”</a:t>
            </a:r>
          </a:p>
        </p:txBody>
      </p:sp>
      <p:pic>
        <p:nvPicPr>
          <p:cNvPr id="5" name="Content Placeholder 4" descr="DownloadedFile-2.jpeg"/>
          <p:cNvPicPr>
            <a:picLocks noGrp="1" noChangeAspect="1"/>
          </p:cNvPicPr>
          <p:nvPr>
            <p:ph sz="half" idx="2"/>
          </p:nvPr>
        </p:nvPicPr>
        <p:blipFill>
          <a:blip r:embed="rId2"/>
          <a:stretch>
            <a:fillRect/>
          </a:stretch>
        </p:blipFill>
        <p:spPr>
          <a:xfrm>
            <a:off x="4389120" y="2362200"/>
            <a:ext cx="4058761" cy="3276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Three Temples</a:t>
            </a:r>
          </a:p>
        </p:txBody>
      </p:sp>
      <p:sp>
        <p:nvSpPr>
          <p:cNvPr id="6" name="Content Placeholder 5"/>
          <p:cNvSpPr>
            <a:spLocks noGrp="1"/>
          </p:cNvSpPr>
          <p:nvPr>
            <p:ph idx="1"/>
          </p:nvPr>
        </p:nvSpPr>
        <p:spPr/>
        <p:txBody>
          <a:bodyPr>
            <a:normAutofit/>
          </a:bodyPr>
          <a:lstStyle/>
          <a:p>
            <a:r>
              <a:rPr lang="en-US" sz="2800" dirty="0"/>
              <a:t>Solomon’s Temple: 2 Samuel 6 – 8, destroyed in 586 </a:t>
            </a:r>
            <a:r>
              <a:rPr lang="en-US" sz="2800" dirty="0" err="1"/>
              <a:t>bc</a:t>
            </a:r>
            <a:r>
              <a:rPr lang="en-US" sz="2800" dirty="0"/>
              <a:t> by the Babylonians</a:t>
            </a:r>
          </a:p>
          <a:p>
            <a:r>
              <a:rPr lang="en-US" sz="2800" dirty="0" err="1"/>
              <a:t>Zerubbabel’s</a:t>
            </a:r>
            <a:r>
              <a:rPr lang="en-US" sz="2800" dirty="0"/>
              <a:t> Temple: The Book of Ezra, built in 520 </a:t>
            </a:r>
            <a:r>
              <a:rPr lang="en-US" sz="2800" dirty="0" err="1"/>
              <a:t>bc</a:t>
            </a:r>
            <a:r>
              <a:rPr lang="en-US" sz="2800" dirty="0"/>
              <a:t>, destroyed between 400 – 300 </a:t>
            </a:r>
            <a:r>
              <a:rPr lang="en-US" sz="2800" dirty="0" err="1"/>
              <a:t>bc</a:t>
            </a:r>
            <a:endParaRPr lang="en-US" sz="2800" dirty="0"/>
          </a:p>
          <a:p>
            <a:r>
              <a:rPr lang="en-US" sz="2800" dirty="0"/>
              <a:t>Herod’s Temple: built around 20 </a:t>
            </a:r>
            <a:r>
              <a:rPr lang="en-US" sz="2800" dirty="0" err="1"/>
              <a:t>bc</a:t>
            </a:r>
            <a:r>
              <a:rPr lang="en-US" sz="2800" dirty="0"/>
              <a:t>, destroyed in 70 ad by Romans (Nero) – this is the Temple that existed when Jesus ministered physically on earth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to="" calcmode="lin" valueType="num">
                                      <p:cBhvr>
                                        <p:cTn id="17" dur="1" fill="hold"/>
                                        <p:tgtEl>
                                          <p:spTgt spid="6">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 a believer – You are His Temple</a:t>
            </a:r>
          </a:p>
        </p:txBody>
      </p:sp>
      <p:sp>
        <p:nvSpPr>
          <p:cNvPr id="3" name="Content Placeholder 2"/>
          <p:cNvSpPr>
            <a:spLocks noGrp="1"/>
          </p:cNvSpPr>
          <p:nvPr>
            <p:ph idx="1"/>
          </p:nvPr>
        </p:nvSpPr>
        <p:spPr/>
        <p:txBody>
          <a:bodyPr>
            <a:noAutofit/>
          </a:bodyPr>
          <a:lstStyle/>
          <a:p>
            <a:pPr algn="ctr">
              <a:buNone/>
            </a:pPr>
            <a:r>
              <a:rPr lang="en-US" sz="5700" dirty="0"/>
              <a:t>“Don’t you know that you yourselves are God’s temple and that God’s Spirit lives in you?”</a:t>
            </a:r>
            <a:endParaRPr lang="en-US" sz="3200" dirty="0"/>
          </a:p>
          <a:p>
            <a:pPr algn="r">
              <a:buNone/>
            </a:pPr>
            <a:r>
              <a:rPr lang="en-US" sz="3200" dirty="0"/>
              <a:t>I Corinthians 3: 16</a:t>
            </a:r>
            <a:endParaRPr lang="en-US" sz="5700" dirty="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315</TotalTime>
  <Words>1712</Words>
  <Application>Microsoft Macintosh PowerPoint</Application>
  <PresentationFormat>On-screen Show (4:3)</PresentationFormat>
  <Paragraphs>108</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Corbel</vt:lpstr>
      <vt:lpstr>Wingdings</vt:lpstr>
      <vt:lpstr>Focus</vt:lpstr>
      <vt:lpstr>Worship</vt:lpstr>
      <vt:lpstr>Meaning &amp; Purpose</vt:lpstr>
      <vt:lpstr>Biblical Beginnings</vt:lpstr>
      <vt:lpstr>The Tabernacle</vt:lpstr>
      <vt:lpstr>The Ark of the Covenant</vt:lpstr>
      <vt:lpstr>David’s Tabernacle</vt:lpstr>
      <vt:lpstr>The Temple Curtain Torn</vt:lpstr>
      <vt:lpstr>Three Temples</vt:lpstr>
      <vt:lpstr>As a believer – You are His Temple</vt:lpstr>
      <vt:lpstr>A Royal Priesthood</vt:lpstr>
      <vt:lpstr>Why do we worship/praise Him?</vt:lpstr>
      <vt:lpstr>Why continued…</vt:lpstr>
      <vt:lpstr>Why continued…</vt:lpstr>
      <vt:lpstr>What blocks praise?</vt:lpstr>
      <vt:lpstr>Blocks continued…</vt:lpstr>
      <vt:lpstr>Blocks continued…</vt:lpstr>
      <vt:lpstr>Difference between Praise and Worship???</vt:lpstr>
      <vt:lpstr>Hebrew words for Praise</vt:lpstr>
      <vt:lpstr>Hebrew words continued…</vt:lpstr>
      <vt:lpstr>Summary…</vt:lpstr>
      <vt:lpstr>Two Thoughts…</vt:lpstr>
      <vt:lpstr>Worship Leaders</vt:lpstr>
      <vt:lpstr>Worship Leaders continued…</vt:lpstr>
      <vt:lpstr>The Actual Service: Arrange Your Songs and Lead Us!</vt:lpstr>
      <vt:lpstr>Example:</vt:lpstr>
      <vt:lpstr>Now what did you bring?...</vt:lpstr>
      <vt:lpstr>Your Turn!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Worship</dc:title>
  <dc:creator>Joann Smith</dc:creator>
  <cp:lastModifiedBy>JoAnn Smith</cp:lastModifiedBy>
  <cp:revision>34</cp:revision>
  <dcterms:created xsi:type="dcterms:W3CDTF">2013-07-28T02:13:06Z</dcterms:created>
  <dcterms:modified xsi:type="dcterms:W3CDTF">2023-09-13T18:39:18Z</dcterms:modified>
</cp:coreProperties>
</file>