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8" r:id="rId3"/>
    <p:sldId id="259" r:id="rId4"/>
    <p:sldId id="260" r:id="rId5"/>
    <p:sldId id="257"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5574"/>
  </p:normalViewPr>
  <p:slideViewPr>
    <p:cSldViewPr snapToGrid="0">
      <p:cViewPr varScale="1">
        <p:scale>
          <a:sx n="105" d="100"/>
          <a:sy n="105" d="100"/>
        </p:scale>
        <p:origin x="304"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dirty="0"/>
              <a:t>9/23/23</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9/23/23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9/23/23</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9/23/23</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dirty="0"/>
              <a:pPr/>
              <a:t>9/23/23</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9/23/23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9/23/23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9/23/23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dirty="0"/>
              <a:pPr/>
              <a:t>9/23/23</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9/23/23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9/23/23</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9/23/23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9/23/23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9/23/23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9/23/23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9/23/23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9/23/23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9/23/23</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3.xml"/><Relationship Id="rId4" Type="http://schemas.openxmlformats.org/officeDocument/2006/relationships/image" Target="../media/image6.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png"/><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png"/><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5DBA4C-F523-BF96-0185-87DE8D74CDDC}"/>
              </a:ext>
            </a:extLst>
          </p:cNvPr>
          <p:cNvSpPr>
            <a:spLocks noGrp="1"/>
          </p:cNvSpPr>
          <p:nvPr>
            <p:ph type="ctrTitle"/>
          </p:nvPr>
        </p:nvSpPr>
        <p:spPr>
          <a:xfrm>
            <a:off x="463296" y="1803405"/>
            <a:ext cx="11314176" cy="1825096"/>
          </a:xfrm>
        </p:spPr>
        <p:txBody>
          <a:bodyPr/>
          <a:lstStyle/>
          <a:p>
            <a:pPr algn="ctr"/>
            <a:r>
              <a:rPr lang="en-US" dirty="0"/>
              <a:t>Spiritual warfare hits the new mission field</a:t>
            </a:r>
          </a:p>
        </p:txBody>
      </p:sp>
      <p:sp>
        <p:nvSpPr>
          <p:cNvPr id="3" name="Subtitle 2">
            <a:extLst>
              <a:ext uri="{FF2B5EF4-FFF2-40B4-BE49-F238E27FC236}">
                <a16:creationId xmlns:a16="http://schemas.microsoft.com/office/drawing/2014/main" id="{1CE578D3-E6F7-7C3A-123F-C10B3FCE0F1C}"/>
              </a:ext>
            </a:extLst>
          </p:cNvPr>
          <p:cNvSpPr>
            <a:spLocks noGrp="1"/>
          </p:cNvSpPr>
          <p:nvPr>
            <p:ph type="subTitle" idx="1"/>
          </p:nvPr>
        </p:nvSpPr>
        <p:spPr>
          <a:xfrm>
            <a:off x="8906256" y="4180841"/>
            <a:ext cx="3139440" cy="685800"/>
          </a:xfrm>
        </p:spPr>
        <p:txBody>
          <a:bodyPr>
            <a:normAutofit/>
          </a:bodyPr>
          <a:lstStyle/>
          <a:p>
            <a:r>
              <a:rPr lang="en-US" sz="3200" dirty="0"/>
              <a:t>Acts 13: 1 - 12</a:t>
            </a:r>
          </a:p>
        </p:txBody>
      </p:sp>
    </p:spTree>
    <p:extLst>
      <p:ext uri="{BB962C8B-B14F-4D97-AF65-F5344CB8AC3E}">
        <p14:creationId xmlns:p14="http://schemas.microsoft.com/office/powerpoint/2010/main" val="40131579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3F3CA8-02D8-E302-5E26-FD9B052A3B53}"/>
              </a:ext>
            </a:extLst>
          </p:cNvPr>
          <p:cNvSpPr>
            <a:spLocks noGrp="1"/>
          </p:cNvSpPr>
          <p:nvPr>
            <p:ph type="title"/>
          </p:nvPr>
        </p:nvSpPr>
        <p:spPr>
          <a:xfrm>
            <a:off x="685800" y="764373"/>
            <a:ext cx="10820400" cy="1293028"/>
          </a:xfrm>
        </p:spPr>
        <p:txBody>
          <a:bodyPr/>
          <a:lstStyle/>
          <a:p>
            <a:pPr algn="ctr"/>
            <a:r>
              <a:rPr lang="en-US" dirty="0"/>
              <a:t>Remember:</a:t>
            </a:r>
          </a:p>
        </p:txBody>
      </p:sp>
      <p:sp>
        <p:nvSpPr>
          <p:cNvPr id="3" name="Content Placeholder 2">
            <a:extLst>
              <a:ext uri="{FF2B5EF4-FFF2-40B4-BE49-F238E27FC236}">
                <a16:creationId xmlns:a16="http://schemas.microsoft.com/office/drawing/2014/main" id="{A02C180A-1F91-7B14-6165-C3F977EA4650}"/>
              </a:ext>
            </a:extLst>
          </p:cNvPr>
          <p:cNvSpPr>
            <a:spLocks noGrp="1"/>
          </p:cNvSpPr>
          <p:nvPr>
            <p:ph idx="1"/>
          </p:nvPr>
        </p:nvSpPr>
        <p:spPr>
          <a:xfrm>
            <a:off x="685800" y="2682241"/>
            <a:ext cx="10820400" cy="3169920"/>
          </a:xfrm>
        </p:spPr>
        <p:txBody>
          <a:bodyPr>
            <a:normAutofit/>
          </a:bodyPr>
          <a:lstStyle/>
          <a:p>
            <a:pPr algn="ctr"/>
            <a:r>
              <a:rPr lang="en-US" sz="3600" dirty="0"/>
              <a:t>God is! Never created, He is the Creator!</a:t>
            </a:r>
          </a:p>
          <a:p>
            <a:pPr algn="ctr"/>
            <a:endParaRPr lang="en-US" sz="3600" dirty="0"/>
          </a:p>
          <a:p>
            <a:pPr algn="ctr"/>
            <a:r>
              <a:rPr lang="en-US" sz="3600" dirty="0"/>
              <a:t>He is omniscient, omnipresent, and omnipotent! – our enemy is NOT!</a:t>
            </a:r>
          </a:p>
        </p:txBody>
      </p:sp>
    </p:spTree>
    <p:extLst>
      <p:ext uri="{BB962C8B-B14F-4D97-AF65-F5344CB8AC3E}">
        <p14:creationId xmlns:p14="http://schemas.microsoft.com/office/powerpoint/2010/main" val="35963459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1CE2B42-A33F-B15C-6048-5D1A3A0465A6}"/>
              </a:ext>
            </a:extLst>
          </p:cNvPr>
          <p:cNvSpPr>
            <a:spLocks noGrp="1"/>
          </p:cNvSpPr>
          <p:nvPr>
            <p:ph idx="1"/>
          </p:nvPr>
        </p:nvSpPr>
        <p:spPr>
          <a:xfrm>
            <a:off x="685800" y="950976"/>
            <a:ext cx="10820400" cy="5487165"/>
          </a:xfrm>
        </p:spPr>
        <p:txBody>
          <a:bodyPr>
            <a:normAutofit/>
          </a:bodyPr>
          <a:lstStyle/>
          <a:p>
            <a:r>
              <a:rPr lang="en-US" sz="2800" dirty="0"/>
              <a:t>I John 4:4, “Greater is He Who is in you than he who is in the world!”</a:t>
            </a:r>
          </a:p>
          <a:p>
            <a:endParaRPr lang="en-US" sz="2800" dirty="0"/>
          </a:p>
          <a:p>
            <a:r>
              <a:rPr lang="en-US" sz="2800" dirty="0"/>
              <a:t>II Cor 10: 4, “The weapons we fight with are not weapons of the world. On the contrary, they have divine power to demolish strongholds.”</a:t>
            </a:r>
          </a:p>
          <a:p>
            <a:endParaRPr lang="en-US" sz="2800" dirty="0"/>
          </a:p>
          <a:p>
            <a:r>
              <a:rPr lang="en-US" sz="2800" dirty="0"/>
              <a:t>Psalms 22: 3, “But You are holy, Who inhabits the praises of Israel (Your people).”</a:t>
            </a:r>
          </a:p>
          <a:p>
            <a:endParaRPr lang="en-US" sz="2800" dirty="0"/>
          </a:p>
          <a:p>
            <a:r>
              <a:rPr lang="en-US" sz="2800" dirty="0"/>
              <a:t>I Timothy 6: 12, “Fight the good fight of the faith. Take hold of the eternal life to which you were called…”</a:t>
            </a:r>
          </a:p>
        </p:txBody>
      </p:sp>
    </p:spTree>
    <p:extLst>
      <p:ext uri="{BB962C8B-B14F-4D97-AF65-F5344CB8AC3E}">
        <p14:creationId xmlns:p14="http://schemas.microsoft.com/office/powerpoint/2010/main" val="31157865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CFD580F5-E7BF-4C1D-BEFD-4A4601EBA87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pic>
        <p:nvPicPr>
          <p:cNvPr id="13" name="Picture 12">
            <a:extLst>
              <a:ext uri="{FF2B5EF4-FFF2-40B4-BE49-F238E27FC236}">
                <a16:creationId xmlns:a16="http://schemas.microsoft.com/office/drawing/2014/main" id="{F0F06750-78FE-4472-8DA5-14CF3336F81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15" name="Rectangle 14">
            <a:extLst>
              <a:ext uri="{FF2B5EF4-FFF2-40B4-BE49-F238E27FC236}">
                <a16:creationId xmlns:a16="http://schemas.microsoft.com/office/drawing/2014/main" id="{077D6507-8E8D-40E1-A7B9-63012EF949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46433397-5CAE-2AE4-AACA-DED22D8D756E}"/>
              </a:ext>
            </a:extLst>
          </p:cNvPr>
          <p:cNvPicPr>
            <a:picLocks noChangeAspect="1"/>
          </p:cNvPicPr>
          <p:nvPr/>
        </p:nvPicPr>
        <p:blipFill rotWithShape="1">
          <a:blip r:embed="rId4">
            <a:alphaModFix amt="40000"/>
          </a:blip>
          <a:srcRect t="15730"/>
          <a:stretch/>
        </p:blipFill>
        <p:spPr>
          <a:xfrm>
            <a:off x="20" y="10"/>
            <a:ext cx="12191980" cy="6857990"/>
          </a:xfrm>
          <a:prstGeom prst="rect">
            <a:avLst/>
          </a:prstGeom>
        </p:spPr>
      </p:pic>
      <p:pic>
        <p:nvPicPr>
          <p:cNvPr id="17" name="Picture 16">
            <a:extLst>
              <a:ext uri="{FF2B5EF4-FFF2-40B4-BE49-F238E27FC236}">
                <a16:creationId xmlns:a16="http://schemas.microsoft.com/office/drawing/2014/main" id="{23FF3D86-2916-4F9F-9752-304810CF59AE}"/>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pic>
        <p:nvPicPr>
          <p:cNvPr id="19" name="Picture 18">
            <a:extLst>
              <a:ext uri="{FF2B5EF4-FFF2-40B4-BE49-F238E27FC236}">
                <a16:creationId xmlns:a16="http://schemas.microsoft.com/office/drawing/2014/main" id="{AB048875-14D1-4CC7-8AC3-7ABC73AAAF1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5" name="Text Placeholder 4">
            <a:extLst>
              <a:ext uri="{FF2B5EF4-FFF2-40B4-BE49-F238E27FC236}">
                <a16:creationId xmlns:a16="http://schemas.microsoft.com/office/drawing/2014/main" id="{5D662EA0-5E3E-1775-F5A2-7EF0CFBDB0B3}"/>
              </a:ext>
            </a:extLst>
          </p:cNvPr>
          <p:cNvSpPr>
            <a:spLocks noGrp="1"/>
          </p:cNvSpPr>
          <p:nvPr>
            <p:ph type="body" idx="1"/>
          </p:nvPr>
        </p:nvSpPr>
        <p:spPr>
          <a:xfrm>
            <a:off x="1371600" y="841248"/>
            <a:ext cx="9448800" cy="4687487"/>
          </a:xfrm>
        </p:spPr>
        <p:txBody>
          <a:bodyPr vert="horz" lIns="91440" tIns="45720" rIns="91440" bIns="45720" rtlCol="0">
            <a:normAutofit/>
          </a:bodyPr>
          <a:lstStyle/>
          <a:p>
            <a:pPr algn="ctr"/>
            <a:r>
              <a:rPr lang="en-US" sz="7200" dirty="0"/>
              <a:t>“…In all things we are more than conquerors through Him who loves us!”</a:t>
            </a:r>
            <a:endParaRPr lang="en-US" sz="7200" dirty="0">
              <a:solidFill>
                <a:schemeClr val="tx1"/>
              </a:solidFill>
            </a:endParaRPr>
          </a:p>
        </p:txBody>
      </p:sp>
      <p:sp>
        <p:nvSpPr>
          <p:cNvPr id="6" name="TextBox 5">
            <a:extLst>
              <a:ext uri="{FF2B5EF4-FFF2-40B4-BE49-F238E27FC236}">
                <a16:creationId xmlns:a16="http://schemas.microsoft.com/office/drawing/2014/main" id="{574A7E1B-A0CA-C111-E6DE-7ABFB15571DD}"/>
              </a:ext>
            </a:extLst>
          </p:cNvPr>
          <p:cNvSpPr txBox="1"/>
          <p:nvPr/>
        </p:nvSpPr>
        <p:spPr>
          <a:xfrm>
            <a:off x="7156704" y="5416550"/>
            <a:ext cx="4535424" cy="584775"/>
          </a:xfrm>
          <a:prstGeom prst="rect">
            <a:avLst/>
          </a:prstGeom>
          <a:noFill/>
        </p:spPr>
        <p:txBody>
          <a:bodyPr wrap="square" rtlCol="0">
            <a:spAutoFit/>
          </a:bodyPr>
          <a:lstStyle/>
          <a:p>
            <a:pPr algn="ctr"/>
            <a:r>
              <a:rPr lang="en-US" sz="3200" dirty="0">
                <a:solidFill>
                  <a:schemeClr val="bg1"/>
                </a:solidFill>
              </a:rPr>
              <a:t>Romans 8: 37</a:t>
            </a:r>
          </a:p>
        </p:txBody>
      </p:sp>
    </p:spTree>
    <p:extLst>
      <p:ext uri="{BB962C8B-B14F-4D97-AF65-F5344CB8AC3E}">
        <p14:creationId xmlns:p14="http://schemas.microsoft.com/office/powerpoint/2010/main" val="26354318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0F72C6E7-C2BC-0B76-B913-D5CA03F952BA}"/>
              </a:ext>
            </a:extLst>
          </p:cNvPr>
          <p:cNvSpPr>
            <a:spLocks noGrp="1"/>
          </p:cNvSpPr>
          <p:nvPr>
            <p:ph type="title"/>
          </p:nvPr>
        </p:nvSpPr>
        <p:spPr>
          <a:xfrm>
            <a:off x="1011936" y="764373"/>
            <a:ext cx="10494264" cy="1293028"/>
          </a:xfrm>
        </p:spPr>
        <p:txBody>
          <a:bodyPr/>
          <a:lstStyle/>
          <a:p>
            <a:pPr algn="ctr"/>
            <a:r>
              <a:rPr lang="en-US" dirty="0"/>
              <a:t>The first Missionary call and sending</a:t>
            </a:r>
            <a:br>
              <a:rPr lang="en-US" dirty="0"/>
            </a:br>
            <a:r>
              <a:rPr lang="en-US" dirty="0"/>
              <a:t>From Antioch</a:t>
            </a:r>
          </a:p>
        </p:txBody>
      </p:sp>
      <p:sp>
        <p:nvSpPr>
          <p:cNvPr id="6" name="Content Placeholder 5">
            <a:extLst>
              <a:ext uri="{FF2B5EF4-FFF2-40B4-BE49-F238E27FC236}">
                <a16:creationId xmlns:a16="http://schemas.microsoft.com/office/drawing/2014/main" id="{5CD57177-CF77-A448-9D14-65AF600BCB1D}"/>
              </a:ext>
            </a:extLst>
          </p:cNvPr>
          <p:cNvSpPr>
            <a:spLocks noGrp="1"/>
          </p:cNvSpPr>
          <p:nvPr>
            <p:ph idx="1"/>
          </p:nvPr>
        </p:nvSpPr>
        <p:spPr>
          <a:xfrm>
            <a:off x="685800" y="2194560"/>
            <a:ext cx="10820400" cy="4486656"/>
          </a:xfrm>
        </p:spPr>
        <p:txBody>
          <a:bodyPr>
            <a:normAutofit lnSpcReduction="10000"/>
          </a:bodyPr>
          <a:lstStyle/>
          <a:p>
            <a:r>
              <a:rPr lang="en-US" sz="2800" dirty="0"/>
              <a:t>Prophets and teachers gathered: Barnabas …</a:t>
            </a:r>
          </a:p>
          <a:p>
            <a:r>
              <a:rPr lang="en-US" sz="2800" dirty="0"/>
              <a:t>Simeon – called Niger (N-eye-gear)</a:t>
            </a:r>
          </a:p>
          <a:p>
            <a:r>
              <a:rPr lang="en-US" sz="2800" u="sng" dirty="0"/>
              <a:t>Lucius of Cyrene</a:t>
            </a:r>
            <a:r>
              <a:rPr lang="en-US" sz="2800" dirty="0"/>
              <a:t> – one of the 1</a:t>
            </a:r>
            <a:r>
              <a:rPr lang="en-US" sz="2800" baseline="30000" dirty="0"/>
              <a:t>st</a:t>
            </a:r>
            <a:r>
              <a:rPr lang="en-US" sz="2800" dirty="0"/>
              <a:t> evangelists of Antioch – remember Simon &amp; his sons: Alexander &amp; Rufus – related?</a:t>
            </a:r>
          </a:p>
          <a:p>
            <a:r>
              <a:rPr lang="en-US" sz="2800" u="sng" dirty="0"/>
              <a:t>Manaen</a:t>
            </a:r>
            <a:r>
              <a:rPr lang="en-US" sz="2800" dirty="0"/>
              <a:t> – foster brother of Herod Antipas: An Essene (like a Jewish monk) prophesied to Herod the Great that he would become “great”…when he was appointed King over Israel, he wanted to bless the Essene by raising the Essene’s son with his own son (Herod Antipas), educated in Rome, fascinated by John the Baptist’s lifestyle, drawing him to Christ…perhaps on the Day of Pentecost (Acts 2).</a:t>
            </a:r>
          </a:p>
        </p:txBody>
      </p:sp>
    </p:spTree>
    <p:extLst>
      <p:ext uri="{BB962C8B-B14F-4D97-AF65-F5344CB8AC3E}">
        <p14:creationId xmlns:p14="http://schemas.microsoft.com/office/powerpoint/2010/main" val="1247553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D38750D-7BC7-BDD8-C1DB-E9F6B4A3E9F5}"/>
              </a:ext>
            </a:extLst>
          </p:cNvPr>
          <p:cNvSpPr>
            <a:spLocks noGrp="1"/>
          </p:cNvSpPr>
          <p:nvPr>
            <p:ph idx="1"/>
          </p:nvPr>
        </p:nvSpPr>
        <p:spPr>
          <a:xfrm>
            <a:off x="685800" y="1450849"/>
            <a:ext cx="10820400" cy="4949952"/>
          </a:xfrm>
        </p:spPr>
        <p:txBody>
          <a:bodyPr>
            <a:normAutofit/>
          </a:bodyPr>
          <a:lstStyle/>
          <a:p>
            <a:r>
              <a:rPr lang="en-US" sz="2800" dirty="0"/>
              <a:t>Note: Barnabas was listed 1</a:t>
            </a:r>
            <a:r>
              <a:rPr lang="en-US" sz="2800" baseline="30000" dirty="0"/>
              <a:t>st</a:t>
            </a:r>
            <a:r>
              <a:rPr lang="en-US" sz="2800" dirty="0"/>
              <a:t> and Saul listed last… showing their “rank”/positions of accepted leadership. Saul was an “underling” here…</a:t>
            </a:r>
          </a:p>
          <a:p>
            <a:endParaRPr lang="en-US" sz="2800" dirty="0"/>
          </a:p>
          <a:p>
            <a:pPr marL="0" indent="0">
              <a:buNone/>
            </a:pPr>
            <a:r>
              <a:rPr lang="en-US" sz="2800" dirty="0"/>
              <a:t>V2 They were worshipping the Lord and fasting together</a:t>
            </a:r>
          </a:p>
          <a:p>
            <a:r>
              <a:rPr lang="en-US" sz="2800" dirty="0"/>
              <a:t>Then the Holy Spirit spoke  (immediate revelation), “Set apart for Me Barnabas and Saul for the work to which I have called them.” </a:t>
            </a:r>
          </a:p>
          <a:p>
            <a:endParaRPr lang="en-US" sz="2800" dirty="0"/>
          </a:p>
          <a:p>
            <a:r>
              <a:rPr lang="en-US" sz="2800" dirty="0"/>
              <a:t>“Set apart” = consecrate</a:t>
            </a:r>
          </a:p>
        </p:txBody>
      </p:sp>
    </p:spTree>
    <p:extLst>
      <p:ext uri="{BB962C8B-B14F-4D97-AF65-F5344CB8AC3E}">
        <p14:creationId xmlns:p14="http://schemas.microsoft.com/office/powerpoint/2010/main" val="38132782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0C653A2-162A-B3C5-D5FF-854B18846B06}"/>
              </a:ext>
            </a:extLst>
          </p:cNvPr>
          <p:cNvSpPr>
            <a:spLocks noGrp="1"/>
          </p:cNvSpPr>
          <p:nvPr>
            <p:ph idx="1"/>
          </p:nvPr>
        </p:nvSpPr>
        <p:spPr>
          <a:xfrm>
            <a:off x="685800" y="862584"/>
            <a:ext cx="10820400" cy="5766816"/>
          </a:xfrm>
        </p:spPr>
        <p:txBody>
          <a:bodyPr>
            <a:normAutofit/>
          </a:bodyPr>
          <a:lstStyle/>
          <a:p>
            <a:r>
              <a:rPr lang="en-US" sz="2800" dirty="0"/>
              <a:t>V3 “So after they had fasted, they placed their hands on them and sent them off.”</a:t>
            </a:r>
          </a:p>
          <a:p>
            <a:endParaRPr lang="en-US" sz="2800" dirty="0"/>
          </a:p>
          <a:p>
            <a:r>
              <a:rPr lang="en-US" sz="2800" dirty="0"/>
              <a:t>Laying on of hands:</a:t>
            </a:r>
          </a:p>
          <a:p>
            <a:pPr lvl="1"/>
            <a:r>
              <a:rPr lang="en-US" sz="2600" dirty="0"/>
              <a:t>Symbolic of transference – Lev 16: 21</a:t>
            </a:r>
          </a:p>
          <a:p>
            <a:pPr lvl="1"/>
            <a:r>
              <a:rPr lang="en-US" sz="2600" dirty="0"/>
              <a:t>Giving blessings – Matt 19: 13 (Jesus and the children); Gen 48 &amp; 49 – Jacob blessing his sons before his death</a:t>
            </a:r>
          </a:p>
          <a:p>
            <a:pPr lvl="1"/>
            <a:r>
              <a:rPr lang="en-US" sz="2600" dirty="0"/>
              <a:t>Praying for healing – James 5: 14</a:t>
            </a:r>
          </a:p>
          <a:p>
            <a:pPr lvl="1"/>
            <a:r>
              <a:rPr lang="en-US" sz="2600" dirty="0"/>
              <a:t>Ordination – Numbers 8:10; I Timothy 4: 14</a:t>
            </a:r>
          </a:p>
          <a:p>
            <a:pPr lvl="1"/>
            <a:r>
              <a:rPr lang="en-US" sz="2600" dirty="0"/>
              <a:t>Receiving of the Gift of the Holy Spirit – Acts 8: 1 &amp; 19: 6</a:t>
            </a:r>
          </a:p>
          <a:p>
            <a:pPr marL="457200" lvl="1" indent="0">
              <a:buNone/>
            </a:pPr>
            <a:endParaRPr lang="en-US" sz="2600" dirty="0"/>
          </a:p>
          <a:p>
            <a:pPr marL="457200" lvl="1" indent="0">
              <a:buNone/>
            </a:pPr>
            <a:r>
              <a:rPr lang="en-US" sz="2600" dirty="0"/>
              <a:t>It was the Holy Spirit Who sent Barnabas and Saul…the leaders “gave them leave”…</a:t>
            </a:r>
          </a:p>
        </p:txBody>
      </p:sp>
    </p:spTree>
    <p:extLst>
      <p:ext uri="{BB962C8B-B14F-4D97-AF65-F5344CB8AC3E}">
        <p14:creationId xmlns:p14="http://schemas.microsoft.com/office/powerpoint/2010/main" val="17265956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BDFADFB3-3D44-49A8-AE3B-A87C61607F7E}"/>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4" name="Title 3">
            <a:extLst>
              <a:ext uri="{FF2B5EF4-FFF2-40B4-BE49-F238E27FC236}">
                <a16:creationId xmlns:a16="http://schemas.microsoft.com/office/drawing/2014/main" id="{12B1E952-AFD3-0534-4271-0DA4FD0206A5}"/>
              </a:ext>
            </a:extLst>
          </p:cNvPr>
          <p:cNvSpPr>
            <a:spLocks noGrp="1"/>
          </p:cNvSpPr>
          <p:nvPr>
            <p:ph type="title"/>
          </p:nvPr>
        </p:nvSpPr>
        <p:spPr>
          <a:xfrm>
            <a:off x="5330952" y="288885"/>
            <a:ext cx="6617208" cy="1293028"/>
          </a:xfrm>
        </p:spPr>
        <p:txBody>
          <a:bodyPr vert="horz" lIns="91440" tIns="45720" rIns="91440" bIns="45720" rtlCol="0" anchor="ctr">
            <a:normAutofit/>
          </a:bodyPr>
          <a:lstStyle/>
          <a:p>
            <a:pPr algn="r"/>
            <a:r>
              <a:rPr lang="en-US" sz="4000" kern="1200" cap="all" baseline="0" dirty="0">
                <a:solidFill>
                  <a:schemeClr val="tx1"/>
                </a:solidFill>
                <a:latin typeface="+mj-lt"/>
                <a:ea typeface="+mj-ea"/>
                <a:cs typeface="+mj-cs"/>
              </a:rPr>
              <a:t>The 1</a:t>
            </a:r>
            <a:r>
              <a:rPr lang="en-US" sz="4000" kern="1200" cap="all" baseline="30000" dirty="0">
                <a:solidFill>
                  <a:schemeClr val="tx1"/>
                </a:solidFill>
                <a:latin typeface="+mj-lt"/>
                <a:ea typeface="+mj-ea"/>
                <a:cs typeface="+mj-cs"/>
              </a:rPr>
              <a:t>st</a:t>
            </a:r>
            <a:r>
              <a:rPr lang="en-US" sz="4000" kern="1200" cap="all" baseline="0" dirty="0">
                <a:solidFill>
                  <a:schemeClr val="tx1"/>
                </a:solidFill>
                <a:latin typeface="+mj-lt"/>
                <a:ea typeface="+mj-ea"/>
                <a:cs typeface="+mj-cs"/>
              </a:rPr>
              <a:t> Missionary Trip!</a:t>
            </a:r>
          </a:p>
        </p:txBody>
      </p:sp>
      <p:sp>
        <p:nvSpPr>
          <p:cNvPr id="6" name="Text Placeholder 5">
            <a:extLst>
              <a:ext uri="{FF2B5EF4-FFF2-40B4-BE49-F238E27FC236}">
                <a16:creationId xmlns:a16="http://schemas.microsoft.com/office/drawing/2014/main" id="{C94A3158-1818-81C4-4837-E3FDB04DDC28}"/>
              </a:ext>
            </a:extLst>
          </p:cNvPr>
          <p:cNvSpPr>
            <a:spLocks noGrp="1"/>
          </p:cNvSpPr>
          <p:nvPr>
            <p:ph type="body" sz="half" idx="2"/>
          </p:nvPr>
        </p:nvSpPr>
        <p:spPr>
          <a:xfrm>
            <a:off x="243840" y="1621071"/>
            <a:ext cx="6214533" cy="5182365"/>
          </a:xfrm>
        </p:spPr>
        <p:txBody>
          <a:bodyPr vert="horz" lIns="91440" tIns="45720" rIns="91440" bIns="45720" rtlCol="0">
            <a:normAutofit lnSpcReduction="10000"/>
          </a:bodyPr>
          <a:lstStyle/>
          <a:p>
            <a:pPr indent="-228600">
              <a:buFont typeface="Arial" panose="020B0604020202020204" pitchFamily="34" charset="0"/>
              <a:buChar char="•"/>
            </a:pPr>
            <a:r>
              <a:rPr lang="en-US" sz="2800" dirty="0"/>
              <a:t>Vv4&amp;5 Went from Antioch to Seleucia – for a boat ride to the island of Cyprus</a:t>
            </a:r>
          </a:p>
          <a:p>
            <a:pPr indent="-228600">
              <a:buFont typeface="Arial" panose="020B0604020202020204" pitchFamily="34" charset="0"/>
              <a:buChar char="•"/>
            </a:pPr>
            <a:r>
              <a:rPr lang="en-US" sz="2800" dirty="0"/>
              <a:t>Cyprus was Barnabas’ home</a:t>
            </a:r>
          </a:p>
          <a:p>
            <a:pPr indent="-228600">
              <a:buFont typeface="Arial" panose="020B0604020202020204" pitchFamily="34" charset="0"/>
              <a:buChar char="•"/>
            </a:pPr>
            <a:r>
              <a:rPr lang="en-US" sz="2800" dirty="0"/>
              <a:t>They took John Mark – Barnabas’ nephew/cousin</a:t>
            </a:r>
          </a:p>
          <a:p>
            <a:pPr indent="-228600">
              <a:buFont typeface="Arial" panose="020B0604020202020204" pitchFamily="34" charset="0"/>
              <a:buChar char="•"/>
            </a:pPr>
            <a:endParaRPr lang="en-US" sz="2800" dirty="0"/>
          </a:p>
          <a:p>
            <a:pPr indent="-228600">
              <a:buFont typeface="Arial" panose="020B0604020202020204" pitchFamily="34" charset="0"/>
              <a:buChar char="•"/>
            </a:pPr>
            <a:r>
              <a:rPr lang="en-US" sz="2800" dirty="0"/>
              <a:t>Salamis – their first city; they proclaimed the Word of the Lord to in the synagogues (Jews 1st)</a:t>
            </a:r>
          </a:p>
          <a:p>
            <a:pPr indent="-228600">
              <a:buFont typeface="Arial" panose="020B0604020202020204" pitchFamily="34" charset="0"/>
              <a:buChar char="•"/>
            </a:pPr>
            <a:r>
              <a:rPr lang="en-US" sz="2800" dirty="0"/>
              <a:t>Traveled thru the entire island to </a:t>
            </a:r>
            <a:r>
              <a:rPr lang="en-US" sz="2800" dirty="0" err="1"/>
              <a:t>Paphos</a:t>
            </a:r>
            <a:r>
              <a:rPr lang="en-US" sz="2800" dirty="0"/>
              <a:t> (the capital of Cyprus)</a:t>
            </a:r>
          </a:p>
          <a:p>
            <a:pPr indent="-228600">
              <a:buFont typeface="Arial" panose="020B0604020202020204" pitchFamily="34" charset="0"/>
              <a:buChar char="•"/>
            </a:pPr>
            <a:endParaRPr lang="en-US" sz="2800" dirty="0"/>
          </a:p>
        </p:txBody>
      </p:sp>
      <p:pic>
        <p:nvPicPr>
          <p:cNvPr id="7" name="Content Placeholder 6" descr="A map of cyprus with red arrow pointing to salamis&#10;&#10;Description automatically generated">
            <a:extLst>
              <a:ext uri="{FF2B5EF4-FFF2-40B4-BE49-F238E27FC236}">
                <a16:creationId xmlns:a16="http://schemas.microsoft.com/office/drawing/2014/main" id="{1419DD81-FE87-99B7-DDF6-9435519E520E}"/>
              </a:ext>
            </a:extLst>
          </p:cNvPr>
          <p:cNvPicPr>
            <a:picLocks noGrp="1" noChangeAspect="1"/>
          </p:cNvPicPr>
          <p:nvPr>
            <p:ph idx="1"/>
          </p:nvPr>
        </p:nvPicPr>
        <p:blipFill>
          <a:blip r:embed="rId3"/>
          <a:stretch>
            <a:fillRect/>
          </a:stretch>
        </p:blipFill>
        <p:spPr>
          <a:xfrm>
            <a:off x="6493933" y="2205823"/>
            <a:ext cx="5454227" cy="4012862"/>
          </a:xfrm>
          <a:prstGeom prst="rect">
            <a:avLst/>
          </a:prstGeom>
        </p:spPr>
      </p:pic>
    </p:spTree>
    <p:extLst>
      <p:ext uri="{BB962C8B-B14F-4D97-AF65-F5344CB8AC3E}">
        <p14:creationId xmlns:p14="http://schemas.microsoft.com/office/powerpoint/2010/main" val="16824640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3" name="Picture 22">
            <a:extLst>
              <a:ext uri="{FF2B5EF4-FFF2-40B4-BE49-F238E27FC236}">
                <a16:creationId xmlns:a16="http://schemas.microsoft.com/office/drawing/2014/main" id="{CFD580F5-E7BF-4C1D-BEFD-4A4601EBA87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pic>
        <p:nvPicPr>
          <p:cNvPr id="8" name="Picture 7" descr="A painting of a person talking to a person&#10;&#10;Description automatically generated">
            <a:extLst>
              <a:ext uri="{FF2B5EF4-FFF2-40B4-BE49-F238E27FC236}">
                <a16:creationId xmlns:a16="http://schemas.microsoft.com/office/drawing/2014/main" id="{48ABF528-7469-B781-00D2-26A294E7A4B1}"/>
              </a:ext>
            </a:extLst>
          </p:cNvPr>
          <p:cNvPicPr>
            <a:picLocks noChangeAspect="1"/>
          </p:cNvPicPr>
          <p:nvPr/>
        </p:nvPicPr>
        <p:blipFill rotWithShape="1">
          <a:blip r:embed="rId3"/>
          <a:srcRect l="715" t="12100" r="-2" b="32586"/>
          <a:stretch/>
        </p:blipFill>
        <p:spPr>
          <a:xfrm>
            <a:off x="268224" y="2145792"/>
            <a:ext cx="4816856" cy="3060191"/>
          </a:xfrm>
          <a:prstGeom prst="rect">
            <a:avLst/>
          </a:prstGeom>
        </p:spPr>
      </p:pic>
      <p:sp>
        <p:nvSpPr>
          <p:cNvPr id="7" name="Text Placeholder 6">
            <a:extLst>
              <a:ext uri="{FF2B5EF4-FFF2-40B4-BE49-F238E27FC236}">
                <a16:creationId xmlns:a16="http://schemas.microsoft.com/office/drawing/2014/main" id="{1AD8E3EE-625E-A3D1-4CFB-D6AB788D0032}"/>
              </a:ext>
            </a:extLst>
          </p:cNvPr>
          <p:cNvSpPr>
            <a:spLocks noGrp="1"/>
          </p:cNvSpPr>
          <p:nvPr>
            <p:ph type="body" sz="half" idx="2"/>
          </p:nvPr>
        </p:nvSpPr>
        <p:spPr>
          <a:xfrm>
            <a:off x="5689600" y="426720"/>
            <a:ext cx="6234176" cy="6181344"/>
          </a:xfrm>
        </p:spPr>
        <p:txBody>
          <a:bodyPr vert="horz" lIns="91440" tIns="45720" rIns="91440" bIns="45720" rtlCol="0">
            <a:normAutofit lnSpcReduction="10000"/>
          </a:bodyPr>
          <a:lstStyle/>
          <a:p>
            <a:pPr indent="-228600">
              <a:buFont typeface="Arial" panose="020B0604020202020204" pitchFamily="34" charset="0"/>
              <a:buChar char="•"/>
            </a:pPr>
            <a:r>
              <a:rPr lang="en-US" sz="2800" dirty="0"/>
              <a:t>V6 They met a false prophet named Bar-</a:t>
            </a:r>
            <a:r>
              <a:rPr lang="en-US" sz="2800" dirty="0" err="1"/>
              <a:t>jesus</a:t>
            </a:r>
            <a:r>
              <a:rPr lang="en-US" sz="2800" dirty="0"/>
              <a:t> (Joshua) or </a:t>
            </a:r>
            <a:r>
              <a:rPr lang="en-US" sz="2800" dirty="0" err="1"/>
              <a:t>Elymas</a:t>
            </a:r>
            <a:r>
              <a:rPr lang="en-US" sz="2800" dirty="0"/>
              <a:t> (Sage) – an attendant to </a:t>
            </a:r>
            <a:r>
              <a:rPr lang="en-US" sz="2800" dirty="0" err="1"/>
              <a:t>Sergius</a:t>
            </a:r>
            <a:r>
              <a:rPr lang="en-US" sz="2800" dirty="0"/>
              <a:t> Paulus – the Roman governor of Cyprus</a:t>
            </a:r>
          </a:p>
          <a:p>
            <a:pPr indent="-228600">
              <a:buFont typeface="Arial" panose="020B0604020202020204" pitchFamily="34" charset="0"/>
              <a:buChar char="•"/>
            </a:pPr>
            <a:endParaRPr lang="en-US" sz="2800" dirty="0"/>
          </a:p>
          <a:p>
            <a:pPr indent="-228600">
              <a:buFont typeface="Arial" panose="020B0604020202020204" pitchFamily="34" charset="0"/>
              <a:buChar char="•"/>
            </a:pPr>
            <a:r>
              <a:rPr lang="en-US" sz="2800" dirty="0"/>
              <a:t>V7 </a:t>
            </a:r>
            <a:r>
              <a:rPr lang="en-US" sz="2800" dirty="0" err="1"/>
              <a:t>Sergius</a:t>
            </a:r>
            <a:r>
              <a:rPr lang="en-US" sz="2800" dirty="0"/>
              <a:t> called for Barnabas and Saul to hear their message</a:t>
            </a:r>
          </a:p>
          <a:p>
            <a:pPr indent="-228600">
              <a:buFont typeface="Arial" panose="020B0604020202020204" pitchFamily="34" charset="0"/>
              <a:buChar char="•"/>
            </a:pPr>
            <a:endParaRPr lang="en-US" sz="2800" dirty="0"/>
          </a:p>
          <a:p>
            <a:pPr indent="-228600">
              <a:buFont typeface="Arial" panose="020B0604020202020204" pitchFamily="34" charset="0"/>
              <a:buChar char="•"/>
            </a:pPr>
            <a:r>
              <a:rPr lang="en-US" sz="2800" dirty="0"/>
              <a:t>V8 </a:t>
            </a:r>
            <a:r>
              <a:rPr lang="en-US" sz="2800" dirty="0" err="1"/>
              <a:t>Elymas</a:t>
            </a:r>
            <a:r>
              <a:rPr lang="en-US" sz="2800" dirty="0"/>
              <a:t> kept bothering and arguing against the gospel </a:t>
            </a:r>
          </a:p>
          <a:p>
            <a:pPr indent="-228600">
              <a:buFont typeface="Arial" panose="020B0604020202020204" pitchFamily="34" charset="0"/>
              <a:buChar char="•"/>
            </a:pPr>
            <a:endParaRPr lang="en-US" sz="2800" dirty="0"/>
          </a:p>
          <a:p>
            <a:pPr indent="-228600">
              <a:buFont typeface="Arial" panose="020B0604020202020204" pitchFamily="34" charset="0"/>
              <a:buChar char="•"/>
            </a:pPr>
            <a:r>
              <a:rPr lang="en-US" sz="2800" dirty="0"/>
              <a:t>V9 Saul, now called Paul, filled with the Holy Spirit, looked straight at him and said…</a:t>
            </a:r>
          </a:p>
        </p:txBody>
      </p:sp>
    </p:spTree>
    <p:extLst>
      <p:ext uri="{BB962C8B-B14F-4D97-AF65-F5344CB8AC3E}">
        <p14:creationId xmlns:p14="http://schemas.microsoft.com/office/powerpoint/2010/main" val="38376168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BDFADFB3-3D44-49A8-AE3B-A87C61607F7E}"/>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4" name="Text Placeholder 3">
            <a:extLst>
              <a:ext uri="{FF2B5EF4-FFF2-40B4-BE49-F238E27FC236}">
                <a16:creationId xmlns:a16="http://schemas.microsoft.com/office/drawing/2014/main" id="{7091A856-06E1-421C-8F6C-2B87ABDA9FA5}"/>
              </a:ext>
            </a:extLst>
          </p:cNvPr>
          <p:cNvSpPr>
            <a:spLocks noGrp="1"/>
          </p:cNvSpPr>
          <p:nvPr>
            <p:ph type="body" sz="half" idx="2"/>
          </p:nvPr>
        </p:nvSpPr>
        <p:spPr>
          <a:xfrm>
            <a:off x="343630" y="720725"/>
            <a:ext cx="7346919" cy="6021451"/>
          </a:xfrm>
        </p:spPr>
        <p:txBody>
          <a:bodyPr vert="horz" lIns="91440" tIns="45720" rIns="91440" bIns="45720" rtlCol="0">
            <a:normAutofit/>
          </a:bodyPr>
          <a:lstStyle/>
          <a:p>
            <a:pPr indent="-228600">
              <a:buFont typeface="Arial" panose="020B0604020202020204" pitchFamily="34" charset="0"/>
              <a:buChar char="•"/>
            </a:pPr>
            <a:r>
              <a:rPr lang="en-US" sz="2800" dirty="0"/>
              <a:t>V10-11 “You are a child of the devil and an enemy of everything that is right! You are full of all kinds deceit and trickery. Will you never stop perverting the right ways of the Lord? </a:t>
            </a:r>
          </a:p>
          <a:p>
            <a:pPr indent="-228600">
              <a:buFont typeface="Arial" panose="020B0604020202020204" pitchFamily="34" charset="0"/>
              <a:buChar char="•"/>
            </a:pPr>
            <a:r>
              <a:rPr lang="en-US" sz="2800" dirty="0"/>
              <a:t>Now the hand of the Lord is against you. You are going to be blind for a time, not even able to see the light of the sun.”</a:t>
            </a:r>
          </a:p>
          <a:p>
            <a:pPr indent="-228600">
              <a:buFont typeface="Arial" panose="020B0604020202020204" pitchFamily="34" charset="0"/>
              <a:buChar char="•"/>
            </a:pPr>
            <a:r>
              <a:rPr lang="en-US" sz="2800" dirty="0"/>
              <a:t>Immediately mist and darkness came over him and he groped about, seeking someone to lead him by the hand.</a:t>
            </a:r>
          </a:p>
          <a:p>
            <a:pPr indent="-228600">
              <a:buFont typeface="Arial" panose="020B0604020202020204" pitchFamily="34" charset="0"/>
              <a:buChar char="•"/>
            </a:pPr>
            <a:r>
              <a:rPr lang="en-US" sz="2800" dirty="0"/>
              <a:t>V12 When </a:t>
            </a:r>
            <a:r>
              <a:rPr lang="en-US" sz="2800" dirty="0" err="1"/>
              <a:t>Sergius</a:t>
            </a:r>
            <a:r>
              <a:rPr lang="en-US" sz="2800" dirty="0"/>
              <a:t> saw this, he believed, for he was amazed at the teaching about the Lord.</a:t>
            </a:r>
          </a:p>
        </p:txBody>
      </p:sp>
      <p:pic>
        <p:nvPicPr>
          <p:cNvPr id="5" name="Picture Placeholder 4" descr="A painting of a person holding a person's leg&#10;&#10;Description automatically generated">
            <a:extLst>
              <a:ext uri="{FF2B5EF4-FFF2-40B4-BE49-F238E27FC236}">
                <a16:creationId xmlns:a16="http://schemas.microsoft.com/office/drawing/2014/main" id="{30F67CD6-A4CD-8ABF-EF04-55F34FFD49FB}"/>
              </a:ext>
            </a:extLst>
          </p:cNvPr>
          <p:cNvPicPr>
            <a:picLocks noGrp="1" noChangeAspect="1"/>
          </p:cNvPicPr>
          <p:nvPr>
            <p:ph type="pic" idx="1"/>
          </p:nvPr>
        </p:nvPicPr>
        <p:blipFill>
          <a:blip r:embed="rId3"/>
          <a:srcRect l="20308" r="20308"/>
          <a:stretch>
            <a:fillRect/>
          </a:stretch>
        </p:blipFill>
        <p:spPr>
          <a:xfrm>
            <a:off x="7861238" y="748693"/>
            <a:ext cx="3644962" cy="5467422"/>
          </a:xfrm>
          <a:prstGeom prst="rect">
            <a:avLst/>
          </a:prstGeom>
        </p:spPr>
      </p:pic>
    </p:spTree>
    <p:extLst>
      <p:ext uri="{BB962C8B-B14F-4D97-AF65-F5344CB8AC3E}">
        <p14:creationId xmlns:p14="http://schemas.microsoft.com/office/powerpoint/2010/main" val="11482503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6529CFB1-4A36-4A05-8D7A-948E227731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Content Placeholder 5">
            <a:extLst>
              <a:ext uri="{FF2B5EF4-FFF2-40B4-BE49-F238E27FC236}">
                <a16:creationId xmlns:a16="http://schemas.microsoft.com/office/drawing/2014/main" id="{0D5B50FA-84F7-A515-6B33-9AAD57354308}"/>
              </a:ext>
            </a:extLst>
          </p:cNvPr>
          <p:cNvSpPr>
            <a:spLocks noGrp="1"/>
          </p:cNvSpPr>
          <p:nvPr>
            <p:ph idx="1"/>
          </p:nvPr>
        </p:nvSpPr>
        <p:spPr>
          <a:xfrm>
            <a:off x="377952" y="377952"/>
            <a:ext cx="6949440" cy="6181344"/>
          </a:xfrm>
        </p:spPr>
        <p:txBody>
          <a:bodyPr anchor="t">
            <a:normAutofit/>
          </a:bodyPr>
          <a:lstStyle/>
          <a:p>
            <a:r>
              <a:rPr lang="en-US" sz="2800" dirty="0"/>
              <a:t>Eph 6:12, “For our struggle is not against flesh and blood, but against the rulers, against the authorities, against the powers of this dark world and against the spiritual forces of evil in the heavenly places.”</a:t>
            </a:r>
          </a:p>
          <a:p>
            <a:r>
              <a:rPr lang="en-US" sz="2800" dirty="0"/>
              <a:t>“struggle” – battle of life</a:t>
            </a:r>
          </a:p>
          <a:p>
            <a:r>
              <a:rPr lang="en-US" sz="2800" dirty="0"/>
              <a:t>“flesh and blood” – humanity</a:t>
            </a:r>
          </a:p>
          <a:p>
            <a:r>
              <a:rPr lang="en-US" sz="2800" dirty="0"/>
              <a:t>Principalities &amp; powers – evil angelic powers</a:t>
            </a:r>
          </a:p>
          <a:p>
            <a:r>
              <a:rPr lang="en-US" sz="2800" dirty="0"/>
              <a:t>Rulers of darkness – Satan = prince of this world</a:t>
            </a:r>
          </a:p>
          <a:p>
            <a:r>
              <a:rPr lang="en-US" sz="2800" dirty="0"/>
              <a:t>Darkness of this world – a world overshadowed by evil and sin</a:t>
            </a:r>
          </a:p>
        </p:txBody>
      </p:sp>
      <p:sp>
        <p:nvSpPr>
          <p:cNvPr id="13" name="Rectangle 12">
            <a:extLst>
              <a:ext uri="{FF2B5EF4-FFF2-40B4-BE49-F238E27FC236}">
                <a16:creationId xmlns:a16="http://schemas.microsoft.com/office/drawing/2014/main" id="{88783419-8188-4C50-BD8F-237B464B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40788" y="1"/>
            <a:ext cx="4651212" cy="6858000"/>
          </a:xfrm>
          <a:prstGeom prst="rect">
            <a:avLst/>
          </a:prstGeom>
          <a:solidFill>
            <a:schemeClr val="accent1"/>
          </a:solidFill>
          <a:ln>
            <a:noFill/>
          </a:ln>
          <a:effectLst>
            <a:outerShdw blurRad="63500" dist="38100" dir="10800000" algn="l"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pic>
        <p:nvPicPr>
          <p:cNvPr id="15" name="Picture 14">
            <a:extLst>
              <a:ext uri="{FF2B5EF4-FFF2-40B4-BE49-F238E27FC236}">
                <a16:creationId xmlns:a16="http://schemas.microsoft.com/office/drawing/2014/main" id="{570D84C5-A105-4AB9-8C54-A26D13722D5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531" r="43746" b="531"/>
          <a:stretch/>
        </p:blipFill>
        <p:spPr>
          <a:xfrm rot="5400000" flipH="1" flipV="1">
            <a:off x="7521575" y="2187579"/>
            <a:ext cx="6857999" cy="2482850"/>
          </a:xfrm>
          <a:prstGeom prst="rect">
            <a:avLst/>
          </a:prstGeom>
        </p:spPr>
      </p:pic>
      <p:sp>
        <p:nvSpPr>
          <p:cNvPr id="5" name="Title 4">
            <a:extLst>
              <a:ext uri="{FF2B5EF4-FFF2-40B4-BE49-F238E27FC236}">
                <a16:creationId xmlns:a16="http://schemas.microsoft.com/office/drawing/2014/main" id="{501A84B8-618B-8A9A-62D4-0B84D5ED7971}"/>
              </a:ext>
            </a:extLst>
          </p:cNvPr>
          <p:cNvSpPr>
            <a:spLocks noGrp="1"/>
          </p:cNvSpPr>
          <p:nvPr>
            <p:ph type="title"/>
          </p:nvPr>
        </p:nvSpPr>
        <p:spPr>
          <a:xfrm>
            <a:off x="7877898" y="1327169"/>
            <a:ext cx="3646678" cy="4199513"/>
          </a:xfrm>
        </p:spPr>
        <p:txBody>
          <a:bodyPr>
            <a:normAutofit/>
          </a:bodyPr>
          <a:lstStyle/>
          <a:p>
            <a:pPr algn="l"/>
            <a:r>
              <a:rPr lang="en-US" dirty="0">
                <a:solidFill>
                  <a:srgbClr val="FFFFFF"/>
                </a:solidFill>
              </a:rPr>
              <a:t>Spiritual warfare</a:t>
            </a:r>
          </a:p>
        </p:txBody>
      </p:sp>
    </p:spTree>
    <p:extLst>
      <p:ext uri="{BB962C8B-B14F-4D97-AF65-F5344CB8AC3E}">
        <p14:creationId xmlns:p14="http://schemas.microsoft.com/office/powerpoint/2010/main" val="10416209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596B801-9492-E6B4-40BB-76054C562B27}"/>
              </a:ext>
            </a:extLst>
          </p:cNvPr>
          <p:cNvSpPr>
            <a:spLocks noGrp="1"/>
          </p:cNvSpPr>
          <p:nvPr>
            <p:ph idx="1"/>
          </p:nvPr>
        </p:nvSpPr>
        <p:spPr>
          <a:xfrm>
            <a:off x="685800" y="1499616"/>
            <a:ext cx="10820400" cy="4962909"/>
          </a:xfrm>
        </p:spPr>
        <p:txBody>
          <a:bodyPr>
            <a:normAutofit lnSpcReduction="10000"/>
          </a:bodyPr>
          <a:lstStyle/>
          <a:p>
            <a:r>
              <a:rPr lang="en-US" sz="2800" dirty="0"/>
              <a:t>This darkness of this world is able to enslave those who yield themselves to this evil/wickedness</a:t>
            </a:r>
          </a:p>
          <a:p>
            <a:endParaRPr lang="en-US" sz="2800" dirty="0"/>
          </a:p>
          <a:p>
            <a:r>
              <a:rPr lang="en-US" sz="2800" dirty="0"/>
              <a:t>“Spiritual wickedness in high places” &amp; “spiritual hosts” – demons</a:t>
            </a:r>
          </a:p>
          <a:p>
            <a:endParaRPr lang="en-US" sz="2800" dirty="0"/>
          </a:p>
          <a:p>
            <a:r>
              <a:rPr lang="en-US" sz="2800" dirty="0"/>
              <a:t>“Battles in heavenly places” – evil spirits fighting against what the Spirit of the Lord is doing throughout this world</a:t>
            </a:r>
          </a:p>
          <a:p>
            <a:endParaRPr lang="en-US" sz="2800" dirty="0"/>
          </a:p>
          <a:p>
            <a:r>
              <a:rPr lang="en-US" sz="2800" dirty="0"/>
              <a:t>These refer to created beings – created in perfection who followed Satan</a:t>
            </a:r>
          </a:p>
        </p:txBody>
      </p:sp>
    </p:spTree>
    <p:extLst>
      <p:ext uri="{BB962C8B-B14F-4D97-AF65-F5344CB8AC3E}">
        <p14:creationId xmlns:p14="http://schemas.microsoft.com/office/powerpoint/2010/main" val="2687988992"/>
      </p:ext>
    </p:extLst>
  </p:cSld>
  <p:clrMapOvr>
    <a:masterClrMapping/>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docProps/app.xml><?xml version="1.0" encoding="utf-8"?>
<Properties xmlns="http://schemas.openxmlformats.org/officeDocument/2006/extended-properties" xmlns:vt="http://schemas.openxmlformats.org/officeDocument/2006/docPropsVTypes">
  <Template>Vapor Trail</Template>
  <TotalTime>115</TotalTime>
  <Words>871</Words>
  <Application>Microsoft Macintosh PowerPoint</Application>
  <PresentationFormat>Widescreen</PresentationFormat>
  <Paragraphs>68</Paragraphs>
  <Slides>12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Century Gothic</vt:lpstr>
      <vt:lpstr>Vapor Trail</vt:lpstr>
      <vt:lpstr>Spiritual warfare hits the new mission field</vt:lpstr>
      <vt:lpstr>The first Missionary call and sending From Antioch</vt:lpstr>
      <vt:lpstr>PowerPoint Presentation</vt:lpstr>
      <vt:lpstr>PowerPoint Presentation</vt:lpstr>
      <vt:lpstr>The 1st Missionary Trip!</vt:lpstr>
      <vt:lpstr>PowerPoint Presentation</vt:lpstr>
      <vt:lpstr>PowerPoint Presentation</vt:lpstr>
      <vt:lpstr>Spiritual warfare</vt:lpstr>
      <vt:lpstr>PowerPoint Presentation</vt:lpstr>
      <vt:lpstr>Remember:</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Spiritual warfare hits the new mission field</dc:title>
  <dc:creator>JoAnn Smith</dc:creator>
  <cp:lastModifiedBy>JoAnn Smith</cp:lastModifiedBy>
  <cp:revision>1</cp:revision>
  <dcterms:created xsi:type="dcterms:W3CDTF">2023-09-24T02:34:10Z</dcterms:created>
  <dcterms:modified xsi:type="dcterms:W3CDTF">2023-09-24T04:29:20Z</dcterms:modified>
</cp:coreProperties>
</file>